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8" r:id="rId5"/>
    <p:sldId id="296" r:id="rId6"/>
    <p:sldId id="2076136781" r:id="rId7"/>
    <p:sldId id="294" r:id="rId8"/>
    <p:sldId id="292" r:id="rId9"/>
    <p:sldId id="291" r:id="rId10"/>
    <p:sldId id="290" r:id="rId11"/>
    <p:sldId id="289" r:id="rId12"/>
    <p:sldId id="258" r:id="rId13"/>
    <p:sldId id="257" r:id="rId14"/>
    <p:sldId id="288" r:id="rId15"/>
    <p:sldId id="287" r:id="rId16"/>
    <p:sldId id="286" r:id="rId17"/>
    <p:sldId id="285" r:id="rId18"/>
    <p:sldId id="284" r:id="rId19"/>
    <p:sldId id="276" r:id="rId20"/>
    <p:sldId id="2147469261" r:id="rId21"/>
    <p:sldId id="2147469262" r:id="rId22"/>
    <p:sldId id="2147469260" r:id="rId23"/>
    <p:sldId id="282" r:id="rId24"/>
    <p:sldId id="2147469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DC25B0-D894-E3F6-0B04-E9F73FA21E71}" name="Sia Rezaei" initials="SR" userId="S::sia.rezaei@cerebras.net::ae430a8c-9559-4d4d-87d9-1e620a3769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3875"/>
  </p:normalViewPr>
  <p:slideViewPr>
    <p:cSldViewPr snapToGrid="0">
      <p:cViewPr varScale="1">
        <p:scale>
          <a:sx n="131" d="100"/>
          <a:sy n="131" d="100"/>
        </p:scale>
        <p:origin x="1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76909-6383-4B35-9B10-9E8D5DC232CB}" type="datetimeFigureOut">
              <a:t>12/5/24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CA6ED-2A9B-4ABD-AE02-0F492F79E8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CS-2 intro (10 min)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program CS-2: ML (25 min)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 with TF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 through reference implementations and public docs, supported layers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examples of successful projects (GSK, AZ, FSI)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Topics of interest to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Cerebras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/Neocortex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program CS-2: HPC (10 min)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SDK and CSL overview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examples of successful projects (Total)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Topics of interest to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Cerebras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/Neocortex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1C354-30B1-BA44-B517-A5A88A902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625c5d072e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7" name="Google Shape;1407;g625c5d072e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Torch v1.9, the latest</a:t>
            </a:r>
          </a:p>
          <a:p>
            <a:r>
              <a:rPr lang="en-US"/>
              <a:t>Uses </a:t>
            </a:r>
            <a:r>
              <a:rPr lang="en-US" err="1"/>
              <a:t>Pytorch</a:t>
            </a:r>
            <a:r>
              <a:rPr lang="en-US"/>
              <a:t> - XLA backend</a:t>
            </a:r>
          </a:p>
          <a:p>
            <a:r>
              <a:rPr lang="en-US"/>
              <a:t>We use tracing to extract the complete </a:t>
            </a:r>
            <a:r>
              <a:rPr lang="en-US" err="1"/>
              <a:t>PyTorch</a:t>
            </a:r>
            <a:r>
              <a:rPr lang="en-US"/>
              <a:t> graph</a:t>
            </a:r>
          </a:p>
          <a:p>
            <a:pPr lvl="1"/>
            <a:r>
              <a:rPr lang="en-US"/>
              <a:t>Unrolling loops and control statements</a:t>
            </a:r>
          </a:p>
          <a:p>
            <a:r>
              <a:rPr lang="en-US"/>
              <a:t>Tracing in </a:t>
            </a:r>
            <a:r>
              <a:rPr lang="en-US" err="1"/>
              <a:t>PyTorch</a:t>
            </a:r>
            <a:r>
              <a:rPr lang="en-US"/>
              <a:t> XLA uses </a:t>
            </a:r>
            <a:r>
              <a:rPr lang="en-US" i="1"/>
              <a:t>lazy tensors</a:t>
            </a:r>
            <a:endParaRPr lang="en-US"/>
          </a:p>
          <a:p>
            <a:pPr lvl="1"/>
            <a:r>
              <a:rPr lang="en-US"/>
              <a:t>This means nothing is evaluated unless it is needed</a:t>
            </a:r>
          </a:p>
          <a:p>
            <a:pPr lvl="1"/>
            <a:r>
              <a:rPr lang="en-US"/>
              <a:t>Reduce the number of graph updates</a:t>
            </a:r>
          </a:p>
          <a:p>
            <a:pPr lvl="1"/>
            <a:endParaRPr lang="en-US"/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XLA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Cerebras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PyTorchBaseModel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Define your model and training loop.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Use XLA device instead of of GPU/CPU device from ‘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xla_model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Use: ‘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xm.xla_device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()’ instead of ‘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torch.device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(…)’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 your epoch loop, call XLA ‘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optimizer_step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lvl="1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Use: ‘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xm.optimizer_step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(optimizer)’ instead of ‘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optimizer.step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()’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126997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10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7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>
              <a:ea typeface="DengXian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1C354-30B1-BA44-B517-A5A88A902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15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With the </a:t>
            </a:r>
            <a:r>
              <a:rPr lang="en-US" dirty="0" err="1">
                <a:cs typeface="Calibri"/>
              </a:rPr>
              <a:t>Cerebras</a:t>
            </a:r>
            <a:r>
              <a:rPr lang="en-US" dirty="0">
                <a:cs typeface="Calibri"/>
              </a:rPr>
              <a:t> software platform, users can program on the TensorFlow and </a:t>
            </a:r>
            <a:r>
              <a:rPr lang="en-US" dirty="0" err="1">
                <a:cs typeface="Calibri"/>
              </a:rPr>
              <a:t>PyTorch</a:t>
            </a:r>
            <a:r>
              <a:rPr lang="en-US" dirty="0">
                <a:cs typeface="Calibri"/>
              </a:rPr>
              <a:t> level.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Users don't need to manually extract graphs or call lower-level CS-2 interaction APIs. </a:t>
            </a:r>
            <a:r>
              <a:rPr lang="en-US" dirty="0"/>
              <a:t>The compiler automatically maps the Framework graph to an optimized executable for CS-2.</a:t>
            </a:r>
            <a:endParaRPr lang="en-US" dirty="0">
              <a:latin typeface="Calibri"/>
              <a:ea typeface="DengXian"/>
              <a:cs typeface="Calibri"/>
            </a:endParaRPr>
          </a:p>
          <a:p>
            <a:r>
              <a:rPr lang="en-US" dirty="0">
                <a:latin typeface="Calibri"/>
                <a:ea typeface="DengXian"/>
                <a:cs typeface="Calibri"/>
              </a:rPr>
              <a:t>With your TensorFlow and </a:t>
            </a:r>
            <a:r>
              <a:rPr lang="en-US" dirty="0" err="1">
                <a:latin typeface="Calibri"/>
                <a:ea typeface="DengXian"/>
                <a:cs typeface="Calibri"/>
              </a:rPr>
              <a:t>PyTorch</a:t>
            </a:r>
            <a:r>
              <a:rPr lang="en-US" dirty="0">
                <a:latin typeface="Calibri"/>
                <a:ea typeface="DengXian"/>
                <a:cs typeface="Calibri"/>
              </a:rPr>
              <a:t> code, they will be extracted to </a:t>
            </a:r>
            <a:r>
              <a:rPr lang="en-US" dirty="0" err="1">
                <a:latin typeface="Calibri"/>
                <a:ea typeface="DengXian"/>
                <a:cs typeface="Calibri"/>
              </a:rPr>
              <a:t>Cerebras</a:t>
            </a:r>
            <a:r>
              <a:rPr lang="en-US" dirty="0">
                <a:latin typeface="Calibri"/>
                <a:ea typeface="DengXian"/>
                <a:cs typeface="Calibri"/>
              </a:rPr>
              <a:t> intermediate representation CIRH. And then the graph representation of the model will be extracted and the operations will be matched with the kernel library.</a:t>
            </a:r>
          </a:p>
          <a:p>
            <a:pPr>
              <a:buFont typeface="+mj-lt"/>
            </a:pPr>
            <a:endParaRPr lang="en-US" dirty="0">
              <a:latin typeface="Calibri"/>
              <a:ea typeface="DengXian"/>
              <a:cs typeface="Calibri"/>
            </a:endParaRPr>
          </a:p>
          <a:p>
            <a:endParaRPr lang="en-US" dirty="0">
              <a:latin typeface="Calibri"/>
              <a:ea typeface="DengXian"/>
              <a:cs typeface="Calibri"/>
            </a:endParaRPr>
          </a:p>
          <a:p>
            <a:endParaRPr lang="en-US" dirty="0">
              <a:latin typeface="Calibri"/>
              <a:ea typeface="DengXian"/>
              <a:cs typeface="Calibr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200" dirty="0">
                <a:effectLst/>
                <a:latin typeface="Calibri"/>
                <a:ea typeface="DengXian"/>
                <a:cs typeface="Calibri"/>
              </a:rPr>
              <a:t>The Software platform lets users program transparently in TensorFlow and </a:t>
            </a:r>
            <a:r>
              <a:rPr lang="en-US" sz="1200" dirty="0" err="1">
                <a:effectLst/>
                <a:latin typeface="Calibri"/>
                <a:ea typeface="DengXian"/>
                <a:cs typeface="Calibri"/>
              </a:rPr>
              <a:t>PyTorch</a:t>
            </a:r>
            <a:endParaRPr lang="en-US" sz="1200" dirty="0">
              <a:effectLst/>
              <a:latin typeface="Calibri"/>
              <a:ea typeface="DengXian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/>
                <a:ea typeface="DengXian"/>
                <a:cs typeface="Calibri"/>
              </a:rPr>
              <a:t>Interface-level integration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dirty="0">
                <a:effectLst/>
                <a:latin typeface="Calibri"/>
                <a:ea typeface="DengXian"/>
                <a:cs typeface="Calibri"/>
              </a:rPr>
              <a:t>Users don’t need to manually extract graphs or call lower-level CS-2 interaction APIs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200" spc="5" dirty="0">
                <a:solidFill>
                  <a:srgbClr val="3A3436"/>
                </a:solidFill>
                <a:latin typeface="Arial"/>
                <a:cs typeface="Arial"/>
              </a:rPr>
              <a:t>Customizable</a:t>
            </a:r>
            <a:r>
              <a:rPr lang="en-US" sz="1200" spc="-80" dirty="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3A3436"/>
                </a:solidFill>
                <a:latin typeface="Arial"/>
                <a:cs typeface="Arial"/>
              </a:rPr>
              <a:t>and</a:t>
            </a:r>
            <a:r>
              <a:rPr lang="en-US" sz="1200" spc="-80" dirty="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5" dirty="0">
                <a:solidFill>
                  <a:srgbClr val="3A3436"/>
                </a:solidFill>
                <a:latin typeface="Arial"/>
                <a:cs typeface="Arial"/>
              </a:rPr>
              <a:t>extensible for</a:t>
            </a:r>
            <a:r>
              <a:rPr lang="en-US" sz="1200" spc="20" dirty="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3A3436"/>
                </a:solidFill>
                <a:latin typeface="Arial"/>
                <a:cs typeface="Arial"/>
              </a:rPr>
              <a:t>other</a:t>
            </a:r>
            <a:r>
              <a:rPr lang="en-US" sz="1200" spc="-50" dirty="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5" dirty="0">
                <a:solidFill>
                  <a:srgbClr val="3A3436"/>
                </a:solidFill>
                <a:latin typeface="Arial"/>
                <a:cs typeface="Arial"/>
              </a:rPr>
              <a:t>applications</a:t>
            </a:r>
            <a:r>
              <a:rPr lang="en-US" sz="1200" spc="-130" dirty="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A3436"/>
                </a:solidFill>
                <a:latin typeface="Arial"/>
                <a:cs typeface="Arial"/>
              </a:rPr>
              <a:t>with</a:t>
            </a:r>
            <a:r>
              <a:rPr lang="en-US" sz="1200" spc="125" dirty="0">
                <a:solidFill>
                  <a:srgbClr val="3A3436"/>
                </a:solidFill>
                <a:latin typeface="Arial"/>
                <a:cs typeface="Arial"/>
              </a:rPr>
              <a:t> lower-level </a:t>
            </a:r>
            <a:r>
              <a:rPr lang="en-US" sz="1200" spc="-10" dirty="0" err="1">
                <a:solidFill>
                  <a:srgbClr val="3A3436"/>
                </a:solidFill>
                <a:latin typeface="Arial"/>
                <a:cs typeface="Arial"/>
              </a:rPr>
              <a:t>Cerebras</a:t>
            </a:r>
            <a:r>
              <a:rPr lang="en-US" sz="1200" spc="25" dirty="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3A3436"/>
                </a:solidFill>
                <a:latin typeface="Arial"/>
                <a:cs typeface="Arial"/>
              </a:rPr>
              <a:t>SDK (coming soon)</a:t>
            </a:r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0" dirty="0">
                <a:effectLst/>
                <a:latin typeface="Calibri"/>
                <a:ea typeface="DengXian"/>
                <a:cs typeface="Calibri"/>
              </a:rPr>
              <a:t>The compiler automatically maps the Framework graph to an optimized executable for CS-2.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200" b="1" dirty="0">
                <a:effectLst/>
                <a:latin typeface="Calibri"/>
                <a:ea typeface="DengXian"/>
                <a:cs typeface="Calibri"/>
              </a:rPr>
              <a:t>No distributed cluster programming required </a:t>
            </a:r>
            <a:r>
              <a:rPr lang="en-US" sz="1200" dirty="0">
                <a:effectLst/>
                <a:latin typeface="Calibri"/>
                <a:ea typeface="DengXian"/>
                <a:cs typeface="Calibri"/>
              </a:rPr>
              <a:t>– same execution plan works for 1 or N systems</a:t>
            </a:r>
            <a:endParaRPr lang="en-US" dirty="0">
              <a:latin typeface="Calibri"/>
              <a:ea typeface="DengXian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1C354-30B1-BA44-B517-A5A88A902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71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DengXian"/>
                <a:cs typeface="Calibri"/>
              </a:rPr>
              <a:t>Afterwards, the kernels will be assigned to regions of the fabric, and executable will be created to run on the CS-2.</a:t>
            </a:r>
          </a:p>
          <a:p>
            <a:endParaRPr lang="en-US">
              <a:latin typeface="Calibri"/>
              <a:ea typeface="DengXian"/>
              <a:cs typeface="Calibri"/>
            </a:endParaRPr>
          </a:p>
          <a:p>
            <a:endParaRPr lang="en-US">
              <a:latin typeface="Calibri"/>
              <a:ea typeface="DengXian"/>
              <a:cs typeface="Calibri"/>
            </a:endParaRPr>
          </a:p>
          <a:p>
            <a:r>
              <a:rPr lang="en-US">
                <a:latin typeface="Calibri"/>
                <a:ea typeface="DengXian"/>
                <a:cs typeface="Calibri"/>
              </a:rPr>
              <a:t>---------</a:t>
            </a:r>
          </a:p>
          <a:p>
            <a:endParaRPr lang="en-US">
              <a:latin typeface="Calibri"/>
              <a:ea typeface="DengXian"/>
              <a:cs typeface="Calibri"/>
            </a:endParaRPr>
          </a:p>
          <a:p>
            <a:endParaRPr lang="en-US">
              <a:latin typeface="Calibri"/>
              <a:ea typeface="DengXian"/>
              <a:cs typeface="Calibri"/>
            </a:endParaRPr>
          </a:p>
          <a:p>
            <a:endParaRPr lang="en-US">
              <a:latin typeface="Calibri"/>
              <a:ea typeface="DengXian"/>
              <a:cs typeface="Calibr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200">
                <a:effectLst/>
                <a:latin typeface="Calibri"/>
                <a:ea typeface="DengXian"/>
                <a:cs typeface="Calibri"/>
              </a:rPr>
              <a:t>The Software platform lets users program transparently in TensorFlow and </a:t>
            </a:r>
            <a:r>
              <a:rPr lang="en-US" sz="1200" err="1">
                <a:effectLst/>
                <a:latin typeface="Calibri"/>
                <a:ea typeface="DengXian"/>
                <a:cs typeface="Calibri"/>
              </a:rPr>
              <a:t>PyTorch</a:t>
            </a:r>
            <a:endParaRPr lang="en-US" sz="1200">
              <a:effectLst/>
              <a:latin typeface="Calibri"/>
              <a:ea typeface="DengXian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>
                <a:effectLst/>
                <a:latin typeface="Calibri"/>
                <a:ea typeface="DengXian"/>
                <a:cs typeface="Calibri"/>
              </a:rPr>
              <a:t>Interface-level integration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>
                <a:effectLst/>
                <a:latin typeface="Calibri"/>
                <a:ea typeface="DengXian"/>
                <a:cs typeface="Calibri"/>
              </a:rPr>
              <a:t>Users don’t need to manually extract graphs or call lower-level CS-2 interaction APIs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200" spc="5">
                <a:solidFill>
                  <a:srgbClr val="3A3436"/>
                </a:solidFill>
                <a:latin typeface="Arial"/>
                <a:cs typeface="Arial"/>
              </a:rPr>
              <a:t>Customizable</a:t>
            </a:r>
            <a:r>
              <a:rPr lang="en-US" sz="1200" spc="-8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5">
                <a:solidFill>
                  <a:srgbClr val="3A3436"/>
                </a:solidFill>
                <a:latin typeface="Arial"/>
                <a:cs typeface="Arial"/>
              </a:rPr>
              <a:t>and</a:t>
            </a:r>
            <a:r>
              <a:rPr lang="en-US" sz="1200" spc="-8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5">
                <a:solidFill>
                  <a:srgbClr val="3A3436"/>
                </a:solidFill>
                <a:latin typeface="Arial"/>
                <a:cs typeface="Arial"/>
              </a:rPr>
              <a:t>extensible for</a:t>
            </a:r>
            <a:r>
              <a:rPr lang="en-US" sz="1200" spc="2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>
                <a:solidFill>
                  <a:srgbClr val="3A3436"/>
                </a:solidFill>
                <a:latin typeface="Arial"/>
                <a:cs typeface="Arial"/>
              </a:rPr>
              <a:t>other</a:t>
            </a:r>
            <a:r>
              <a:rPr lang="en-US" sz="1200" spc="-5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5">
                <a:solidFill>
                  <a:srgbClr val="3A3436"/>
                </a:solidFill>
                <a:latin typeface="Arial"/>
                <a:cs typeface="Arial"/>
              </a:rPr>
              <a:t>applications</a:t>
            </a:r>
            <a:r>
              <a:rPr lang="en-US" sz="1200" spc="-13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10">
                <a:solidFill>
                  <a:srgbClr val="3A3436"/>
                </a:solidFill>
                <a:latin typeface="Arial"/>
                <a:cs typeface="Arial"/>
              </a:rPr>
              <a:t>with</a:t>
            </a:r>
            <a:r>
              <a:rPr lang="en-US" sz="1200" spc="125">
                <a:solidFill>
                  <a:srgbClr val="3A3436"/>
                </a:solidFill>
                <a:latin typeface="Arial"/>
                <a:cs typeface="Arial"/>
              </a:rPr>
              <a:t> lower-level </a:t>
            </a:r>
            <a:r>
              <a:rPr lang="en-US" sz="1200" spc="-10" err="1">
                <a:solidFill>
                  <a:srgbClr val="3A3436"/>
                </a:solidFill>
                <a:latin typeface="Arial"/>
                <a:cs typeface="Arial"/>
              </a:rPr>
              <a:t>Cerebras</a:t>
            </a:r>
            <a:r>
              <a:rPr lang="en-US" sz="1200" spc="25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10">
                <a:solidFill>
                  <a:srgbClr val="3A3436"/>
                </a:solidFill>
                <a:latin typeface="Arial"/>
                <a:cs typeface="Arial"/>
              </a:rPr>
              <a:t>SDK (coming soon)</a:t>
            </a:r>
            <a:endParaRPr lang="en-US" sz="12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0">
                <a:effectLst/>
                <a:latin typeface="Calibri"/>
                <a:ea typeface="DengXian"/>
                <a:cs typeface="Calibri"/>
              </a:rPr>
              <a:t>The compiler automatically maps the Framework graph to an optimized executable for CS-2.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200" b="1">
                <a:effectLst/>
                <a:latin typeface="Calibri"/>
                <a:ea typeface="DengXian"/>
                <a:cs typeface="Calibri"/>
              </a:rPr>
              <a:t>No distributed cluster programming required </a:t>
            </a:r>
            <a:r>
              <a:rPr lang="en-US" sz="1200">
                <a:effectLst/>
                <a:latin typeface="Calibri"/>
                <a:ea typeface="DengXian"/>
                <a:cs typeface="Calibri"/>
              </a:rPr>
              <a:t>– same execution plan works for 1 or N systems</a:t>
            </a:r>
            <a:endParaRPr lang="en-US">
              <a:latin typeface="Calibri"/>
              <a:ea typeface="DengXian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1C354-30B1-BA44-B517-A5A88A902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937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DengXian"/>
                <a:cs typeface="Calibri"/>
              </a:rPr>
              <a:t>There is no distributed cluster programming required. The same </a:t>
            </a:r>
            <a:r>
              <a:rPr lang="en-US" err="1">
                <a:latin typeface="Calibri"/>
                <a:ea typeface="DengXian"/>
                <a:cs typeface="Calibri"/>
              </a:rPr>
              <a:t>exeuction</a:t>
            </a:r>
            <a:r>
              <a:rPr lang="en-US">
                <a:latin typeface="Calibri"/>
                <a:ea typeface="DengXian"/>
                <a:cs typeface="Calibri"/>
              </a:rPr>
              <a:t> plan works for 1 or several number of systems.</a:t>
            </a:r>
          </a:p>
          <a:p>
            <a:endParaRPr lang="en-US">
              <a:latin typeface="Calibri"/>
              <a:ea typeface="DengXian"/>
              <a:cs typeface="Calibri"/>
            </a:endParaRPr>
          </a:p>
          <a:p>
            <a:endParaRPr lang="en-US">
              <a:latin typeface="Calibri"/>
              <a:ea typeface="DengXian"/>
              <a:cs typeface="Calibri"/>
            </a:endParaRPr>
          </a:p>
          <a:p>
            <a:r>
              <a:rPr lang="en-US">
                <a:latin typeface="Calibri"/>
                <a:ea typeface="DengXian"/>
                <a:cs typeface="Calibri"/>
              </a:rPr>
              <a:t>--------</a:t>
            </a:r>
          </a:p>
          <a:p>
            <a:endParaRPr lang="en-US">
              <a:latin typeface="Calibri"/>
              <a:ea typeface="DengXian"/>
              <a:cs typeface="Calibri"/>
            </a:endParaRPr>
          </a:p>
          <a:p>
            <a:endParaRPr lang="en-US">
              <a:latin typeface="Calibri"/>
              <a:ea typeface="DengXian"/>
              <a:cs typeface="Calibri"/>
            </a:endParaRPr>
          </a:p>
          <a:p>
            <a:endParaRPr lang="en-US">
              <a:latin typeface="Calibri"/>
              <a:ea typeface="DengXian"/>
              <a:cs typeface="Calibri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200">
                <a:effectLst/>
                <a:latin typeface="Calibri"/>
                <a:ea typeface="DengXian"/>
                <a:cs typeface="Calibri"/>
              </a:rPr>
              <a:t>The Software platform lets users program transparently in TensorFlow and </a:t>
            </a:r>
            <a:r>
              <a:rPr lang="en-US" sz="1200" err="1">
                <a:effectLst/>
                <a:latin typeface="Calibri"/>
                <a:ea typeface="DengXian"/>
                <a:cs typeface="Calibri"/>
              </a:rPr>
              <a:t>PyTorch</a:t>
            </a:r>
            <a:endParaRPr lang="en-US" sz="1200">
              <a:effectLst/>
              <a:latin typeface="Calibri"/>
              <a:ea typeface="DengXian"/>
              <a:cs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>
                <a:effectLst/>
                <a:latin typeface="Calibri"/>
                <a:ea typeface="DengXian"/>
                <a:cs typeface="Calibri"/>
              </a:rPr>
              <a:t>Interface-level integration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>
                <a:effectLst/>
                <a:latin typeface="Calibri"/>
                <a:ea typeface="DengXian"/>
                <a:cs typeface="Calibri"/>
              </a:rPr>
              <a:t>Users don’t need to manually extract graphs or call lower-level CS-2 interaction APIs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200" spc="5">
                <a:solidFill>
                  <a:srgbClr val="3A3436"/>
                </a:solidFill>
                <a:latin typeface="Arial"/>
                <a:cs typeface="Arial"/>
              </a:rPr>
              <a:t>Customizable</a:t>
            </a:r>
            <a:r>
              <a:rPr lang="en-US" sz="1200" spc="-8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5">
                <a:solidFill>
                  <a:srgbClr val="3A3436"/>
                </a:solidFill>
                <a:latin typeface="Arial"/>
                <a:cs typeface="Arial"/>
              </a:rPr>
              <a:t>and</a:t>
            </a:r>
            <a:r>
              <a:rPr lang="en-US" sz="1200" spc="-8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5">
                <a:solidFill>
                  <a:srgbClr val="3A3436"/>
                </a:solidFill>
                <a:latin typeface="Arial"/>
                <a:cs typeface="Arial"/>
              </a:rPr>
              <a:t>extensible for</a:t>
            </a:r>
            <a:r>
              <a:rPr lang="en-US" sz="1200" spc="2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>
                <a:solidFill>
                  <a:srgbClr val="3A3436"/>
                </a:solidFill>
                <a:latin typeface="Arial"/>
                <a:cs typeface="Arial"/>
              </a:rPr>
              <a:t>other</a:t>
            </a:r>
            <a:r>
              <a:rPr lang="en-US" sz="1200" spc="-5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5">
                <a:solidFill>
                  <a:srgbClr val="3A3436"/>
                </a:solidFill>
                <a:latin typeface="Arial"/>
                <a:cs typeface="Arial"/>
              </a:rPr>
              <a:t>applications</a:t>
            </a:r>
            <a:r>
              <a:rPr lang="en-US" sz="1200" spc="-130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10">
                <a:solidFill>
                  <a:srgbClr val="3A3436"/>
                </a:solidFill>
                <a:latin typeface="Arial"/>
                <a:cs typeface="Arial"/>
              </a:rPr>
              <a:t>with</a:t>
            </a:r>
            <a:r>
              <a:rPr lang="en-US" sz="1200" spc="125">
                <a:solidFill>
                  <a:srgbClr val="3A3436"/>
                </a:solidFill>
                <a:latin typeface="Arial"/>
                <a:cs typeface="Arial"/>
              </a:rPr>
              <a:t> lower-level </a:t>
            </a:r>
            <a:r>
              <a:rPr lang="en-US" sz="1200" spc="-10" err="1">
                <a:solidFill>
                  <a:srgbClr val="3A3436"/>
                </a:solidFill>
                <a:latin typeface="Arial"/>
                <a:cs typeface="Arial"/>
              </a:rPr>
              <a:t>Cerebras</a:t>
            </a:r>
            <a:r>
              <a:rPr lang="en-US" sz="1200" spc="25">
                <a:solidFill>
                  <a:srgbClr val="3A3436"/>
                </a:solidFill>
                <a:latin typeface="Arial"/>
                <a:cs typeface="Arial"/>
              </a:rPr>
              <a:t> </a:t>
            </a:r>
            <a:r>
              <a:rPr lang="en-US" sz="1200" spc="-10">
                <a:solidFill>
                  <a:srgbClr val="3A3436"/>
                </a:solidFill>
                <a:latin typeface="Arial"/>
                <a:cs typeface="Arial"/>
              </a:rPr>
              <a:t>SDK (coming soon)</a:t>
            </a:r>
            <a:endParaRPr lang="en-US" sz="12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200" b="0">
                <a:effectLst/>
                <a:latin typeface="Calibri"/>
                <a:ea typeface="DengXian"/>
                <a:cs typeface="Calibri"/>
              </a:rPr>
              <a:t>The compiler automatically maps the Framework graph to an optimized executable for CS-2.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1200" b="1">
                <a:effectLst/>
                <a:latin typeface="Calibri"/>
                <a:ea typeface="DengXian"/>
                <a:cs typeface="Calibri"/>
              </a:rPr>
              <a:t>No distributed cluster programming required </a:t>
            </a:r>
            <a:r>
              <a:rPr lang="en-US" sz="1200">
                <a:effectLst/>
                <a:latin typeface="Calibri"/>
                <a:ea typeface="DengXian"/>
                <a:cs typeface="Calibri"/>
              </a:rPr>
              <a:t>– same execution plan works for 1 or N systems</a:t>
            </a:r>
            <a:endParaRPr lang="en-US">
              <a:latin typeface="Calibri"/>
              <a:ea typeface="DengXian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11C354-30B1-BA44-B517-A5A88A902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87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 machine learning software key features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models we support are largely transformer based, in both </a:t>
            </a:r>
            <a:r>
              <a:rPr lang="en-US" err="1">
                <a:cs typeface="Calibri"/>
              </a:rPr>
              <a:t>tensorflow</a:t>
            </a:r>
            <a:r>
              <a:rPr lang="en-US">
                <a:cs typeface="Calibri"/>
              </a:rPr>
              <a:t> and </a:t>
            </a:r>
            <a:r>
              <a:rPr lang="en-US" err="1">
                <a:cs typeface="Calibri"/>
              </a:rPr>
              <a:t>pytorch</a:t>
            </a:r>
            <a:r>
              <a:rPr lang="en-US">
                <a:cs typeface="Calibri"/>
              </a:rPr>
              <a:t>.</a:t>
            </a:r>
            <a:endParaRPr lang="en-US"/>
          </a:p>
          <a:p>
            <a:r>
              <a:rPr lang="en-US">
                <a:cs typeface="Calibri"/>
              </a:rPr>
              <a:t>We also support multi layer perceptions.</a:t>
            </a:r>
          </a:p>
          <a:p>
            <a:r>
              <a:rPr lang="en-US">
                <a:cs typeface="Calibri"/>
              </a:rPr>
              <a:t>For computer vision, we support an experimental </a:t>
            </a:r>
            <a:r>
              <a:rPr lang="en-US" err="1">
                <a:cs typeface="Calibri"/>
              </a:rPr>
              <a:t>UNet</a:t>
            </a:r>
            <a:r>
              <a:rPr lang="en-US">
                <a:cs typeface="Calibri"/>
              </a:rPr>
              <a:t> in </a:t>
            </a:r>
            <a:r>
              <a:rPr lang="en-US" err="1">
                <a:cs typeface="Calibri"/>
              </a:rPr>
              <a:t>Tensorflow</a:t>
            </a:r>
            <a:r>
              <a:rPr lang="en-US">
                <a:cs typeface="Calibri"/>
              </a:rPr>
              <a:t> only.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For other general features, we support </a:t>
            </a:r>
            <a:r>
              <a:rPr lang="en-US" err="1">
                <a:cs typeface="Calibri"/>
              </a:rPr>
              <a:t>traininign</a:t>
            </a:r>
            <a:r>
              <a:rPr lang="en-US">
                <a:cs typeface="Calibri"/>
              </a:rPr>
              <a:t> and eval. The checkpoints generated are in standard </a:t>
            </a:r>
            <a:r>
              <a:rPr lang="en-US" err="1">
                <a:cs typeface="Calibri"/>
              </a:rPr>
              <a:t>tensorflow</a:t>
            </a:r>
            <a:r>
              <a:rPr lang="en-US">
                <a:cs typeface="Calibri"/>
              </a:rPr>
              <a:t> and </a:t>
            </a:r>
            <a:r>
              <a:rPr lang="en-US" err="1">
                <a:cs typeface="Calibri"/>
              </a:rPr>
              <a:t>pytorch</a:t>
            </a:r>
            <a:r>
              <a:rPr lang="en-US">
                <a:cs typeface="Calibri"/>
              </a:rPr>
              <a:t> formats. We support </a:t>
            </a:r>
            <a:r>
              <a:rPr lang="en-US" err="1">
                <a:cs typeface="Calibri"/>
              </a:rPr>
              <a:t>tensorboard</a:t>
            </a:r>
            <a:r>
              <a:rPr lang="en-US">
                <a:cs typeface="Calibri"/>
              </a:rPr>
              <a:t> and generate </a:t>
            </a:r>
            <a:r>
              <a:rPr lang="en-US" err="1">
                <a:cs typeface="Calibri"/>
              </a:rPr>
              <a:t>tensorboard</a:t>
            </a:r>
            <a:r>
              <a:rPr lang="en-US">
                <a:cs typeface="Calibri"/>
              </a:rPr>
              <a:t> even files. For smaller model we support multi-replica mode to speed up training.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For a more detailed overview of the features we support, please refer to ….</a:t>
            </a:r>
          </a:p>
          <a:p>
            <a:r>
              <a:rPr lang="en-US">
                <a:cs typeface="Calibri"/>
              </a:rPr>
              <a:t>We highly recommend taking a look and starting from the </a:t>
            </a:r>
            <a:r>
              <a:rPr lang="en-US" err="1">
                <a:cs typeface="Calibri"/>
              </a:rPr>
              <a:t>modelzoo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implmentations</a:t>
            </a:r>
            <a:r>
              <a:rPr lang="en-US">
                <a:cs typeface="Calibri"/>
              </a:rPr>
              <a:t> to build your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CA6ED-2A9B-4ABD-AE02-0F492F79E8FB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3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kind of machine learning applications are best suited to run on CS2?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CA6ED-2A9B-4ABD-AE02-0F492F79E8FB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9FF59-2C2F-D355-E2AB-E9C54F617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208D4-3F2A-13BA-E109-2BF59310A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96F20-1C37-394A-D3DB-B4770B0D3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kind of machine learning applications are best suited to run on CS2?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8D962-2133-B6F6-1CEB-641BE448A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CA6ED-2A9B-4ABD-AE02-0F492F79E8F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20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CD433-D589-39E4-925E-6D0BFB9C5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7BF7E-0474-7656-2191-EC2C09D2D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B3438D-FA54-193F-5697-7C984EA90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kind of machine learning applications are best suited to run on CS2?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EF603-B8BE-090B-00C4-2DCBAAB16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CA6ED-2A9B-4ABD-AE02-0F492F79E8FB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96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Here is a list of example projects that can be completed on the CS-2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CA6ED-2A9B-4ABD-AE02-0F492F79E8FB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1C354-30B1-BA44-B517-A5A88A9027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4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Finally, we have resources to help you understand and navigate our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CA6ED-2A9B-4ABD-AE02-0F492F79E8FB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system hierarchy starts with the smallest component, the processing element. They PEs together compose the Wafer, which powers the CS-2 system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At Neocortex</a:t>
            </a:r>
          </a:p>
          <a:p>
            <a:r>
              <a:rPr lang="en-US" dirty="0">
                <a:cs typeface="Calibri"/>
              </a:rPr>
              <a:t>The two CS-2s are connected to the </a:t>
            </a:r>
            <a:r>
              <a:rPr lang="en-US" dirty="0" err="1">
                <a:cs typeface="Calibri"/>
              </a:rPr>
              <a:t>SuperdomeFlex</a:t>
            </a:r>
            <a:r>
              <a:rPr lang="en-US" dirty="0">
                <a:cs typeface="Calibri"/>
              </a:rPr>
              <a:t> system partitioned to two nodes.</a:t>
            </a:r>
            <a:endParaRPr lang="en-US" dirty="0"/>
          </a:p>
          <a:p>
            <a:r>
              <a:rPr lang="en-US" dirty="0">
                <a:cs typeface="Calibri"/>
              </a:rPr>
              <a:t>The SDF contains the chief and input worker nodes.</a:t>
            </a:r>
          </a:p>
          <a:p>
            <a:r>
              <a:rPr lang="en-US" dirty="0">
                <a:cs typeface="Calibri"/>
              </a:rPr>
              <a:t>And it is connected to a file storage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CA6ED-2A9B-4ABD-AE02-0F492F79E8F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1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Our chip, the </a:t>
            </a:r>
            <a:r>
              <a:rPr lang="en-US" err="1"/>
              <a:t>Cerebras</a:t>
            </a:r>
            <a:r>
              <a:rPr lang="en-US"/>
              <a:t> Wafer Scale Engine, is a power processor for AI and HPC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It’s the largest processor chip built using a single piece of silicon</a:t>
            </a:r>
            <a:endParaRPr lang="en-US" b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</a:t>
            </a: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46,000 square-mms in size and contains 2.6 trillion transistors</a:t>
            </a:r>
            <a:endParaRPr lang="en-US" sz="1200" b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powering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805,000 AI-optimized cores</a:t>
            </a:r>
            <a:endParaRPr lang="en-US" sz="1200" b="1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Wafer Scale Engine is the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</a:t>
            </a:r>
            <a:r>
              <a:rPr lang="en-US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[click] </a:t>
            </a:r>
            <a:r>
              <a:rPr lang="en-US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Cerebras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CS-2 system</a:t>
            </a:r>
            <a:r>
              <a:rPr lang="en-US" b="1"/>
              <a:t> </a:t>
            </a:r>
            <a:endParaRPr lang="en-US" sz="1200" b="1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C4917-9E60-47EE-A779-971909582E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92a0350a4_1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592a0350a4_1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Cerebras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 SW runs on a standard server anywhere in your infrastructure</a:t>
            </a:r>
            <a:endParaRPr lang="en-US" sz="1800"/>
          </a:p>
          <a:p>
            <a:pPr marL="215900" marR="0" lvl="7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TF training graph is compiled on the TF Master generating a config for the CS-2 HW</a:t>
            </a:r>
            <a:endParaRPr lang="en-US" sz="1800"/>
          </a:p>
          <a:p>
            <a:pPr marL="2159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Workers are standard servers or DFS running TF and hosting CS data agents</a:t>
            </a:r>
            <a:endParaRPr lang="en-US" sz="1800"/>
          </a:p>
          <a:p>
            <a:pPr marL="215900" marR="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Worker servers pull/process input data from storage and stream data to CS-2</a:t>
            </a:r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15900" lvl="0" indent="-21590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en-US" sz="1800">
              <a:cs typeface="Calibri"/>
            </a:endParaRPr>
          </a:p>
          <a:p>
            <a:pPr marL="215900" indent="-215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cs typeface="Calibri"/>
              </a:rPr>
              <a:t>------- </a:t>
            </a:r>
          </a:p>
          <a:p>
            <a:pPr marL="215900" indent="-215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endParaRPr lang="en-US" sz="1800">
              <a:cs typeface="Calibri"/>
            </a:endParaRPr>
          </a:p>
          <a:p>
            <a:pPr marL="215900" indent="-215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cs typeface="Calibri"/>
              </a:rPr>
              <a:t>Regarding how deployment and job execution works within neocortex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ts val="1800"/>
            </a:pPr>
            <a:endParaRPr lang="en-US" sz="18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14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 have developer resources to help you understand and use our system</a:t>
            </a:r>
            <a:endParaRPr lang="en-US"/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For ML developers, we have a </a:t>
            </a:r>
            <a:r>
              <a:rPr lang="en-US" err="1">
                <a:cs typeface="Calibri"/>
              </a:rPr>
              <a:t>Cerebras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modelzoo</a:t>
            </a:r>
            <a:r>
              <a:rPr lang="en-US">
                <a:cs typeface="Calibri"/>
              </a:rPr>
              <a:t> repository, which covers our reference implementations of many popular model architectures</a:t>
            </a:r>
          </a:p>
          <a:p>
            <a:r>
              <a:rPr lang="en-US">
                <a:cs typeface="Calibri"/>
              </a:rPr>
              <a:t>We also have our ML </a:t>
            </a:r>
            <a:r>
              <a:rPr lang="en-US" err="1">
                <a:cs typeface="Calibri"/>
              </a:rPr>
              <a:t>sotware</a:t>
            </a:r>
            <a:r>
              <a:rPr lang="en-US">
                <a:cs typeface="Calibri"/>
              </a:rPr>
              <a:t> documentation, with </a:t>
            </a:r>
            <a:r>
              <a:rPr lang="en-US"/>
              <a:t>detailed explanations of our </a:t>
            </a:r>
            <a:r>
              <a:rPr lang="en-US" err="1"/>
              <a:t>sytem</a:t>
            </a:r>
            <a:r>
              <a:rPr lang="en-US"/>
              <a:t>, what we support, how to build your project on the CS-2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To match the versions supported at Neocortex, please start with the original  </a:t>
            </a:r>
            <a:r>
              <a:rPr lang="en-US" err="1">
                <a:cs typeface="Calibri"/>
              </a:rPr>
              <a:t>cerebras</a:t>
            </a:r>
            <a:r>
              <a:rPr lang="en-US">
                <a:cs typeface="Calibri"/>
              </a:rPr>
              <a:t> installation version or sections for both the </a:t>
            </a:r>
            <a:r>
              <a:rPr lang="en-US" err="1">
                <a:cs typeface="Calibri"/>
              </a:rPr>
              <a:t>modelzoo</a:t>
            </a:r>
            <a:r>
              <a:rPr lang="en-US">
                <a:cs typeface="Calibri"/>
              </a:rPr>
              <a:t> and software documentation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CA6ED-2A9B-4ABD-AE02-0F492F79E8F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err="1"/>
              <a:t>PyTorch</a:t>
            </a:r>
            <a:r>
              <a:rPr lang="en-US"/>
              <a:t> and TF integration</a:t>
            </a:r>
          </a:p>
          <a:p>
            <a:pPr lvl="1" fontAlgn="base"/>
            <a:r>
              <a:rPr lang="en-US"/>
              <a:t>Reference implementations, docs, supported layers</a:t>
            </a:r>
            <a:endParaRPr lang="en-US">
              <a:cs typeface="Calibri"/>
            </a:endParaRPr>
          </a:p>
          <a:p>
            <a:pPr lvl="1" fontAlgn="base"/>
            <a:r>
              <a:rPr lang="en-US"/>
              <a:t>Examples of successful DL projects</a:t>
            </a:r>
            <a:endParaRPr lang="en-US">
              <a:cs typeface="Calibri"/>
            </a:endParaRPr>
          </a:p>
          <a:p>
            <a:pPr lvl="1" fontAlgn="base"/>
            <a:r>
              <a:rPr lang="en-US"/>
              <a:t>DL Topics of interest to </a:t>
            </a:r>
            <a:r>
              <a:rPr lang="en-US" err="1"/>
              <a:t>Cerebras</a:t>
            </a:r>
            <a:r>
              <a:rPr lang="en-US"/>
              <a:t>/Neocortex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>
                <a:cs typeface="Calibri"/>
              </a:rPr>
              <a:t>---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Moving onto CS-2 for deep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1C354-30B1-BA44-B517-A5A88A9027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support two frameworks: TensorFlow and </a:t>
            </a:r>
            <a:r>
              <a:rPr lang="en-US" dirty="0" err="1">
                <a:cs typeface="Calibri"/>
              </a:rPr>
              <a:t>PyTorch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To support TensorFlow, </a:t>
            </a:r>
            <a:r>
              <a:rPr lang="en-US" dirty="0" err="1">
                <a:cs typeface="Calibri"/>
              </a:rPr>
              <a:t>Cerebras</a:t>
            </a:r>
            <a:r>
              <a:rPr lang="en-US" dirty="0">
                <a:cs typeface="Calibri"/>
              </a:rPr>
              <a:t> has our own wrapper called </a:t>
            </a:r>
            <a:r>
              <a:rPr lang="en-US" dirty="0" err="1">
                <a:cs typeface="Calibri"/>
              </a:rPr>
              <a:t>CerebrasEstimator</a:t>
            </a:r>
            <a:r>
              <a:rPr lang="en-US" dirty="0">
                <a:cs typeface="Calibri"/>
              </a:rPr>
              <a:t>, which is based on the TensorFlow Estimator, and takes over executions after XLA compilation. We support </a:t>
            </a:r>
            <a:r>
              <a:rPr lang="en-US" dirty="0" err="1">
                <a:cs typeface="Calibri"/>
              </a:rPr>
              <a:t>tensorflow</a:t>
            </a:r>
            <a:r>
              <a:rPr lang="en-US" dirty="0">
                <a:cs typeface="Calibri"/>
              </a:rPr>
              <a:t> version 2.2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For </a:t>
            </a:r>
            <a:r>
              <a:rPr lang="en-US" dirty="0" err="1">
                <a:cs typeface="Calibri"/>
              </a:rPr>
              <a:t>PyTorch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Cerebras</a:t>
            </a:r>
            <a:r>
              <a:rPr lang="en-US" dirty="0">
                <a:cs typeface="Calibri"/>
              </a:rPr>
              <a:t> has our own module </a:t>
            </a:r>
            <a:r>
              <a:rPr lang="en-US" dirty="0" err="1">
                <a:cs typeface="Calibri"/>
              </a:rPr>
              <a:t>cerebras.framework.torch</a:t>
            </a:r>
            <a:r>
              <a:rPr lang="en-US" dirty="0">
                <a:cs typeface="Calibri"/>
              </a:rPr>
              <a:t>, which is based on </a:t>
            </a:r>
            <a:r>
              <a:rPr lang="en-US" dirty="0" err="1">
                <a:cs typeface="Calibri"/>
              </a:rPr>
              <a:t>PyTorch</a:t>
            </a:r>
            <a:r>
              <a:rPr lang="en-US" dirty="0">
                <a:cs typeface="Calibri"/>
              </a:rPr>
              <a:t> XLA. It is a wrapper for </a:t>
            </a:r>
            <a:r>
              <a:rPr lang="en-US" dirty="0" err="1">
                <a:cs typeface="Calibri"/>
              </a:rPr>
              <a:t>dataloader</a:t>
            </a:r>
            <a:r>
              <a:rPr lang="en-US" dirty="0">
                <a:cs typeface="Calibri"/>
              </a:rPr>
              <a:t>, model modules, sessions. We support </a:t>
            </a:r>
            <a:r>
              <a:rPr lang="en-US" dirty="0" err="1">
                <a:cs typeface="Calibri"/>
              </a:rPr>
              <a:t>PyTorch</a:t>
            </a:r>
            <a:r>
              <a:rPr lang="en-US" dirty="0">
                <a:cs typeface="Calibri"/>
              </a:rPr>
              <a:t> 1.11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1C354-30B1-BA44-B517-A5A88A9027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1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625c5d072e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7" name="Google Shape;1407;g625c5d072e_1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None/>
            </a:pPr>
            <a:r>
              <a:rPr lang="en" b="1"/>
              <a:t>TF 2.2.0</a:t>
            </a:r>
          </a:p>
        </p:txBody>
      </p:sp>
    </p:spTree>
    <p:extLst>
      <p:ext uri="{BB962C8B-B14F-4D97-AF65-F5344CB8AC3E}">
        <p14:creationId xmlns:p14="http://schemas.microsoft.com/office/powerpoint/2010/main" val="310615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913E5FE-939D-4B5D-87EA-E05C4B377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28"/>
          <a:stretch/>
        </p:blipFill>
        <p:spPr>
          <a:xfrm flipH="1">
            <a:off x="-5" y="3820073"/>
            <a:ext cx="12192639" cy="302726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76C5B00-6AD7-BC44-8521-BF350D31A4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2431" y="3121569"/>
            <a:ext cx="5608318" cy="60420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CC3D4-7307-CD48-9293-AE4AEA230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593" y="1698898"/>
            <a:ext cx="9846526" cy="14097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title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974CFF-664E-4DB0-8922-F41F82A69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9697" y="87951"/>
            <a:ext cx="1748025" cy="9663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69087C-990B-4953-8AA5-639F5B0CA8D5}"/>
              </a:ext>
            </a:extLst>
          </p:cNvPr>
          <p:cNvSpPr/>
          <p:nvPr userDrawn="1"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EDB24-7F11-4E4A-954B-17AB99B6187F}"/>
              </a:ext>
            </a:extLst>
          </p:cNvPr>
          <p:cNvSpPr txBox="1"/>
          <p:nvPr userDrawn="1"/>
        </p:nvSpPr>
        <p:spPr>
          <a:xfrm>
            <a:off x="9398000" y="6543040"/>
            <a:ext cx="21742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>
                <a:solidFill>
                  <a:schemeClr val="bg1"/>
                </a:solidFill>
                <a:latin typeface="Helvetica" pitchFamily="2" charset="0"/>
              </a:rPr>
              <a:t>© 2022 Cerebras Systems Inc. All Rights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62283-683D-184C-ADED-B77C56E3F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42"/>
          <a:stretch/>
        </p:blipFill>
        <p:spPr>
          <a:xfrm>
            <a:off x="-5" y="10659"/>
            <a:ext cx="3136522" cy="47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FC33-8C8C-BB42-BB85-8F82C4743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AD937D91-401C-E144-A16D-630EFC307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515101"/>
            <a:ext cx="25522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0B354EC8-F2B8-4A45-9B5A-4524A3A10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254D1594-D366-014E-9DCD-4997189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3" y="287877"/>
            <a:ext cx="10998200" cy="795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16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04419AB2-D1B2-B34B-B745-FE14DEFC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3" y="287877"/>
            <a:ext cx="10998200" cy="795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9CE61155-09F5-D742-8549-7762DC733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515100"/>
            <a:ext cx="2552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0B354EC8-F2B8-4A45-9B5A-4524A3A10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4">
            <a:extLst>
              <a:ext uri="{FF2B5EF4-FFF2-40B4-BE49-F238E27FC236}">
                <a16:creationId xmlns:a16="http://schemas.microsoft.com/office/drawing/2014/main" id="{67BBA8B7-3BAE-EE4A-BD3F-45293EF69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515100"/>
            <a:ext cx="2552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0B354EC8-F2B8-4A45-9B5A-4524A3A10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1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40D381-396D-7444-8F1C-28C8368053BD}"/>
              </a:ext>
            </a:extLst>
          </p:cNvPr>
          <p:cNvSpPr/>
          <p:nvPr userDrawn="1"/>
        </p:nvSpPr>
        <p:spPr>
          <a:xfrm>
            <a:off x="0" y="-2"/>
            <a:ext cx="12192000" cy="6352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725CB244-9282-6747-813A-F374F866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515100"/>
            <a:ext cx="2552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0B354EC8-F2B8-4A45-9B5A-4524A3A10F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B4D3D3-8251-DB48-90ED-F2338995F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43"/>
          <a:stretch/>
        </p:blipFill>
        <p:spPr>
          <a:xfrm>
            <a:off x="-1" y="0"/>
            <a:ext cx="3136517" cy="472794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77378A52-44C4-B843-AEF3-1C53355FA3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2431" y="3121569"/>
            <a:ext cx="5608318" cy="60420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8E4CA23-2DDD-2C41-B4BF-04C9814EF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1593" y="1698898"/>
            <a:ext cx="9846526" cy="14097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6611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3CB95-595C-0141-8E20-88379AC94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628" y="1464733"/>
            <a:ext cx="5676900" cy="4712230"/>
          </a:xfrm>
        </p:spPr>
        <p:txBody>
          <a:bodyPr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D26B9-46D0-2740-A583-1A101493F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643" y="1464733"/>
            <a:ext cx="5676900" cy="4712230"/>
          </a:xfrm>
        </p:spPr>
        <p:txBody>
          <a:bodyPr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0">
            <a:extLst>
              <a:ext uri="{FF2B5EF4-FFF2-40B4-BE49-F238E27FC236}">
                <a16:creationId xmlns:a16="http://schemas.microsoft.com/office/drawing/2014/main" id="{917C331A-74B6-4C40-964F-21724A30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3" y="287877"/>
            <a:ext cx="10998200" cy="795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187FC7D0-2A21-0143-B0C2-61C66F19D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515100"/>
            <a:ext cx="2552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0B354EC8-F2B8-4A45-9B5A-4524A3A10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2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  <p15:guide id="3" orient="horz" pos="4248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75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49E04-4790-B941-84B7-A4198F06A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409166"/>
            <a:ext cx="5654675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0BAEC-C961-2E47-9233-9F56BB164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" y="2311400"/>
            <a:ext cx="5654675" cy="3878263"/>
          </a:xfrm>
        </p:spPr>
        <p:txBody>
          <a:bodyPr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75634-5884-6345-829D-BB6795FA9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2107" y="1409166"/>
            <a:ext cx="5681030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130A5-7586-C841-9321-A2D98BBA2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0614" y="2311400"/>
            <a:ext cx="5682523" cy="3878263"/>
          </a:xfrm>
        </p:spPr>
        <p:txBody>
          <a:bodyPr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2B69F417-1A88-CB4D-86DD-91EB0E53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3" y="287877"/>
            <a:ext cx="10998200" cy="795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2923F79E-AFB5-FD42-AC0B-A76C7DECA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72600" y="6515100"/>
            <a:ext cx="2552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0B354EC8-F2B8-4A45-9B5A-4524A3A10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2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F820-D0A4-2344-9D66-0F20849BB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003074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03CC6-E3F6-1B48-8FD3-CC8CBA34C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4594" y="0"/>
            <a:ext cx="6457406" cy="63485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1E734-56A3-264D-9286-F82E7944D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5003074" cy="3811588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1804F1E3-1400-7746-A382-7FC874061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515100"/>
            <a:ext cx="2552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2"/>
                </a:solidFill>
              </a:defRPr>
            </a:lvl1pPr>
          </a:lstStyle>
          <a:p>
            <a:fld id="{0B354EC8-F2B8-4A45-9B5A-4524A3A10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4917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383567"/>
            <a:ext cx="11360800" cy="4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769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4C3B08-ED94-1D4D-9ECE-0DFF1865CCD2}"/>
              </a:ext>
            </a:extLst>
          </p:cNvPr>
          <p:cNvSpPr/>
          <p:nvPr userDrawn="1"/>
        </p:nvSpPr>
        <p:spPr>
          <a:xfrm>
            <a:off x="0" y="6351373"/>
            <a:ext cx="12192000" cy="5066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53219-E898-DB4F-9EE3-3AF4DCB2C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79725"/>
            <a:ext cx="10998200" cy="482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4DEC6BDD-96DC-4B4F-B9B1-D1CD945DC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3" y="287877"/>
            <a:ext cx="10998200" cy="795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94FB44-BE46-5742-88A8-84919AC08D78}"/>
              </a:ext>
            </a:extLst>
          </p:cNvPr>
          <p:cNvSpPr txBox="1"/>
          <p:nvPr userDrawn="1"/>
        </p:nvSpPr>
        <p:spPr>
          <a:xfrm>
            <a:off x="9398000" y="6543040"/>
            <a:ext cx="21742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>
                <a:solidFill>
                  <a:schemeClr val="tx2"/>
                </a:solidFill>
                <a:latin typeface="Helvetica" pitchFamily="2" charset="0"/>
              </a:rPr>
              <a:t>© 2022 Cerebras Systems Inc. All Rights Reserved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36372A-BECC-FD4F-B42D-3EEB675CDE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23" y="6448572"/>
            <a:ext cx="716881" cy="3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4" r:id="rId3"/>
    <p:sldLayoutId id="2147483655" r:id="rId4"/>
    <p:sldLayoutId id="2147483658" r:id="rId5"/>
    <p:sldLayoutId id="2147483652" r:id="rId6"/>
    <p:sldLayoutId id="2147483653" r:id="rId7"/>
    <p:sldLayoutId id="2147483657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6">
          <p15:clr>
            <a:srgbClr val="F26B43"/>
          </p15:clr>
        </p15:guide>
        <p15:guide id="4" orient="horz" pos="4200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4248">
          <p15:clr>
            <a:srgbClr val="F26B43"/>
          </p15:clr>
        </p15:guide>
        <p15:guide id="7" pos="7512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pos="288">
          <p15:clr>
            <a:srgbClr val="F26B43"/>
          </p15:clr>
        </p15:guide>
        <p15:guide id="10" pos="59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12.07571" TargetMode="External"/><Relationship Id="rId7" Type="http://schemas.openxmlformats.org/officeDocument/2006/relationships/hyperlink" Target="https://par.nsf.gov/servlets/purl/1016888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906.08230.pdf" TargetMode="External"/><Relationship Id="rId5" Type="http://schemas.openxmlformats.org/officeDocument/2006/relationships/hyperlink" Target="https://www.biorxiv.org/content/10.1101/2021.11.10.468064v1.full" TargetMode="External"/><Relationship Id="rId4" Type="http://schemas.openxmlformats.org/officeDocument/2006/relationships/hyperlink" Target="https://arxiv.org/pdf/2007.15779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erebras.net/en/latest/original/index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github.com/Cerebras/modelzoo/tree/original_cerebras_install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docs.cerebras.net/en/latest/original/index.html" TargetMode="External"/><Relationship Id="rId4" Type="http://schemas.openxmlformats.org/officeDocument/2006/relationships/hyperlink" Target="https://github.com/Cerebras/modelzoo/tree/original_cerebras_install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F62AF4A-BE05-199F-72F7-A7B449B3C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2431" y="3121568"/>
            <a:ext cx="5909740" cy="82631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latin typeface="Arial"/>
                <a:cs typeface="Arial"/>
              </a:rPr>
              <a:t>December 6</a:t>
            </a:r>
            <a:r>
              <a:rPr lang="en-US" baseline="30000" dirty="0">
                <a:latin typeface="Arial"/>
                <a:cs typeface="Arial"/>
              </a:rPr>
              <a:t>th</a:t>
            </a:r>
            <a:r>
              <a:rPr lang="en-US" dirty="0">
                <a:latin typeface="Arial"/>
                <a:cs typeface="Arial"/>
              </a:rPr>
              <a:t>,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427DC-0562-112B-76C0-107AC55FD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Cerebras</a:t>
            </a:r>
            <a:r>
              <a:rPr lang="en-US" dirty="0"/>
              <a:t> CS-2: the AI Compute Engine for Neocortex</a:t>
            </a:r>
          </a:p>
        </p:txBody>
      </p:sp>
    </p:spTree>
    <p:extLst>
      <p:ext uri="{BB962C8B-B14F-4D97-AF65-F5344CB8AC3E}">
        <p14:creationId xmlns:p14="http://schemas.microsoft.com/office/powerpoint/2010/main" val="75719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2D141-F378-48D1-994F-A848332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PyTorch</a:t>
            </a:r>
            <a:r>
              <a:rPr lang="en-US"/>
              <a:t> example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F7C0F6-8515-4602-8DD0-DE8D1A89606F}"/>
              </a:ext>
            </a:extLst>
          </p:cNvPr>
          <p:cNvGrpSpPr/>
          <p:nvPr/>
        </p:nvGrpSpPr>
        <p:grpSpPr>
          <a:xfrm>
            <a:off x="1773654" y="1083730"/>
            <a:ext cx="9013951" cy="3802589"/>
            <a:chOff x="1044600" y="493199"/>
            <a:chExt cx="10249200" cy="4952319"/>
          </a:xfrm>
        </p:grpSpPr>
        <p:sp>
          <p:nvSpPr>
            <p:cNvPr id="8" name="Google Shape;1409;p109">
              <a:extLst>
                <a:ext uri="{FF2B5EF4-FFF2-40B4-BE49-F238E27FC236}">
                  <a16:creationId xmlns:a16="http://schemas.microsoft.com/office/drawing/2014/main" id="{3AFDC6B1-8FC4-4269-A64B-D981AF030FB5}"/>
                </a:ext>
              </a:extLst>
            </p:cNvPr>
            <p:cNvSpPr/>
            <p:nvPr/>
          </p:nvSpPr>
          <p:spPr>
            <a:xfrm>
              <a:off x="1044600" y="493200"/>
              <a:ext cx="10249200" cy="4952318"/>
            </a:xfrm>
            <a:prstGeom prst="roundRect">
              <a:avLst>
                <a:gd name="adj" fmla="val 1347"/>
              </a:avLst>
            </a:prstGeom>
            <a:solidFill>
              <a:srgbClr val="201E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/>
              <a:endParaRPr sz="2000">
                <a:solidFill>
                  <a:srgbClr val="231F20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" name="Google Shape;1412;p109">
              <a:extLst>
                <a:ext uri="{FF2B5EF4-FFF2-40B4-BE49-F238E27FC236}">
                  <a16:creationId xmlns:a16="http://schemas.microsoft.com/office/drawing/2014/main" id="{A1BA5956-9BDC-4E0E-8902-291210C45162}"/>
                </a:ext>
              </a:extLst>
            </p:cNvPr>
            <p:cNvSpPr txBox="1"/>
            <p:nvPr/>
          </p:nvSpPr>
          <p:spPr>
            <a:xfrm>
              <a:off x="1044600" y="493199"/>
              <a:ext cx="10249200" cy="4952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400">
                  <a:solidFill>
                    <a:srgbClr val="FCC28C"/>
                  </a:solidFill>
                  <a:latin typeface="Consolas"/>
                  <a:ea typeface="Consolas"/>
                  <a:cs typeface="Consolas"/>
                  <a:sym typeface="Consolas"/>
                </a:rPr>
                <a:t>import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err="1">
                  <a:solidFill>
                    <a:srgbClr val="D4636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torch_xla.core.xla_model</a:t>
              </a:r>
              <a:r>
                <a:rPr lang="en-US" sz="1400">
                  <a:solidFill>
                    <a:srgbClr val="D4636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" sz="1400">
                  <a:solidFill>
                    <a:srgbClr val="FCC28C"/>
                  </a:solidFill>
                  <a:latin typeface="Consolas"/>
                  <a:cs typeface="Consolas"/>
                  <a:sym typeface="Consolas"/>
                </a:rPr>
                <a:t>as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xm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  <a:p>
              <a:r>
                <a:rPr lang="en" sz="1400">
                  <a:solidFill>
                    <a:srgbClr val="FCC28C"/>
                  </a:solidFill>
                  <a:latin typeface="Consolas"/>
                  <a:ea typeface="Consolas"/>
                  <a:cs typeface="Consolas"/>
                  <a:sym typeface="Consolas"/>
                </a:rPr>
                <a:t>from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err="1">
                  <a:solidFill>
                    <a:srgbClr val="D4636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cerebras.models.common.pytorch.PyTorchBaseModel</a:t>
              </a:r>
              <a:r>
                <a:rPr lang="en-US" sz="1400">
                  <a:solidFill>
                    <a:srgbClr val="D4636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" sz="1400">
                  <a:solidFill>
                    <a:srgbClr val="FCC28C"/>
                  </a:solidFill>
                  <a:latin typeface="Consolas"/>
                  <a:ea typeface="Consolas"/>
                  <a:cs typeface="Consolas"/>
                  <a:sym typeface="Consolas"/>
                </a:rPr>
                <a:t>import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PyTorchBaseModel</a:t>
              </a:r>
              <a:endParaRPr lang="en-US" sz="1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US" sz="1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" sz="1400">
                  <a:solidFill>
                    <a:srgbClr val="FCC28C"/>
                  </a:solidFill>
                  <a:latin typeface="Consolas"/>
                  <a:ea typeface="Consolas"/>
                  <a:cs typeface="Consolas"/>
                  <a:sym typeface="Consolas"/>
                </a:rPr>
                <a:t>import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err="1">
                  <a:solidFill>
                    <a:srgbClr val="D4636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torch_xla.distributed.data_parallel</a:t>
              </a:r>
              <a:r>
                <a:rPr lang="en-US" sz="1400">
                  <a:solidFill>
                    <a:srgbClr val="D4636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" sz="1400">
                  <a:solidFill>
                    <a:srgbClr val="FCC28C"/>
                  </a:solidFill>
                  <a:latin typeface="Consolas"/>
                  <a:cs typeface="Consolas"/>
                  <a:sym typeface="Consolas"/>
                </a:rPr>
                <a:t>as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140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dp</a:t>
              </a:r>
              <a:endParaRPr lang="en-US" sz="1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US" sz="1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class Model(</a:t>
              </a:r>
              <a:r>
                <a:rPr lang="en-US" sz="140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PytorchBaseModel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):</a:t>
              </a:r>
            </a:p>
            <a:p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def __</a:t>
              </a:r>
              <a:r>
                <a:rPr lang="en-US" sz="140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init</a:t>
              </a:r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__(self):</a:t>
              </a:r>
            </a:p>
            <a:p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Pass</a:t>
              </a:r>
            </a:p>
            <a:p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def forward(self, x):</a:t>
              </a:r>
            </a:p>
            <a:p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Pass</a:t>
              </a:r>
            </a:p>
            <a:p>
              <a:endParaRPr lang="en-US" sz="1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device = </a:t>
              </a:r>
              <a:r>
                <a:rPr lang="en-US" sz="140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xm.xla_device</a:t>
              </a:r>
              <a:r>
                <a:rPr lang="en-US" sz="140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endParaRPr lang="en-US" sz="1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model = Model().to(device)</a:t>
              </a:r>
            </a:p>
            <a:p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optimizer = </a:t>
              </a:r>
              <a:r>
                <a:rPr lang="en-US" sz="140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optim.Adam</a:t>
              </a:r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(…)</a:t>
              </a:r>
            </a:p>
            <a:p>
              <a:endParaRPr lang="en-US" sz="14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B10E06-9A8A-BB4E-9F79-23A0ACAAEDF2}"/>
              </a:ext>
            </a:extLst>
          </p:cNvPr>
          <p:cNvSpPr txBox="1">
            <a:spLocks/>
          </p:cNvSpPr>
          <p:nvPr/>
        </p:nvSpPr>
        <p:spPr>
          <a:xfrm>
            <a:off x="1773654" y="5232399"/>
            <a:ext cx="8557462" cy="789731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XLA Device instead of GPU/CPU device</a:t>
            </a:r>
          </a:p>
        </p:txBody>
      </p:sp>
    </p:spTree>
    <p:extLst>
      <p:ext uri="{BB962C8B-B14F-4D97-AF65-F5344CB8AC3E}">
        <p14:creationId xmlns:p14="http://schemas.microsoft.com/office/powerpoint/2010/main" val="304336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extBox 609">
            <a:extLst>
              <a:ext uri="{FF2B5EF4-FFF2-40B4-BE49-F238E27FC236}">
                <a16:creationId xmlns:a16="http://schemas.microsoft.com/office/drawing/2014/main" id="{C516C891-0D26-421C-96C4-7FCC369D3FDE}"/>
              </a:ext>
            </a:extLst>
          </p:cNvPr>
          <p:cNvSpPr txBox="1"/>
          <p:nvPr/>
        </p:nvSpPr>
        <p:spPr>
          <a:xfrm>
            <a:off x="10158289" y="3676627"/>
            <a:ext cx="111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CS-2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09A92-71A4-FB4F-B191-14D8EB04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1" y="6515101"/>
            <a:ext cx="25522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354EC8-F2B8-4A45-9B5A-4524A3A10FC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C47F0A3-AD4D-FC46-970B-BE989A8BDD9F}"/>
              </a:ext>
            </a:extLst>
          </p:cNvPr>
          <p:cNvSpPr/>
          <p:nvPr/>
        </p:nvSpPr>
        <p:spPr>
          <a:xfrm>
            <a:off x="2309456" y="2626884"/>
            <a:ext cx="7463481" cy="680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CC2CCC7-C8BB-5248-935A-8CB6AF3BA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629" y="2106863"/>
            <a:ext cx="1394075" cy="1394075"/>
          </a:xfrm>
          <a:prstGeom prst="rect">
            <a:avLst/>
          </a:prstGeom>
        </p:spPr>
      </p:pic>
      <p:sp>
        <p:nvSpPr>
          <p:cNvPr id="38" name="object 5">
            <a:extLst>
              <a:ext uri="{FF2B5EF4-FFF2-40B4-BE49-F238E27FC236}">
                <a16:creationId xmlns:a16="http://schemas.microsoft.com/office/drawing/2014/main" id="{52FA7A97-798E-9F46-9089-D0193F7E8A48}"/>
              </a:ext>
            </a:extLst>
          </p:cNvPr>
          <p:cNvSpPr txBox="1">
            <a:spLocks/>
          </p:cNvSpPr>
          <p:nvPr/>
        </p:nvSpPr>
        <p:spPr>
          <a:xfrm>
            <a:off x="5566732" y="2493725"/>
            <a:ext cx="722858" cy="84446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5400" spc="-30">
                <a:solidFill>
                  <a:schemeClr val="accent1"/>
                </a:solidFill>
              </a:rPr>
              <a:t>?</a:t>
            </a:r>
            <a:endParaRPr lang="en-US" sz="540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5A8233-AE10-402E-DB06-D1B4F41F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0">
                <a:solidFill>
                  <a:srgbClr val="221F1F"/>
                </a:solidFill>
              </a:rPr>
              <a:t>How do we translate a model into a CS executable?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4FAFEE-4828-7E51-06AC-61DCDCE19EB3}"/>
              </a:ext>
            </a:extLst>
          </p:cNvPr>
          <p:cNvGrpSpPr/>
          <p:nvPr/>
        </p:nvGrpSpPr>
        <p:grpSpPr>
          <a:xfrm>
            <a:off x="712962" y="2058547"/>
            <a:ext cx="722859" cy="1516392"/>
            <a:chOff x="1320683" y="2128701"/>
            <a:chExt cx="722859" cy="1516392"/>
          </a:xfrm>
        </p:grpSpPr>
        <p:pic>
          <p:nvPicPr>
            <p:cNvPr id="15" name="Google Shape;753;p30">
              <a:extLst>
                <a:ext uri="{FF2B5EF4-FFF2-40B4-BE49-F238E27FC236}">
                  <a16:creationId xmlns:a16="http://schemas.microsoft.com/office/drawing/2014/main" id="{182758D3-0997-26D3-69CB-A88795A1ED34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6762" y="2128701"/>
              <a:ext cx="631370" cy="651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754;p30">
              <a:extLst>
                <a:ext uri="{FF2B5EF4-FFF2-40B4-BE49-F238E27FC236}">
                  <a16:creationId xmlns:a16="http://schemas.microsoft.com/office/drawing/2014/main" id="{28A3D2DF-A18B-B409-E270-365015D53E2B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0683" y="2887634"/>
              <a:ext cx="722859" cy="7574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D788D9A-3C02-B767-5ACF-A248CF106EB1}"/>
              </a:ext>
            </a:extLst>
          </p:cNvPr>
          <p:cNvSpPr txBox="1"/>
          <p:nvPr/>
        </p:nvSpPr>
        <p:spPr>
          <a:xfrm>
            <a:off x="361950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349354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4E0005-390C-4B4A-9E28-AC4249C4782D}"/>
              </a:ext>
            </a:extLst>
          </p:cNvPr>
          <p:cNvSpPr/>
          <p:nvPr/>
        </p:nvSpPr>
        <p:spPr>
          <a:xfrm>
            <a:off x="1864192" y="1752019"/>
            <a:ext cx="5059976" cy="442635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 defTabSz="914377">
              <a:lnSpc>
                <a:spcPct val="130000"/>
              </a:lnSpc>
              <a:spcBef>
                <a:spcPts val="1000"/>
              </a:spcBef>
              <a:buClr>
                <a:srgbClr val="000000"/>
              </a:buClr>
              <a:buSzPts val="800"/>
              <a:defRPr/>
            </a:pPr>
            <a:r>
              <a:rPr lang="en-US" u="sng">
                <a:solidFill>
                  <a:schemeClr val="tx1"/>
                </a:solidFill>
                <a:ea typeface="Arial"/>
                <a:cs typeface="Arial"/>
                <a:sym typeface="Arial"/>
              </a:rPr>
              <a:t>Feature Support</a:t>
            </a:r>
          </a:p>
          <a:p>
            <a:pPr lvl="0" algn="ctr" defTabSz="914377">
              <a:lnSpc>
                <a:spcPct val="130000"/>
              </a:lnSpc>
              <a:spcBef>
                <a:spcPts val="1000"/>
              </a:spcBef>
              <a:buClr>
                <a:srgbClr val="000000"/>
              </a:buClr>
              <a:buSzPts val="800"/>
              <a:defRPr/>
            </a:pPr>
            <a:r>
              <a:rPr lang="en-US">
                <a:solidFill>
                  <a:schemeClr val="tx1"/>
                </a:solidFill>
                <a:ea typeface="Arial"/>
                <a:cs typeface="Arial"/>
                <a:sym typeface="Arial"/>
              </a:rPr>
              <a:t>Extract </a:t>
            </a:r>
            <a:r>
              <a:rPr lang="en-US" b="1">
                <a:solidFill>
                  <a:schemeClr val="tx1"/>
                </a:solidFill>
                <a:ea typeface="Arial"/>
                <a:cs typeface="Arial"/>
                <a:sym typeface="Arial"/>
              </a:rPr>
              <a:t>graph representation </a:t>
            </a:r>
            <a:r>
              <a:rPr lang="en-US">
                <a:solidFill>
                  <a:schemeClr val="tx1"/>
                </a:solidFill>
                <a:ea typeface="Arial"/>
                <a:cs typeface="Arial"/>
                <a:sym typeface="Arial"/>
              </a:rPr>
              <a:t>of model from framework and match operations with </a:t>
            </a:r>
            <a:r>
              <a:rPr lang="en-US" b="1">
                <a:solidFill>
                  <a:schemeClr val="tx1"/>
                </a:solidFill>
                <a:ea typeface="Arial"/>
                <a:cs typeface="Arial"/>
                <a:sym typeface="Arial"/>
              </a:rPr>
              <a:t>kernel library</a:t>
            </a:r>
            <a:endParaRPr lang="en-US" b="1">
              <a:solidFill>
                <a:schemeClr val="tx2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965" name="Picture 964">
            <a:extLst>
              <a:ext uri="{FF2B5EF4-FFF2-40B4-BE49-F238E27FC236}">
                <a16:creationId xmlns:a16="http://schemas.microsoft.com/office/drawing/2014/main" id="{315099CC-FB18-42A2-BE9D-AB811E67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99" y="2145193"/>
            <a:ext cx="1353429" cy="1347333"/>
          </a:xfrm>
          <a:prstGeom prst="rect">
            <a:avLst/>
          </a:prstGeom>
        </p:spPr>
      </p:pic>
      <p:pic>
        <p:nvPicPr>
          <p:cNvPr id="611" name="Picture 610">
            <a:extLst>
              <a:ext uri="{FF2B5EF4-FFF2-40B4-BE49-F238E27FC236}">
                <a16:creationId xmlns:a16="http://schemas.microsoft.com/office/drawing/2014/main" id="{BFCD51BB-F1B1-49D0-BC11-DA438838D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463" y="2138212"/>
            <a:ext cx="1438781" cy="13717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169" y="330835"/>
            <a:ext cx="656970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>
                <a:solidFill>
                  <a:srgbClr val="221F1F"/>
                </a:solidFill>
              </a:rPr>
              <a:t>The</a:t>
            </a:r>
            <a:r>
              <a:rPr sz="3600" spc="60">
                <a:solidFill>
                  <a:srgbClr val="221F1F"/>
                </a:solidFill>
              </a:rPr>
              <a:t> </a:t>
            </a:r>
            <a:r>
              <a:rPr sz="3600" spc="10">
                <a:solidFill>
                  <a:srgbClr val="221F1F"/>
                </a:solidFill>
              </a:rPr>
              <a:t>Cerebras</a:t>
            </a:r>
            <a:r>
              <a:rPr sz="3600" spc="-100">
                <a:solidFill>
                  <a:srgbClr val="221F1F"/>
                </a:solidFill>
              </a:rPr>
              <a:t> </a:t>
            </a:r>
            <a:r>
              <a:rPr sz="3600" spc="-20">
                <a:solidFill>
                  <a:srgbClr val="221F1F"/>
                </a:solidFill>
              </a:rPr>
              <a:t>Software</a:t>
            </a:r>
            <a:r>
              <a:rPr sz="3600" spc="45">
                <a:solidFill>
                  <a:srgbClr val="221F1F"/>
                </a:solidFill>
              </a:rPr>
              <a:t> </a:t>
            </a:r>
            <a:r>
              <a:rPr sz="3600" spc="-10">
                <a:solidFill>
                  <a:srgbClr val="221F1F"/>
                </a:solidFill>
              </a:rPr>
              <a:t>Platform</a:t>
            </a:r>
            <a:endParaRPr sz="3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88B27-5C86-4B13-A2C1-C04627968232}"/>
              </a:ext>
            </a:extLst>
          </p:cNvPr>
          <p:cNvSpPr/>
          <p:nvPr/>
        </p:nvSpPr>
        <p:spPr>
          <a:xfrm>
            <a:off x="1879601" y="1562305"/>
            <a:ext cx="10160000" cy="26296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22EBD-CB25-4A66-95A3-C953F1E659F0}"/>
              </a:ext>
            </a:extLst>
          </p:cNvPr>
          <p:cNvSpPr txBox="1"/>
          <p:nvPr/>
        </p:nvSpPr>
        <p:spPr>
          <a:xfrm>
            <a:off x="1928548" y="1382687"/>
            <a:ext cx="2109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Cerebras Compiler</a:t>
            </a:r>
          </a:p>
        </p:txBody>
      </p:sp>
      <p:pic>
        <p:nvPicPr>
          <p:cNvPr id="594" name="Picture 593">
            <a:extLst>
              <a:ext uri="{FF2B5EF4-FFF2-40B4-BE49-F238E27FC236}">
                <a16:creationId xmlns:a16="http://schemas.microsoft.com/office/drawing/2014/main" id="{11C87F4C-48BB-47E3-847A-C282DB109A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916" y="2330412"/>
            <a:ext cx="2012941" cy="972653"/>
          </a:xfrm>
          <a:prstGeom prst="rect">
            <a:avLst/>
          </a:prstGeom>
        </p:spPr>
      </p:pic>
      <p:grpSp>
        <p:nvGrpSpPr>
          <p:cNvPr id="597" name="Group 596">
            <a:extLst>
              <a:ext uri="{FF2B5EF4-FFF2-40B4-BE49-F238E27FC236}">
                <a16:creationId xmlns:a16="http://schemas.microsoft.com/office/drawing/2014/main" id="{264DFB09-B097-4BB5-ADD6-1DDF7242B7A0}"/>
              </a:ext>
            </a:extLst>
          </p:cNvPr>
          <p:cNvGrpSpPr/>
          <p:nvPr/>
        </p:nvGrpSpPr>
        <p:grpSpPr>
          <a:xfrm>
            <a:off x="712962" y="2058547"/>
            <a:ext cx="722859" cy="1516392"/>
            <a:chOff x="1320683" y="2128701"/>
            <a:chExt cx="722859" cy="1516392"/>
          </a:xfrm>
        </p:grpSpPr>
        <p:pic>
          <p:nvPicPr>
            <p:cNvPr id="595" name="Google Shape;753;p30">
              <a:extLst>
                <a:ext uri="{FF2B5EF4-FFF2-40B4-BE49-F238E27FC236}">
                  <a16:creationId xmlns:a16="http://schemas.microsoft.com/office/drawing/2014/main" id="{1A214EF9-11BB-4713-9A14-2D47A5EFF4A3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6762" y="2128701"/>
              <a:ext cx="631370" cy="651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754;p30">
              <a:extLst>
                <a:ext uri="{FF2B5EF4-FFF2-40B4-BE49-F238E27FC236}">
                  <a16:creationId xmlns:a16="http://schemas.microsoft.com/office/drawing/2014/main" id="{D30FE854-545F-408A-9AD6-C50E84A60C7B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0683" y="2887634"/>
              <a:ext cx="722859" cy="7574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8" name="Arrow: Right 597">
            <a:extLst>
              <a:ext uri="{FF2B5EF4-FFF2-40B4-BE49-F238E27FC236}">
                <a16:creationId xmlns:a16="http://schemas.microsoft.com/office/drawing/2014/main" id="{B5627E6D-ED82-4527-9BAA-3FD9C54232C4}"/>
              </a:ext>
            </a:extLst>
          </p:cNvPr>
          <p:cNvSpPr/>
          <p:nvPr/>
        </p:nvSpPr>
        <p:spPr>
          <a:xfrm>
            <a:off x="1502087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</a:t>
            </a:r>
          </a:p>
        </p:txBody>
      </p:sp>
      <p:sp>
        <p:nvSpPr>
          <p:cNvPr id="602" name="Arrow: Right 601">
            <a:extLst>
              <a:ext uri="{FF2B5EF4-FFF2-40B4-BE49-F238E27FC236}">
                <a16:creationId xmlns:a16="http://schemas.microsoft.com/office/drawing/2014/main" id="{CFEBEF63-67C4-4828-AF5C-2ECD1A977095}"/>
              </a:ext>
            </a:extLst>
          </p:cNvPr>
          <p:cNvSpPr/>
          <p:nvPr/>
        </p:nvSpPr>
        <p:spPr>
          <a:xfrm>
            <a:off x="4155479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</a:t>
            </a:r>
          </a:p>
        </p:txBody>
      </p:sp>
      <p:sp>
        <p:nvSpPr>
          <p:cNvPr id="603" name="Arrow: Right 602">
            <a:extLst>
              <a:ext uri="{FF2B5EF4-FFF2-40B4-BE49-F238E27FC236}">
                <a16:creationId xmlns:a16="http://schemas.microsoft.com/office/drawing/2014/main" id="{EC9CFCFE-7755-42A0-A9D2-D77DE977F806}"/>
              </a:ext>
            </a:extLst>
          </p:cNvPr>
          <p:cNvSpPr/>
          <p:nvPr/>
        </p:nvSpPr>
        <p:spPr>
          <a:xfrm>
            <a:off x="6924167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</a:t>
            </a:r>
          </a:p>
        </p:txBody>
      </p:sp>
      <p:sp>
        <p:nvSpPr>
          <p:cNvPr id="604" name="Arrow: Right 603">
            <a:extLst>
              <a:ext uri="{FF2B5EF4-FFF2-40B4-BE49-F238E27FC236}">
                <a16:creationId xmlns:a16="http://schemas.microsoft.com/office/drawing/2014/main" id="{99DC59D9-4E11-4FA7-98CE-C3D89ED3FD1D}"/>
              </a:ext>
            </a:extLst>
          </p:cNvPr>
          <p:cNvSpPr/>
          <p:nvPr/>
        </p:nvSpPr>
        <p:spPr>
          <a:xfrm>
            <a:off x="9324149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8C2526E3-FA9B-4A4D-BD1B-FF5B316EAE80}"/>
              </a:ext>
            </a:extLst>
          </p:cNvPr>
          <p:cNvSpPr txBox="1"/>
          <p:nvPr/>
        </p:nvSpPr>
        <p:spPr>
          <a:xfrm>
            <a:off x="361950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Framework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3F43EF3E-FE58-4976-B032-37AE6943C657}"/>
              </a:ext>
            </a:extLst>
          </p:cNvPr>
          <p:cNvSpPr txBox="1"/>
          <p:nvPr/>
        </p:nvSpPr>
        <p:spPr>
          <a:xfrm>
            <a:off x="2337269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CIR-H</a:t>
            </a: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id="{87721AFB-6A41-4BA6-BC3E-23D96311B14B}"/>
              </a:ext>
            </a:extLst>
          </p:cNvPr>
          <p:cNvSpPr txBox="1"/>
          <p:nvPr/>
        </p:nvSpPr>
        <p:spPr>
          <a:xfrm>
            <a:off x="5003800" y="3676627"/>
            <a:ext cx="161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Kernel graph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87804C61-90EB-44E9-A340-0E1C07D32A82}"/>
              </a:ext>
            </a:extLst>
          </p:cNvPr>
          <p:cNvSpPr txBox="1"/>
          <p:nvPr/>
        </p:nvSpPr>
        <p:spPr>
          <a:xfrm>
            <a:off x="7534656" y="3676627"/>
            <a:ext cx="196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Execution plan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C516C891-0D26-421C-96C4-7FCC369D3FDE}"/>
              </a:ext>
            </a:extLst>
          </p:cNvPr>
          <p:cNvSpPr txBox="1"/>
          <p:nvPr/>
        </p:nvSpPr>
        <p:spPr>
          <a:xfrm>
            <a:off x="10158288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09A92-71A4-FB4F-B191-14D8EB04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1" y="6515101"/>
            <a:ext cx="25522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354EC8-F2B8-4A45-9B5A-4524A3A10FC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5" name="Picture 34" descr="Logo&#10;&#10;Description automatically generated with medium confidence">
            <a:extLst>
              <a:ext uri="{FF2B5EF4-FFF2-40B4-BE49-F238E27FC236}">
                <a16:creationId xmlns:a16="http://schemas.microsoft.com/office/drawing/2014/main" id="{BCEE8A75-EE0B-4A57-6FCB-EB1BCD6E11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5408" y="1851928"/>
            <a:ext cx="1699680" cy="16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4E0005-390C-4B4A-9E28-AC4249C4782D}"/>
              </a:ext>
            </a:extLst>
          </p:cNvPr>
          <p:cNvSpPr/>
          <p:nvPr/>
        </p:nvSpPr>
        <p:spPr>
          <a:xfrm>
            <a:off x="6964844" y="1752019"/>
            <a:ext cx="5059976" cy="442635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 defTabSz="914377">
              <a:lnSpc>
                <a:spcPct val="130000"/>
              </a:lnSpc>
              <a:spcBef>
                <a:spcPts val="1000"/>
              </a:spcBef>
              <a:buClr>
                <a:srgbClr val="000000"/>
              </a:buClr>
              <a:buSzPts val="800"/>
              <a:defRPr/>
            </a:pPr>
            <a:r>
              <a:rPr lang="en-US" u="sng">
                <a:solidFill>
                  <a:schemeClr val="tx1"/>
                </a:solidFill>
                <a:ea typeface="Arial"/>
                <a:cs typeface="Arial"/>
                <a:sym typeface="Arial"/>
              </a:rPr>
              <a:t>Hardware Placement</a:t>
            </a:r>
          </a:p>
          <a:p>
            <a:pPr algn="ctr">
              <a:lnSpc>
                <a:spcPct val="130000"/>
              </a:lnSpc>
              <a:buClr>
                <a:srgbClr val="000000"/>
              </a:buClr>
              <a:buSzPts val="800"/>
            </a:pPr>
            <a:r>
              <a:rPr lang="en-US">
                <a:solidFill>
                  <a:schemeClr val="tx1"/>
                </a:solidFill>
                <a:ea typeface="Arial"/>
                <a:cs typeface="Arial"/>
                <a:sym typeface="Arial"/>
              </a:rPr>
              <a:t>Assign kernels to </a:t>
            </a:r>
            <a:r>
              <a:rPr lang="en-US" b="1">
                <a:solidFill>
                  <a:schemeClr val="tx1"/>
                </a:solidFill>
                <a:ea typeface="Arial"/>
                <a:cs typeface="Arial"/>
                <a:sym typeface="Arial"/>
              </a:rPr>
              <a:t>regions of fabric </a:t>
            </a:r>
            <a:r>
              <a:rPr lang="en-US">
                <a:solidFill>
                  <a:schemeClr val="tx1"/>
                </a:solidFill>
                <a:ea typeface="Arial"/>
                <a:cs typeface="Arial"/>
                <a:sym typeface="Arial"/>
              </a:rPr>
              <a:t>and create </a:t>
            </a:r>
            <a:r>
              <a:rPr lang="en-US" b="1">
                <a:solidFill>
                  <a:schemeClr val="tx1"/>
                </a:solidFill>
                <a:ea typeface="Arial"/>
                <a:cs typeface="Arial"/>
                <a:sym typeface="Arial"/>
              </a:rPr>
              <a:t>executable </a:t>
            </a:r>
            <a:r>
              <a:rPr lang="en-US">
                <a:solidFill>
                  <a:schemeClr val="tx1"/>
                </a:solidFill>
                <a:ea typeface="Arial"/>
                <a:cs typeface="Arial"/>
                <a:sym typeface="Arial"/>
              </a:rPr>
              <a:t>to be run by CS-2.</a:t>
            </a:r>
          </a:p>
          <a:p>
            <a:pPr>
              <a:lnSpc>
                <a:spcPct val="130000"/>
              </a:lnSpc>
              <a:buClr>
                <a:srgbClr val="000000"/>
              </a:buClr>
              <a:buSzPts val="800"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65" name="Picture 964">
            <a:extLst>
              <a:ext uri="{FF2B5EF4-FFF2-40B4-BE49-F238E27FC236}">
                <a16:creationId xmlns:a16="http://schemas.microsoft.com/office/drawing/2014/main" id="{315099CC-FB18-42A2-BE9D-AB811E67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99" y="2145193"/>
            <a:ext cx="1353429" cy="1347333"/>
          </a:xfrm>
          <a:prstGeom prst="rect">
            <a:avLst/>
          </a:prstGeom>
        </p:spPr>
      </p:pic>
      <p:pic>
        <p:nvPicPr>
          <p:cNvPr id="611" name="Picture 610">
            <a:extLst>
              <a:ext uri="{FF2B5EF4-FFF2-40B4-BE49-F238E27FC236}">
                <a16:creationId xmlns:a16="http://schemas.microsoft.com/office/drawing/2014/main" id="{BFCD51BB-F1B1-49D0-BC11-DA438838D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463" y="2138212"/>
            <a:ext cx="1438781" cy="13717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169" y="330835"/>
            <a:ext cx="656970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>
                <a:solidFill>
                  <a:srgbClr val="221F1F"/>
                </a:solidFill>
              </a:rPr>
              <a:t>The</a:t>
            </a:r>
            <a:r>
              <a:rPr sz="3600" spc="60">
                <a:solidFill>
                  <a:srgbClr val="221F1F"/>
                </a:solidFill>
              </a:rPr>
              <a:t> </a:t>
            </a:r>
            <a:r>
              <a:rPr sz="3600" spc="10">
                <a:solidFill>
                  <a:srgbClr val="221F1F"/>
                </a:solidFill>
              </a:rPr>
              <a:t>Cerebras</a:t>
            </a:r>
            <a:r>
              <a:rPr sz="3600" spc="-100">
                <a:solidFill>
                  <a:srgbClr val="221F1F"/>
                </a:solidFill>
              </a:rPr>
              <a:t> </a:t>
            </a:r>
            <a:r>
              <a:rPr sz="3600" spc="-20">
                <a:solidFill>
                  <a:srgbClr val="221F1F"/>
                </a:solidFill>
              </a:rPr>
              <a:t>Software</a:t>
            </a:r>
            <a:r>
              <a:rPr sz="3600" spc="45">
                <a:solidFill>
                  <a:srgbClr val="221F1F"/>
                </a:solidFill>
              </a:rPr>
              <a:t> </a:t>
            </a:r>
            <a:r>
              <a:rPr sz="3600" spc="-10">
                <a:solidFill>
                  <a:srgbClr val="221F1F"/>
                </a:solidFill>
              </a:rPr>
              <a:t>Platform</a:t>
            </a:r>
            <a:endParaRPr sz="3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88B27-5C86-4B13-A2C1-C04627968232}"/>
              </a:ext>
            </a:extLst>
          </p:cNvPr>
          <p:cNvSpPr/>
          <p:nvPr/>
        </p:nvSpPr>
        <p:spPr>
          <a:xfrm>
            <a:off x="1879601" y="1562305"/>
            <a:ext cx="10160000" cy="26296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22EBD-CB25-4A66-95A3-C953F1E659F0}"/>
              </a:ext>
            </a:extLst>
          </p:cNvPr>
          <p:cNvSpPr txBox="1"/>
          <p:nvPr/>
        </p:nvSpPr>
        <p:spPr>
          <a:xfrm>
            <a:off x="1928548" y="1382687"/>
            <a:ext cx="2109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Cerebras Compiler</a:t>
            </a:r>
          </a:p>
        </p:txBody>
      </p:sp>
      <p:pic>
        <p:nvPicPr>
          <p:cNvPr id="594" name="Picture 593">
            <a:extLst>
              <a:ext uri="{FF2B5EF4-FFF2-40B4-BE49-F238E27FC236}">
                <a16:creationId xmlns:a16="http://schemas.microsoft.com/office/drawing/2014/main" id="{11C87F4C-48BB-47E3-847A-C282DB109A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916" y="2330412"/>
            <a:ext cx="2012941" cy="972653"/>
          </a:xfrm>
          <a:prstGeom prst="rect">
            <a:avLst/>
          </a:prstGeom>
        </p:spPr>
      </p:pic>
      <p:grpSp>
        <p:nvGrpSpPr>
          <p:cNvPr id="597" name="Group 596">
            <a:extLst>
              <a:ext uri="{FF2B5EF4-FFF2-40B4-BE49-F238E27FC236}">
                <a16:creationId xmlns:a16="http://schemas.microsoft.com/office/drawing/2014/main" id="{264DFB09-B097-4BB5-ADD6-1DDF7242B7A0}"/>
              </a:ext>
            </a:extLst>
          </p:cNvPr>
          <p:cNvGrpSpPr/>
          <p:nvPr/>
        </p:nvGrpSpPr>
        <p:grpSpPr>
          <a:xfrm>
            <a:off x="712962" y="2058547"/>
            <a:ext cx="722859" cy="1516392"/>
            <a:chOff x="1320683" y="2128701"/>
            <a:chExt cx="722859" cy="1516392"/>
          </a:xfrm>
        </p:grpSpPr>
        <p:pic>
          <p:nvPicPr>
            <p:cNvPr id="595" name="Google Shape;753;p30">
              <a:extLst>
                <a:ext uri="{FF2B5EF4-FFF2-40B4-BE49-F238E27FC236}">
                  <a16:creationId xmlns:a16="http://schemas.microsoft.com/office/drawing/2014/main" id="{1A214EF9-11BB-4713-9A14-2D47A5EFF4A3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6762" y="2128701"/>
              <a:ext cx="631370" cy="651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754;p30">
              <a:extLst>
                <a:ext uri="{FF2B5EF4-FFF2-40B4-BE49-F238E27FC236}">
                  <a16:creationId xmlns:a16="http://schemas.microsoft.com/office/drawing/2014/main" id="{D30FE854-545F-408A-9AD6-C50E84A60C7B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0683" y="2887634"/>
              <a:ext cx="722859" cy="7574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8" name="Arrow: Right 597">
            <a:extLst>
              <a:ext uri="{FF2B5EF4-FFF2-40B4-BE49-F238E27FC236}">
                <a16:creationId xmlns:a16="http://schemas.microsoft.com/office/drawing/2014/main" id="{B5627E6D-ED82-4527-9BAA-3FD9C54232C4}"/>
              </a:ext>
            </a:extLst>
          </p:cNvPr>
          <p:cNvSpPr/>
          <p:nvPr/>
        </p:nvSpPr>
        <p:spPr>
          <a:xfrm>
            <a:off x="1502087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</a:t>
            </a:r>
          </a:p>
        </p:txBody>
      </p:sp>
      <p:sp>
        <p:nvSpPr>
          <p:cNvPr id="602" name="Arrow: Right 601">
            <a:extLst>
              <a:ext uri="{FF2B5EF4-FFF2-40B4-BE49-F238E27FC236}">
                <a16:creationId xmlns:a16="http://schemas.microsoft.com/office/drawing/2014/main" id="{CFEBEF63-67C4-4828-AF5C-2ECD1A977095}"/>
              </a:ext>
            </a:extLst>
          </p:cNvPr>
          <p:cNvSpPr/>
          <p:nvPr/>
        </p:nvSpPr>
        <p:spPr>
          <a:xfrm>
            <a:off x="4155479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</a:t>
            </a:r>
          </a:p>
        </p:txBody>
      </p:sp>
      <p:sp>
        <p:nvSpPr>
          <p:cNvPr id="603" name="Arrow: Right 602">
            <a:extLst>
              <a:ext uri="{FF2B5EF4-FFF2-40B4-BE49-F238E27FC236}">
                <a16:creationId xmlns:a16="http://schemas.microsoft.com/office/drawing/2014/main" id="{EC9CFCFE-7755-42A0-A9D2-D77DE977F806}"/>
              </a:ext>
            </a:extLst>
          </p:cNvPr>
          <p:cNvSpPr/>
          <p:nvPr/>
        </p:nvSpPr>
        <p:spPr>
          <a:xfrm>
            <a:off x="6924167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</a:t>
            </a:r>
          </a:p>
        </p:txBody>
      </p:sp>
      <p:sp>
        <p:nvSpPr>
          <p:cNvPr id="604" name="Arrow: Right 603">
            <a:extLst>
              <a:ext uri="{FF2B5EF4-FFF2-40B4-BE49-F238E27FC236}">
                <a16:creationId xmlns:a16="http://schemas.microsoft.com/office/drawing/2014/main" id="{99DC59D9-4E11-4FA7-98CE-C3D89ED3FD1D}"/>
              </a:ext>
            </a:extLst>
          </p:cNvPr>
          <p:cNvSpPr/>
          <p:nvPr/>
        </p:nvSpPr>
        <p:spPr>
          <a:xfrm>
            <a:off x="9324149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8C2526E3-FA9B-4A4D-BD1B-FF5B316EAE80}"/>
              </a:ext>
            </a:extLst>
          </p:cNvPr>
          <p:cNvSpPr txBox="1"/>
          <p:nvPr/>
        </p:nvSpPr>
        <p:spPr>
          <a:xfrm>
            <a:off x="361950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Framework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3F43EF3E-FE58-4976-B032-37AE6943C657}"/>
              </a:ext>
            </a:extLst>
          </p:cNvPr>
          <p:cNvSpPr txBox="1"/>
          <p:nvPr/>
        </p:nvSpPr>
        <p:spPr>
          <a:xfrm>
            <a:off x="2337269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CIR-H</a:t>
            </a: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id="{87721AFB-6A41-4BA6-BC3E-23D96311B14B}"/>
              </a:ext>
            </a:extLst>
          </p:cNvPr>
          <p:cNvSpPr txBox="1"/>
          <p:nvPr/>
        </p:nvSpPr>
        <p:spPr>
          <a:xfrm>
            <a:off x="5003800" y="3676627"/>
            <a:ext cx="161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Kernel graph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87804C61-90EB-44E9-A340-0E1C07D32A82}"/>
              </a:ext>
            </a:extLst>
          </p:cNvPr>
          <p:cNvSpPr txBox="1"/>
          <p:nvPr/>
        </p:nvSpPr>
        <p:spPr>
          <a:xfrm>
            <a:off x="7534656" y="3676627"/>
            <a:ext cx="196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Execution plan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C516C891-0D26-421C-96C4-7FCC369D3FDE}"/>
              </a:ext>
            </a:extLst>
          </p:cNvPr>
          <p:cNvSpPr txBox="1"/>
          <p:nvPr/>
        </p:nvSpPr>
        <p:spPr>
          <a:xfrm>
            <a:off x="10158288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09A92-71A4-FB4F-B191-14D8EB04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1" y="6515101"/>
            <a:ext cx="25522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354EC8-F2B8-4A45-9B5A-4524A3A10FC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5" name="Picture 34" descr="Logo&#10;&#10;Description automatically generated with medium confidence">
            <a:extLst>
              <a:ext uri="{FF2B5EF4-FFF2-40B4-BE49-F238E27FC236}">
                <a16:creationId xmlns:a16="http://schemas.microsoft.com/office/drawing/2014/main" id="{437F534F-7E10-42F2-8147-CC0F5B570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5408" y="1851928"/>
            <a:ext cx="1699680" cy="16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Picture 964">
            <a:extLst>
              <a:ext uri="{FF2B5EF4-FFF2-40B4-BE49-F238E27FC236}">
                <a16:creationId xmlns:a16="http://schemas.microsoft.com/office/drawing/2014/main" id="{315099CC-FB18-42A2-BE9D-AB811E67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99" y="2145193"/>
            <a:ext cx="1353429" cy="1347333"/>
          </a:xfrm>
          <a:prstGeom prst="rect">
            <a:avLst/>
          </a:prstGeom>
        </p:spPr>
      </p:pic>
      <p:pic>
        <p:nvPicPr>
          <p:cNvPr id="611" name="Picture 610">
            <a:extLst>
              <a:ext uri="{FF2B5EF4-FFF2-40B4-BE49-F238E27FC236}">
                <a16:creationId xmlns:a16="http://schemas.microsoft.com/office/drawing/2014/main" id="{BFCD51BB-F1B1-49D0-BC11-DA438838D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463" y="2138212"/>
            <a:ext cx="1438781" cy="13717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169" y="330835"/>
            <a:ext cx="656970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0">
                <a:solidFill>
                  <a:srgbClr val="221F1F"/>
                </a:solidFill>
              </a:rPr>
              <a:t>The</a:t>
            </a:r>
            <a:r>
              <a:rPr sz="3600" spc="60">
                <a:solidFill>
                  <a:srgbClr val="221F1F"/>
                </a:solidFill>
              </a:rPr>
              <a:t> </a:t>
            </a:r>
            <a:r>
              <a:rPr sz="3600" spc="10">
                <a:solidFill>
                  <a:srgbClr val="221F1F"/>
                </a:solidFill>
              </a:rPr>
              <a:t>Cerebras</a:t>
            </a:r>
            <a:r>
              <a:rPr sz="3600" spc="-100">
                <a:solidFill>
                  <a:srgbClr val="221F1F"/>
                </a:solidFill>
              </a:rPr>
              <a:t> </a:t>
            </a:r>
            <a:r>
              <a:rPr sz="3600" spc="-20">
                <a:solidFill>
                  <a:srgbClr val="221F1F"/>
                </a:solidFill>
              </a:rPr>
              <a:t>Software</a:t>
            </a:r>
            <a:r>
              <a:rPr sz="3600" spc="45">
                <a:solidFill>
                  <a:srgbClr val="221F1F"/>
                </a:solidFill>
              </a:rPr>
              <a:t> </a:t>
            </a:r>
            <a:r>
              <a:rPr sz="3600" spc="-10">
                <a:solidFill>
                  <a:srgbClr val="221F1F"/>
                </a:solidFill>
              </a:rPr>
              <a:t>Platform</a:t>
            </a:r>
            <a:endParaRPr sz="3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88B27-5C86-4B13-A2C1-C04627968232}"/>
              </a:ext>
            </a:extLst>
          </p:cNvPr>
          <p:cNvSpPr/>
          <p:nvPr/>
        </p:nvSpPr>
        <p:spPr>
          <a:xfrm>
            <a:off x="1879601" y="1562305"/>
            <a:ext cx="10160000" cy="26296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22EBD-CB25-4A66-95A3-C953F1E659F0}"/>
              </a:ext>
            </a:extLst>
          </p:cNvPr>
          <p:cNvSpPr txBox="1"/>
          <p:nvPr/>
        </p:nvSpPr>
        <p:spPr>
          <a:xfrm>
            <a:off x="1928548" y="1382687"/>
            <a:ext cx="2109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Cerebras Compiler</a:t>
            </a:r>
          </a:p>
        </p:txBody>
      </p:sp>
      <p:pic>
        <p:nvPicPr>
          <p:cNvPr id="594" name="Picture 593">
            <a:extLst>
              <a:ext uri="{FF2B5EF4-FFF2-40B4-BE49-F238E27FC236}">
                <a16:creationId xmlns:a16="http://schemas.microsoft.com/office/drawing/2014/main" id="{11C87F4C-48BB-47E3-847A-C282DB109A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916" y="2330412"/>
            <a:ext cx="2012941" cy="972653"/>
          </a:xfrm>
          <a:prstGeom prst="rect">
            <a:avLst/>
          </a:prstGeom>
        </p:spPr>
      </p:pic>
      <p:grpSp>
        <p:nvGrpSpPr>
          <p:cNvPr id="597" name="Group 596">
            <a:extLst>
              <a:ext uri="{FF2B5EF4-FFF2-40B4-BE49-F238E27FC236}">
                <a16:creationId xmlns:a16="http://schemas.microsoft.com/office/drawing/2014/main" id="{264DFB09-B097-4BB5-ADD6-1DDF7242B7A0}"/>
              </a:ext>
            </a:extLst>
          </p:cNvPr>
          <p:cNvGrpSpPr/>
          <p:nvPr/>
        </p:nvGrpSpPr>
        <p:grpSpPr>
          <a:xfrm>
            <a:off x="712962" y="2058547"/>
            <a:ext cx="722859" cy="1516392"/>
            <a:chOff x="1320683" y="2128701"/>
            <a:chExt cx="722859" cy="1516392"/>
          </a:xfrm>
        </p:grpSpPr>
        <p:pic>
          <p:nvPicPr>
            <p:cNvPr id="595" name="Google Shape;753;p30">
              <a:extLst>
                <a:ext uri="{FF2B5EF4-FFF2-40B4-BE49-F238E27FC236}">
                  <a16:creationId xmlns:a16="http://schemas.microsoft.com/office/drawing/2014/main" id="{1A214EF9-11BB-4713-9A14-2D47A5EFF4A3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6762" y="2128701"/>
              <a:ext cx="631370" cy="651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754;p30">
              <a:extLst>
                <a:ext uri="{FF2B5EF4-FFF2-40B4-BE49-F238E27FC236}">
                  <a16:creationId xmlns:a16="http://schemas.microsoft.com/office/drawing/2014/main" id="{D30FE854-545F-408A-9AD6-C50E84A60C7B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0683" y="2887634"/>
              <a:ext cx="722859" cy="7574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8" name="Arrow: Right 597">
            <a:extLst>
              <a:ext uri="{FF2B5EF4-FFF2-40B4-BE49-F238E27FC236}">
                <a16:creationId xmlns:a16="http://schemas.microsoft.com/office/drawing/2014/main" id="{B5627E6D-ED82-4527-9BAA-3FD9C54232C4}"/>
              </a:ext>
            </a:extLst>
          </p:cNvPr>
          <p:cNvSpPr/>
          <p:nvPr/>
        </p:nvSpPr>
        <p:spPr>
          <a:xfrm>
            <a:off x="1502087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</a:t>
            </a:r>
          </a:p>
        </p:txBody>
      </p:sp>
      <p:sp>
        <p:nvSpPr>
          <p:cNvPr id="602" name="Arrow: Right 601">
            <a:extLst>
              <a:ext uri="{FF2B5EF4-FFF2-40B4-BE49-F238E27FC236}">
                <a16:creationId xmlns:a16="http://schemas.microsoft.com/office/drawing/2014/main" id="{CFEBEF63-67C4-4828-AF5C-2ECD1A977095}"/>
              </a:ext>
            </a:extLst>
          </p:cNvPr>
          <p:cNvSpPr/>
          <p:nvPr/>
        </p:nvSpPr>
        <p:spPr>
          <a:xfrm>
            <a:off x="4155479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</a:t>
            </a:r>
          </a:p>
        </p:txBody>
      </p:sp>
      <p:sp>
        <p:nvSpPr>
          <p:cNvPr id="603" name="Arrow: Right 602">
            <a:extLst>
              <a:ext uri="{FF2B5EF4-FFF2-40B4-BE49-F238E27FC236}">
                <a16:creationId xmlns:a16="http://schemas.microsoft.com/office/drawing/2014/main" id="{EC9CFCFE-7755-42A0-A9D2-D77DE977F806}"/>
              </a:ext>
            </a:extLst>
          </p:cNvPr>
          <p:cNvSpPr/>
          <p:nvPr/>
        </p:nvSpPr>
        <p:spPr>
          <a:xfrm>
            <a:off x="6924167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</a:t>
            </a:r>
          </a:p>
        </p:txBody>
      </p:sp>
      <p:sp>
        <p:nvSpPr>
          <p:cNvPr id="604" name="Arrow: Right 603">
            <a:extLst>
              <a:ext uri="{FF2B5EF4-FFF2-40B4-BE49-F238E27FC236}">
                <a16:creationId xmlns:a16="http://schemas.microsoft.com/office/drawing/2014/main" id="{99DC59D9-4E11-4FA7-98CE-C3D89ED3FD1D}"/>
              </a:ext>
            </a:extLst>
          </p:cNvPr>
          <p:cNvSpPr/>
          <p:nvPr/>
        </p:nvSpPr>
        <p:spPr>
          <a:xfrm>
            <a:off x="9324149" y="2551667"/>
            <a:ext cx="752454" cy="5301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8C2526E3-FA9B-4A4D-BD1B-FF5B316EAE80}"/>
              </a:ext>
            </a:extLst>
          </p:cNvPr>
          <p:cNvSpPr txBox="1"/>
          <p:nvPr/>
        </p:nvSpPr>
        <p:spPr>
          <a:xfrm>
            <a:off x="361950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Framework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3F43EF3E-FE58-4976-B032-37AE6943C657}"/>
              </a:ext>
            </a:extLst>
          </p:cNvPr>
          <p:cNvSpPr txBox="1"/>
          <p:nvPr/>
        </p:nvSpPr>
        <p:spPr>
          <a:xfrm>
            <a:off x="2337269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CIR-H</a:t>
            </a:r>
          </a:p>
        </p:txBody>
      </p:sp>
      <p:sp>
        <p:nvSpPr>
          <p:cNvPr id="608" name="TextBox 607">
            <a:extLst>
              <a:ext uri="{FF2B5EF4-FFF2-40B4-BE49-F238E27FC236}">
                <a16:creationId xmlns:a16="http://schemas.microsoft.com/office/drawing/2014/main" id="{87721AFB-6A41-4BA6-BC3E-23D96311B14B}"/>
              </a:ext>
            </a:extLst>
          </p:cNvPr>
          <p:cNvSpPr txBox="1"/>
          <p:nvPr/>
        </p:nvSpPr>
        <p:spPr>
          <a:xfrm>
            <a:off x="5003800" y="3676627"/>
            <a:ext cx="161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Kernel graph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87804C61-90EB-44E9-A340-0E1C07D32A82}"/>
              </a:ext>
            </a:extLst>
          </p:cNvPr>
          <p:cNvSpPr txBox="1"/>
          <p:nvPr/>
        </p:nvSpPr>
        <p:spPr>
          <a:xfrm>
            <a:off x="7534656" y="3676627"/>
            <a:ext cx="196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Execution plan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C516C891-0D26-421C-96C4-7FCC369D3FDE}"/>
              </a:ext>
            </a:extLst>
          </p:cNvPr>
          <p:cNvSpPr txBox="1"/>
          <p:nvPr/>
        </p:nvSpPr>
        <p:spPr>
          <a:xfrm>
            <a:off x="10158288" y="3676627"/>
            <a:ext cx="1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09A92-71A4-FB4F-B191-14D8EB04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1" y="6515101"/>
            <a:ext cx="25522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354EC8-F2B8-4A45-9B5A-4524A3A10FC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5" name="Picture 34" descr="Logo&#10;&#10;Description automatically generated with medium confidence">
            <a:extLst>
              <a:ext uri="{FF2B5EF4-FFF2-40B4-BE49-F238E27FC236}">
                <a16:creationId xmlns:a16="http://schemas.microsoft.com/office/drawing/2014/main" id="{437F534F-7E10-42F2-8147-CC0F5B570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5408" y="1851928"/>
            <a:ext cx="1699680" cy="169968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D0A7988-5369-AAB7-651E-BFDBF79AEDC6}"/>
              </a:ext>
            </a:extLst>
          </p:cNvPr>
          <p:cNvSpPr txBox="1">
            <a:spLocks/>
          </p:cNvSpPr>
          <p:nvPr/>
        </p:nvSpPr>
        <p:spPr>
          <a:xfrm>
            <a:off x="0" y="5330475"/>
            <a:ext cx="12192000" cy="6058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 cluster-scale resource with the ease of a single node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826CD-A80B-449F-ABA4-365E6EB1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5" y="1581661"/>
            <a:ext cx="5347574" cy="2127326"/>
          </a:xfr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28600" tIns="91440" rIns="228600" bIns="9144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Arial"/>
                <a:cs typeface="Arial"/>
              </a:rPr>
              <a:t>Network Architectures </a:t>
            </a:r>
            <a:endParaRPr lang="en-US" dirty="0"/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Transformers (TF and PT)</a:t>
            </a:r>
            <a:endParaRPr lang="en-US" sz="1800" dirty="0"/>
          </a:p>
          <a:p>
            <a:pPr marL="742950" lvl="1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E.g., BERT, </a:t>
            </a:r>
            <a:r>
              <a:rPr lang="en-US" sz="1600" dirty="0" err="1">
                <a:latin typeface="Arial"/>
                <a:cs typeface="Arial"/>
              </a:rPr>
              <a:t>RoBERTa</a:t>
            </a:r>
            <a:r>
              <a:rPr lang="en-US" sz="1600" dirty="0">
                <a:latin typeface="Arial"/>
                <a:cs typeface="Arial"/>
              </a:rPr>
              <a:t>, AIAYN, T5, GPT</a:t>
            </a:r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Multi-layer </a:t>
            </a:r>
            <a:r>
              <a:rPr lang="en-US" sz="1800" dirty="0" err="1">
                <a:latin typeface="Arial"/>
                <a:cs typeface="Arial"/>
              </a:rPr>
              <a:t>Perceptrons</a:t>
            </a:r>
            <a:r>
              <a:rPr lang="en-US" sz="1800" dirty="0">
                <a:latin typeface="Arial"/>
                <a:cs typeface="Arial"/>
              </a:rPr>
              <a:t> (MLP)  (TF and PT)</a:t>
            </a:r>
          </a:p>
          <a:p>
            <a:pPr marL="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Experimental (TF only)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1600" dirty="0" err="1">
                <a:latin typeface="Arial"/>
                <a:cs typeface="Arial"/>
              </a:rPr>
              <a:t>UNet</a:t>
            </a:r>
            <a:r>
              <a:rPr lang="en-US" sz="1600" dirty="0">
                <a:latin typeface="Arial"/>
                <a:cs typeface="Arial"/>
              </a:rPr>
              <a:t> - limited functionality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Arial"/>
              <a:cs typeface="Arial"/>
            </a:endParaRPr>
          </a:p>
          <a:p>
            <a:pPr marL="5715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07DBD1B-A811-CDD8-6911-3FC4C2482437}"/>
              </a:ext>
            </a:extLst>
          </p:cNvPr>
          <p:cNvSpPr txBox="1">
            <a:spLocks/>
          </p:cNvSpPr>
          <p:nvPr/>
        </p:nvSpPr>
        <p:spPr>
          <a:xfrm>
            <a:off x="6420353" y="1579953"/>
            <a:ext cx="5172379" cy="2128096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228600" tIns="91440" rIns="228600" bIns="9144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Arial"/>
                <a:cs typeface="Arial"/>
              </a:rPr>
              <a:t>General features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Supports Train, Eval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Trained weights in standard TF and PT formats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Monitor your runs with </a:t>
            </a:r>
            <a:r>
              <a:rPr lang="en-US" sz="1800" dirty="0" err="1">
                <a:latin typeface="Arial"/>
                <a:cs typeface="Arial"/>
              </a:rPr>
              <a:t>TensorBoard</a:t>
            </a:r>
            <a:endParaRPr lang="en-US" sz="1600" dirty="0"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Multi-replica support for smaller models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84D86B-F9D6-4373-931C-3CD53FE890A8}"/>
              </a:ext>
            </a:extLst>
          </p:cNvPr>
          <p:cNvSpPr txBox="1">
            <a:spLocks/>
          </p:cNvSpPr>
          <p:nvPr/>
        </p:nvSpPr>
        <p:spPr>
          <a:xfrm>
            <a:off x="361543" y="287877"/>
            <a:ext cx="10998200" cy="795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US">
                <a:latin typeface="Arial"/>
                <a:cs typeface="Arial"/>
              </a:rPr>
              <a:t>ML Software Key Features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E066D-FE37-4AEF-F163-76031882BB70}"/>
              </a:ext>
            </a:extLst>
          </p:cNvPr>
          <p:cNvSpPr txBox="1"/>
          <p:nvPr/>
        </p:nvSpPr>
        <p:spPr>
          <a:xfrm>
            <a:off x="548268" y="3884341"/>
            <a:ext cx="109932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05A28"/>
                </a:solidFill>
                <a:cs typeface="Arial"/>
              </a:rPr>
              <a:t>* Please refer to the </a:t>
            </a:r>
            <a:r>
              <a:rPr lang="en-US" sz="1400" i="1" u="sng" dirty="0">
                <a:solidFill>
                  <a:srgbClr val="F05A28"/>
                </a:solidFill>
                <a:cs typeface="Arial"/>
              </a:rPr>
              <a:t>Original </a:t>
            </a:r>
            <a:r>
              <a:rPr lang="en-US" sz="1400" i="1" u="sng" dirty="0" err="1">
                <a:solidFill>
                  <a:srgbClr val="F05A28"/>
                </a:solidFill>
                <a:cs typeface="Arial"/>
              </a:rPr>
              <a:t>Cerebras</a:t>
            </a:r>
            <a:r>
              <a:rPr lang="en-US" sz="1400" i="1" u="sng" dirty="0">
                <a:solidFill>
                  <a:srgbClr val="F05A28"/>
                </a:solidFill>
                <a:cs typeface="Arial"/>
              </a:rPr>
              <a:t> Installation</a:t>
            </a:r>
            <a:r>
              <a:rPr lang="en-US" sz="1400" dirty="0">
                <a:solidFill>
                  <a:srgbClr val="F05A28"/>
                </a:solidFill>
                <a:cs typeface="Arial"/>
              </a:rPr>
              <a:t> Model Zoo repository for architectures we support.</a:t>
            </a:r>
            <a:endParaRPr lang="en-US" dirty="0">
              <a:cs typeface="Arial" panose="020B0604020202020204"/>
            </a:endParaRPr>
          </a:p>
          <a:p>
            <a:r>
              <a:rPr lang="en-US" sz="1400" dirty="0">
                <a:solidFill>
                  <a:srgbClr val="F05A28"/>
                </a:solidFill>
                <a:cs typeface="Arial"/>
              </a:rPr>
              <a:t>* We recommend starting from the Model Zoo implementations to build your models.</a:t>
            </a:r>
          </a:p>
        </p:txBody>
      </p:sp>
    </p:spTree>
    <p:extLst>
      <p:ext uri="{BB962C8B-B14F-4D97-AF65-F5344CB8AC3E}">
        <p14:creationId xmlns:p14="http://schemas.microsoft.com/office/powerpoint/2010/main" val="312715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41F74-27B1-73EF-527B-DFFD59823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Neocortex is best suited for running </a:t>
            </a:r>
            <a:r>
              <a:rPr lang="en-US" b="1" dirty="0">
                <a:latin typeface="Arial"/>
                <a:cs typeface="Arial"/>
              </a:rPr>
              <a:t>transformer-style models</a:t>
            </a:r>
          </a:p>
          <a:p>
            <a:pPr lvl="1"/>
            <a:r>
              <a:rPr lang="en-US" dirty="0">
                <a:latin typeface="Arial"/>
                <a:cs typeface="Arial"/>
              </a:rPr>
              <a:t>GPT, </a:t>
            </a:r>
            <a:r>
              <a:rPr lang="en-US" dirty="0" err="1">
                <a:latin typeface="Arial"/>
                <a:cs typeface="Arial"/>
              </a:rPr>
              <a:t>LLaMa</a:t>
            </a:r>
            <a:r>
              <a:rPr lang="en-US" dirty="0">
                <a:latin typeface="Arial"/>
                <a:cs typeface="Arial"/>
              </a:rPr>
              <a:t>, T5, BERT, </a:t>
            </a:r>
            <a:r>
              <a:rPr lang="en-US" dirty="0" err="1">
                <a:latin typeface="Arial"/>
                <a:cs typeface="Arial"/>
              </a:rPr>
              <a:t>ViT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etc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66F296-BA72-C1DB-A4D7-5745B2421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54EC8-F2B8-4A45-9B5A-4524A3A10F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E67DC7-DA3F-7D7C-CA03-6CE79BE0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topics of Interest</a:t>
            </a:r>
          </a:p>
        </p:txBody>
      </p:sp>
    </p:spTree>
    <p:extLst>
      <p:ext uri="{BB962C8B-B14F-4D97-AF65-F5344CB8AC3E}">
        <p14:creationId xmlns:p14="http://schemas.microsoft.com/office/powerpoint/2010/main" val="349283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849FC-12BC-C5EE-2CE8-15FAE6AF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8AC0C-06C5-0A35-3353-A6A1AC66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Neocortex is best suited for running </a:t>
            </a:r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transformer-style models</a:t>
            </a:r>
          </a:p>
          <a:p>
            <a:pPr lvl="1"/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GPT,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LLaMa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, T5, BERT,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ViT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etc</a:t>
            </a:r>
            <a:endParaRPr lang="en-US" dirty="0">
              <a:solidFill>
                <a:schemeClr val="tx1">
                  <a:alpha val="50000"/>
                </a:schemeClr>
              </a:solidFill>
              <a:latin typeface="Arial"/>
              <a:cs typeface="Arial"/>
            </a:endParaRPr>
          </a:p>
          <a:p>
            <a:pPr lvl="1"/>
            <a:endParaRPr lang="en-US" dirty="0"/>
          </a:p>
          <a:p>
            <a:r>
              <a:rPr lang="en-US" dirty="0">
                <a:latin typeface="Arial"/>
                <a:cs typeface="Arial"/>
              </a:rPr>
              <a:t>Modeling tasks for sequences include: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Classification</a:t>
            </a:r>
            <a:r>
              <a:rPr lang="en-US" dirty="0">
                <a:latin typeface="Arial"/>
                <a:cs typeface="Arial"/>
              </a:rPr>
              <a:t> - sentiment analysis, molecule properties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Annotation</a:t>
            </a:r>
            <a:r>
              <a:rPr lang="en-US" dirty="0">
                <a:latin typeface="Arial"/>
                <a:cs typeface="Arial"/>
              </a:rPr>
              <a:t> - extractive summarization, protein binding site identification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Generation</a:t>
            </a:r>
            <a:r>
              <a:rPr lang="en-US" dirty="0">
                <a:latin typeface="Arial"/>
                <a:cs typeface="Arial"/>
              </a:rPr>
              <a:t> - abstractive summarization, candidate drug generation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Sequence-to-sequence</a:t>
            </a:r>
            <a:r>
              <a:rPr lang="en-US" dirty="0">
                <a:latin typeface="Arial"/>
                <a:cs typeface="Arial"/>
              </a:rPr>
              <a:t> mapping - Natural language translation, code translation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Representation learning </a:t>
            </a:r>
            <a:r>
              <a:rPr lang="en-US" dirty="0">
                <a:latin typeface="Arial"/>
                <a:cs typeface="Arial"/>
              </a:rPr>
              <a:t>- biological sequences (genome, epigenome, protein)</a:t>
            </a:r>
          </a:p>
          <a:p>
            <a:pPr lvl="1"/>
            <a:r>
              <a:rPr lang="en-US" dirty="0">
                <a:latin typeface="Arial"/>
                <a:cs typeface="Arial"/>
              </a:rPr>
              <a:t>And more!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70AB2-FEFC-80ED-5BC7-5B2397620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54EC8-F2B8-4A45-9B5A-4524A3A10FC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8E37AD-5589-9F83-EC38-137B3432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topics of Interest</a:t>
            </a:r>
          </a:p>
        </p:txBody>
      </p:sp>
    </p:spTree>
    <p:extLst>
      <p:ext uri="{BB962C8B-B14F-4D97-AF65-F5344CB8AC3E}">
        <p14:creationId xmlns:p14="http://schemas.microsoft.com/office/powerpoint/2010/main" val="1852635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B5DFC-9ECE-5B84-E87C-09C6967C1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19F41-7B32-5020-31B1-3B506E3D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Neocortex is best suited for running </a:t>
            </a:r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transformer-style models</a:t>
            </a:r>
          </a:p>
          <a:p>
            <a:pPr lvl="1"/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GPT,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LLaMa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, T5, BERT,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ViT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etc</a:t>
            </a:r>
            <a:endParaRPr lang="en-US" dirty="0">
              <a:solidFill>
                <a:schemeClr val="tx1">
                  <a:alpha val="50000"/>
                </a:schemeClr>
              </a:solidFill>
              <a:latin typeface="Arial"/>
              <a:cs typeface="Arial"/>
            </a:endParaRPr>
          </a:p>
          <a:p>
            <a:pPr lvl="1"/>
            <a:endParaRPr lang="en-US" dirty="0">
              <a:solidFill>
                <a:schemeClr val="tx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Modeling tasks for sequences include:</a:t>
            </a:r>
          </a:p>
          <a:p>
            <a:pPr lvl="1"/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Classification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 - sentiment analysis, molecule properties</a:t>
            </a:r>
          </a:p>
          <a:p>
            <a:pPr lvl="1"/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Annotation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 - extractive summarization, protein binding site identification</a:t>
            </a:r>
          </a:p>
          <a:p>
            <a:pPr lvl="1"/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Generation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 - abstractive summarization, candidate drug generation</a:t>
            </a:r>
          </a:p>
          <a:p>
            <a:pPr lvl="1"/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Sequence-to-sequence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 mapping - Natural language translation, code translation</a:t>
            </a:r>
          </a:p>
          <a:p>
            <a:pPr lvl="1"/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Representation learning </a:t>
            </a:r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- biological sequences (genome, epigenome, protein)</a:t>
            </a:r>
          </a:p>
          <a:p>
            <a:pPr lvl="1"/>
            <a:r>
              <a:rPr lang="en-US" dirty="0">
                <a:solidFill>
                  <a:schemeClr val="tx1">
                    <a:alpha val="50000"/>
                  </a:schemeClr>
                </a:solidFill>
                <a:latin typeface="Arial"/>
                <a:cs typeface="Arial"/>
              </a:rPr>
              <a:t>And more!</a:t>
            </a:r>
          </a:p>
          <a:p>
            <a:pPr lvl="1"/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Using transformers on historically non-transformer workloads: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Image classification</a:t>
            </a:r>
            <a:r>
              <a:rPr lang="en-US" dirty="0">
                <a:latin typeface="Arial"/>
                <a:cs typeface="Arial"/>
              </a:rPr>
              <a:t>: CNN → </a:t>
            </a:r>
            <a:r>
              <a:rPr lang="en-US" dirty="0" err="1">
                <a:latin typeface="Arial"/>
                <a:cs typeface="Arial"/>
              </a:rPr>
              <a:t>ViTs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b="1" dirty="0">
                <a:latin typeface="Arial"/>
                <a:cs typeface="Arial"/>
              </a:rPr>
              <a:t>Autoregressive sequence </a:t>
            </a:r>
            <a:r>
              <a:rPr lang="en-US" dirty="0">
                <a:latin typeface="Arial"/>
                <a:cs typeface="Arial"/>
              </a:rPr>
              <a:t>modeling: RNN → GPT</a:t>
            </a:r>
          </a:p>
          <a:p>
            <a:pPr lvl="1"/>
            <a:r>
              <a:rPr lang="en-US" b="1" dirty="0">
                <a:latin typeface="Arial"/>
                <a:cs typeface="Arial"/>
              </a:rPr>
              <a:t>Graph modeling</a:t>
            </a:r>
            <a:r>
              <a:rPr lang="en-US" dirty="0">
                <a:latin typeface="Arial"/>
                <a:cs typeface="Arial"/>
              </a:rPr>
              <a:t>: GNN → BERT with adjacency attention mask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1521F-1070-7F2E-92AF-F8A3EBCF5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54EC8-F2B8-4A45-9B5A-4524A3A10FC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B84450-BFE1-E32E-11E7-0DABB74C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topics of Interest</a:t>
            </a:r>
          </a:p>
        </p:txBody>
      </p:sp>
    </p:spTree>
    <p:extLst>
      <p:ext uri="{BB962C8B-B14F-4D97-AF65-F5344CB8AC3E}">
        <p14:creationId xmlns:p14="http://schemas.microsoft.com/office/powerpoint/2010/main" val="269661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14F6AD-5814-2EF6-6BDF-7DCC083BF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05" y="1179725"/>
            <a:ext cx="11569699" cy="482451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GSK: new sequence modeling for genetic medicine</a:t>
            </a:r>
          </a:p>
          <a:p>
            <a:pPr lvl="1"/>
            <a:r>
              <a:rPr lang="en-US">
                <a:latin typeface="Arial"/>
                <a:cs typeface="Arial"/>
                <a:hlinkClick r:id="rId3"/>
              </a:rPr>
              <a:t>“Epigenomic language models powered by Cerebras” Trotter, 2021</a:t>
            </a:r>
            <a:endParaRPr lang="en-US">
              <a:latin typeface="Arial"/>
              <a:cs typeface="Arial"/>
            </a:endParaRPr>
          </a:p>
          <a:p>
            <a:endParaRPr lang="en-US"/>
          </a:p>
          <a:p>
            <a:r>
              <a:rPr lang="en-US" err="1">
                <a:latin typeface="Arial"/>
                <a:cs typeface="Arial"/>
              </a:rPr>
              <a:t>PubMedBERT</a:t>
            </a:r>
            <a:endParaRPr lang="en-US">
              <a:latin typeface="Arial"/>
              <a:cs typeface="Arial"/>
            </a:endParaRPr>
          </a:p>
          <a:p>
            <a:pPr lvl="1"/>
            <a:r>
              <a:rPr lang="en-US">
                <a:latin typeface="Arial"/>
                <a:cs typeface="Arial"/>
                <a:hlinkClick r:id="rId4"/>
              </a:rPr>
              <a:t>“Domain-specific language model pretraining for biomedical NLP” Gu, 2021</a:t>
            </a:r>
            <a:endParaRPr lang="en-US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/>
          </a:p>
          <a:p>
            <a:r>
              <a:rPr lang="en-US" err="1"/>
              <a:t>AntiBERTa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  <a:hlinkClick r:id="rId5"/>
              </a:rPr>
              <a:t>“Deciphering the language of antibodies using self-supervised learning” Leem, 2021</a:t>
            </a:r>
            <a:endParaRPr lang="en-US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TAPE</a:t>
            </a:r>
          </a:p>
          <a:p>
            <a:pPr lvl="1"/>
            <a:r>
              <a:rPr lang="en-US">
                <a:latin typeface="Arial"/>
                <a:cs typeface="Arial"/>
                <a:hlinkClick r:id="rId6"/>
              </a:rPr>
              <a:t>“Evaluating protein transfer learning with TAPE” Rao, 2019</a:t>
            </a:r>
          </a:p>
          <a:p>
            <a:pPr lvl="1"/>
            <a:endParaRPr lang="en-US"/>
          </a:p>
          <a:p>
            <a:r>
              <a:rPr lang="en-US">
                <a:latin typeface="Arial"/>
                <a:cs typeface="Arial"/>
              </a:rPr>
              <a:t>SMILES-BERT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  <a:hlinkClick r:id="rId7"/>
              </a:rPr>
              <a:t>SMILES-BERT: Large Scale Unsupervised Pre-Training for Molecular Property Prediction" Wang, 2019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53FAF-3525-46E9-FBD5-FC042DC81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54EC8-F2B8-4A45-9B5A-4524A3A10FC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AD382A-D63F-2622-17E7-A7812441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Projects/ Models</a:t>
            </a:r>
          </a:p>
        </p:txBody>
      </p:sp>
    </p:spTree>
    <p:extLst>
      <p:ext uri="{BB962C8B-B14F-4D97-AF65-F5344CB8AC3E}">
        <p14:creationId xmlns:p14="http://schemas.microsoft.com/office/powerpoint/2010/main" val="173606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F05EC-8DF8-A288-031F-489A6C183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54EC8-F2B8-4A45-9B5A-4524A3A10F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EA51EE-E352-E5EC-BB57-0527A4815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B8E8B-C8CC-A50C-9C37-3755AE61A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CS-2 Overview</a:t>
            </a:r>
          </a:p>
        </p:txBody>
      </p:sp>
    </p:spTree>
    <p:extLst>
      <p:ext uri="{BB962C8B-B14F-4D97-AF65-F5344CB8AC3E}">
        <p14:creationId xmlns:p14="http://schemas.microsoft.com/office/powerpoint/2010/main" val="77439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93796B-37BE-C901-39F9-AD69644A7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32" y="1000778"/>
            <a:ext cx="4599039" cy="359035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Documentation: </a:t>
            </a:r>
            <a:r>
              <a:rPr lang="en-US" dirty="0" err="1">
                <a:latin typeface="Arial"/>
                <a:cs typeface="Arial"/>
                <a:hlinkClick r:id="rId3"/>
              </a:rPr>
              <a:t>docs.cerebras.net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799DD-867A-1B32-31E0-194F0258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Resources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9F72486-4974-0A75-A231-B244D08452B4}"/>
              </a:ext>
            </a:extLst>
          </p:cNvPr>
          <p:cNvSpPr txBox="1">
            <a:spLocks/>
          </p:cNvSpPr>
          <p:nvPr/>
        </p:nvSpPr>
        <p:spPr>
          <a:xfrm>
            <a:off x="6491937" y="1000778"/>
            <a:ext cx="4329549" cy="34536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Arial"/>
                <a:cs typeface="Arial"/>
              </a:rPr>
              <a:t>Cerebras</a:t>
            </a:r>
            <a:r>
              <a:rPr lang="en-US" dirty="0">
                <a:latin typeface="Arial"/>
                <a:cs typeface="Arial"/>
              </a:rPr>
              <a:t> Model Zoo: </a:t>
            </a:r>
            <a:r>
              <a:rPr lang="en-US" dirty="0">
                <a:latin typeface="Arial"/>
                <a:cs typeface="Arial"/>
                <a:hlinkClick r:id="rId4"/>
              </a:rPr>
              <a:t>github repo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03E831-B001-44E4-9EAF-2D0B21241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" y="1598631"/>
            <a:ext cx="5938186" cy="4597685"/>
          </a:xfrm>
          <a:prstGeom prst="rect">
            <a:avLst/>
          </a:prstGeom>
        </p:spPr>
      </p:pic>
      <p:pic>
        <p:nvPicPr>
          <p:cNvPr id="7" name="Picture 6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4020D05-D155-5D1F-1FB8-8FF97B54CF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0"/>
          <a:stretch/>
        </p:blipFill>
        <p:spPr>
          <a:xfrm>
            <a:off x="6326233" y="1598631"/>
            <a:ext cx="5041958" cy="4279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B206A3-6553-1AC9-B655-D55799AF8C31}"/>
              </a:ext>
            </a:extLst>
          </p:cNvPr>
          <p:cNvSpPr txBox="1"/>
          <p:nvPr/>
        </p:nvSpPr>
        <p:spPr>
          <a:xfrm>
            <a:off x="3003575" y="5922210"/>
            <a:ext cx="77602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05A28"/>
                </a:solidFill>
                <a:cs typeface="Arial"/>
              </a:rPr>
              <a:t>Please check out the </a:t>
            </a:r>
            <a:r>
              <a:rPr lang="en-US" b="1" u="sng">
                <a:solidFill>
                  <a:srgbClr val="F05A28"/>
                </a:solidFill>
                <a:cs typeface="Arial"/>
              </a:rPr>
              <a:t>Original </a:t>
            </a:r>
            <a:r>
              <a:rPr lang="en-US" b="1" u="sng" err="1">
                <a:solidFill>
                  <a:srgbClr val="F05A28"/>
                </a:solidFill>
                <a:cs typeface="Arial"/>
              </a:rPr>
              <a:t>Cerebras</a:t>
            </a:r>
            <a:r>
              <a:rPr lang="en-US" b="1" u="sng">
                <a:solidFill>
                  <a:srgbClr val="F05A28"/>
                </a:solidFill>
                <a:cs typeface="Arial"/>
              </a:rPr>
              <a:t> Installation</a:t>
            </a:r>
            <a:r>
              <a:rPr lang="en-US">
                <a:solidFill>
                  <a:srgbClr val="F05A28"/>
                </a:solidFill>
                <a:cs typeface="Arial"/>
              </a:rPr>
              <a:t> version/sections. </a:t>
            </a:r>
            <a:endParaRPr lang="en-US">
              <a:solidFill>
                <a:srgbClr val="F05A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70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F67DA-8E19-9A7F-A1BC-FA8760DFB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54EC8-F2B8-4A45-9B5A-4524A3A10FC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00992-99BD-A5D7-C20A-9DDE38046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8CE52-0961-17BE-8894-F802013E3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90173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5CC80E9-CE07-9126-14A2-0C8E62B68710}"/>
              </a:ext>
            </a:extLst>
          </p:cNvPr>
          <p:cNvGrpSpPr/>
          <p:nvPr/>
        </p:nvGrpSpPr>
        <p:grpSpPr>
          <a:xfrm>
            <a:off x="1357185" y="1366345"/>
            <a:ext cx="9174243" cy="4666886"/>
            <a:chOff x="652996" y="295150"/>
            <a:chExt cx="10639509" cy="54122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EC61AD-08B6-AA99-41B0-7F100E13A28B}"/>
                </a:ext>
              </a:extLst>
            </p:cNvPr>
            <p:cNvSpPr/>
            <p:nvPr/>
          </p:nvSpPr>
          <p:spPr>
            <a:xfrm>
              <a:off x="652996" y="588933"/>
              <a:ext cx="1626141" cy="511847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1" name="Picture 160" descr="Icon&#10;&#10;Description automatically generated">
              <a:extLst>
                <a:ext uri="{FF2B5EF4-FFF2-40B4-BE49-F238E27FC236}">
                  <a16:creationId xmlns:a16="http://schemas.microsoft.com/office/drawing/2014/main" id="{33E9E456-E029-4400-A0E2-1F5115694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6371" y="2485494"/>
              <a:ext cx="1561520" cy="156152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9591C6-E052-2B4C-BBD2-DA3ED6FD53F2}"/>
                </a:ext>
              </a:extLst>
            </p:cNvPr>
            <p:cNvGrpSpPr/>
            <p:nvPr/>
          </p:nvGrpSpPr>
          <p:grpSpPr>
            <a:xfrm>
              <a:off x="704356" y="2290783"/>
              <a:ext cx="1554258" cy="1719825"/>
              <a:chOff x="1704142" y="2286000"/>
              <a:chExt cx="2286000" cy="2286000"/>
            </a:xfrm>
          </p:grpSpPr>
          <p:pic>
            <p:nvPicPr>
              <p:cNvPr id="151" name="Picture 150" descr="Logo&#10;&#10;Description automatically generated">
                <a:extLst>
                  <a:ext uri="{FF2B5EF4-FFF2-40B4-BE49-F238E27FC236}">
                    <a16:creationId xmlns:a16="http://schemas.microsoft.com/office/drawing/2014/main" id="{64EB6A95-F70F-4B5C-A330-B31C63F81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4142" y="2286000"/>
                <a:ext cx="2286000" cy="2286000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4787E0-983B-4899-A303-27FC3DE5A5DA}"/>
                  </a:ext>
                </a:extLst>
              </p:cNvPr>
              <p:cNvSpPr txBox="1"/>
              <p:nvPr/>
            </p:nvSpPr>
            <p:spPr>
              <a:xfrm>
                <a:off x="2146087" y="3059668"/>
                <a:ext cx="1397213" cy="78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Fabric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Compute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Memory</a:t>
                </a:r>
              </a:p>
            </p:txBody>
          </p:sp>
        </p:grpSp>
        <p:pic>
          <p:nvPicPr>
            <p:cNvPr id="166" name="Picture 165" descr="Chart, bar chart&#10;&#10;Description automatically generated">
              <a:extLst>
                <a:ext uri="{FF2B5EF4-FFF2-40B4-BE49-F238E27FC236}">
                  <a16:creationId xmlns:a16="http://schemas.microsoft.com/office/drawing/2014/main" id="{5299934F-FDF6-4589-B85C-48E4788C9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9243" y="2157127"/>
              <a:ext cx="1982094" cy="1982094"/>
            </a:xfrm>
            <a:prstGeom prst="rect">
              <a:avLst/>
            </a:prstGeom>
          </p:spPr>
        </p:pic>
        <p:sp>
          <p:nvSpPr>
            <p:cNvPr id="34" name="Arrow: Right 167">
              <a:extLst>
                <a:ext uri="{FF2B5EF4-FFF2-40B4-BE49-F238E27FC236}">
                  <a16:creationId xmlns:a16="http://schemas.microsoft.com/office/drawing/2014/main" id="{40C826D9-4843-09E2-F458-E5711F6AF9DD}"/>
                </a:ext>
              </a:extLst>
            </p:cNvPr>
            <p:cNvSpPr/>
            <p:nvPr/>
          </p:nvSpPr>
          <p:spPr>
            <a:xfrm>
              <a:off x="7117360" y="2778373"/>
              <a:ext cx="543165" cy="599772"/>
            </a:xfrm>
            <a:prstGeom prst="rightArrow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0319E4E-D870-C9B6-1575-72EE13C1DE83}"/>
                </a:ext>
              </a:extLst>
            </p:cNvPr>
            <p:cNvSpPr/>
            <p:nvPr/>
          </p:nvSpPr>
          <p:spPr>
            <a:xfrm>
              <a:off x="2949605" y="588934"/>
              <a:ext cx="1773020" cy="51184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1E1AB55-D851-D857-D326-0088B8473D69}"/>
                </a:ext>
              </a:extLst>
            </p:cNvPr>
            <p:cNvSpPr/>
            <p:nvPr/>
          </p:nvSpPr>
          <p:spPr>
            <a:xfrm>
              <a:off x="5412879" y="588936"/>
              <a:ext cx="1626140" cy="511847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8452910-4A23-1353-CA02-F6F76FFF2456}"/>
                </a:ext>
              </a:extLst>
            </p:cNvPr>
            <p:cNvSpPr/>
            <p:nvPr/>
          </p:nvSpPr>
          <p:spPr>
            <a:xfrm>
              <a:off x="7684202" y="588936"/>
              <a:ext cx="3608303" cy="511847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Right 167">
              <a:extLst>
                <a:ext uri="{FF2B5EF4-FFF2-40B4-BE49-F238E27FC236}">
                  <a16:creationId xmlns:a16="http://schemas.microsoft.com/office/drawing/2014/main" id="{CC9310E5-38B1-8F0E-8702-4B71DF4979BD}"/>
                </a:ext>
              </a:extLst>
            </p:cNvPr>
            <p:cNvSpPr/>
            <p:nvPr/>
          </p:nvSpPr>
          <p:spPr>
            <a:xfrm>
              <a:off x="4760856" y="2778373"/>
              <a:ext cx="543165" cy="599772"/>
            </a:xfrm>
            <a:prstGeom prst="rightArrow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Arrow: Right 167">
              <a:extLst>
                <a:ext uri="{FF2B5EF4-FFF2-40B4-BE49-F238E27FC236}">
                  <a16:creationId xmlns:a16="http://schemas.microsoft.com/office/drawing/2014/main" id="{EEC5FDAD-E35E-1BBA-EDA2-968A1F20355D}"/>
                </a:ext>
              </a:extLst>
            </p:cNvPr>
            <p:cNvSpPr/>
            <p:nvPr/>
          </p:nvSpPr>
          <p:spPr>
            <a:xfrm>
              <a:off x="2372203" y="2794318"/>
              <a:ext cx="543165" cy="599772"/>
            </a:xfrm>
            <a:prstGeom prst="rightArrow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FB4E62-4FD9-D17F-9028-724072D8F6E0}"/>
                </a:ext>
              </a:extLst>
            </p:cNvPr>
            <p:cNvSpPr txBox="1"/>
            <p:nvPr/>
          </p:nvSpPr>
          <p:spPr>
            <a:xfrm>
              <a:off x="914907" y="295150"/>
              <a:ext cx="1016363" cy="6067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800"/>
                <a:t>PE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A50A42-F618-4A87-9700-B76CB8251B22}"/>
                </a:ext>
              </a:extLst>
            </p:cNvPr>
            <p:cNvSpPr txBox="1"/>
            <p:nvPr/>
          </p:nvSpPr>
          <p:spPr>
            <a:xfrm>
              <a:off x="3088588" y="295150"/>
              <a:ext cx="1489713" cy="6067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Wafer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D3E926-63B0-5AF0-2AAE-750ADAD2784C}"/>
                </a:ext>
              </a:extLst>
            </p:cNvPr>
            <p:cNvSpPr txBox="1"/>
            <p:nvPr/>
          </p:nvSpPr>
          <p:spPr>
            <a:xfrm>
              <a:off x="5585908" y="295150"/>
              <a:ext cx="1269724" cy="6067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CS-2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31BBB4-85B6-0246-18B2-07831EF989A3}"/>
                </a:ext>
              </a:extLst>
            </p:cNvPr>
            <p:cNvSpPr txBox="1"/>
            <p:nvPr/>
          </p:nvSpPr>
          <p:spPr>
            <a:xfrm>
              <a:off x="8130710" y="296200"/>
              <a:ext cx="2784392" cy="6067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Neocortex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871F02-1E8B-E9AC-00B2-F7E2E13D6B45}"/>
                </a:ext>
              </a:extLst>
            </p:cNvPr>
            <p:cNvGrpSpPr/>
            <p:nvPr/>
          </p:nvGrpSpPr>
          <p:grpSpPr>
            <a:xfrm>
              <a:off x="7884622" y="960892"/>
              <a:ext cx="3183363" cy="4659654"/>
              <a:chOff x="7293822" y="1141214"/>
              <a:chExt cx="3328141" cy="4801582"/>
            </a:xfrm>
          </p:grpSpPr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402839CC-9B53-9DA8-6439-702A95E9D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5768" y="1208957"/>
                <a:ext cx="619843" cy="619843"/>
              </a:xfrm>
              <a:prstGeom prst="rect">
                <a:avLst/>
              </a:prstGeom>
            </p:spPr>
          </p:pic>
          <p:pic>
            <p:nvPicPr>
              <p:cNvPr id="15" name="Picture 14" descr="Icon&#10;&#10;Description automatically generated">
                <a:extLst>
                  <a:ext uri="{FF2B5EF4-FFF2-40B4-BE49-F238E27FC236}">
                    <a16:creationId xmlns:a16="http://schemas.microsoft.com/office/drawing/2014/main" id="{D5C54D2F-1B75-DEDE-A581-ABCFEDEF2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4836" y="1208957"/>
                <a:ext cx="619843" cy="619843"/>
              </a:xfrm>
              <a:prstGeom prst="rect">
                <a:avLst/>
              </a:prstGeom>
            </p:spPr>
          </p:pic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D38E7CAC-A406-25AF-6635-36E6DB549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25646" y="1208957"/>
                <a:ext cx="619843" cy="619843"/>
              </a:xfrm>
              <a:prstGeom prst="rect">
                <a:avLst/>
              </a:prstGeom>
            </p:spPr>
          </p:pic>
          <p:sp>
            <p:nvSpPr>
              <p:cNvPr id="22" name="Google Shape;503;p83">
                <a:extLst>
                  <a:ext uri="{FF2B5EF4-FFF2-40B4-BE49-F238E27FC236}">
                    <a16:creationId xmlns:a16="http://schemas.microsoft.com/office/drawing/2014/main" id="{5B8790BC-8091-42F0-A808-13753B29D998}"/>
                  </a:ext>
                </a:extLst>
              </p:cNvPr>
              <p:cNvSpPr/>
              <p:nvPr/>
            </p:nvSpPr>
            <p:spPr>
              <a:xfrm>
                <a:off x="7421581" y="1141214"/>
                <a:ext cx="3028491" cy="1099666"/>
              </a:xfrm>
              <a:prstGeom prst="roundRect">
                <a:avLst>
                  <a:gd name="adj" fmla="val 0"/>
                </a:avLst>
              </a:prstGeom>
              <a:noFill/>
              <a:ln w="19050" cap="flat" cmpd="sng">
                <a:solidFill>
                  <a:srgbClr val="9999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511;p83">
                <a:extLst>
                  <a:ext uri="{FF2B5EF4-FFF2-40B4-BE49-F238E27FC236}">
                    <a16:creationId xmlns:a16="http://schemas.microsoft.com/office/drawing/2014/main" id="{6D55FB6E-E45C-1BED-BA85-A51AAEF5DB4F}"/>
                  </a:ext>
                </a:extLst>
              </p:cNvPr>
              <p:cNvSpPr/>
              <p:nvPr/>
            </p:nvSpPr>
            <p:spPr>
              <a:xfrm>
                <a:off x="7293822" y="3781209"/>
                <a:ext cx="1537071" cy="230787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Chief</a:t>
                </a:r>
              </a:p>
            </p:txBody>
          </p:sp>
          <p:sp>
            <p:nvSpPr>
              <p:cNvPr id="24" name="Google Shape;512;p83">
                <a:extLst>
                  <a:ext uri="{FF2B5EF4-FFF2-40B4-BE49-F238E27FC236}">
                    <a16:creationId xmlns:a16="http://schemas.microsoft.com/office/drawing/2014/main" id="{EE986499-AB10-1771-BD69-EC5D9AA2D5B4}"/>
                  </a:ext>
                </a:extLst>
              </p:cNvPr>
              <p:cNvSpPr/>
              <p:nvPr/>
            </p:nvSpPr>
            <p:spPr>
              <a:xfrm>
                <a:off x="8628174" y="3922644"/>
                <a:ext cx="1993789" cy="23951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Input Workers</a:t>
                </a:r>
              </a:p>
            </p:txBody>
          </p:sp>
          <p:sp>
            <p:nvSpPr>
              <p:cNvPr id="25" name="Google Shape;514;p83">
                <a:extLst>
                  <a:ext uri="{FF2B5EF4-FFF2-40B4-BE49-F238E27FC236}">
                    <a16:creationId xmlns:a16="http://schemas.microsoft.com/office/drawing/2014/main" id="{BFDCAE53-26A7-CD76-B045-A8E812EC3986}"/>
                  </a:ext>
                </a:extLst>
              </p:cNvPr>
              <p:cNvSpPr txBox="1"/>
              <p:nvPr/>
            </p:nvSpPr>
            <p:spPr>
              <a:xfrm>
                <a:off x="7416237" y="1773281"/>
                <a:ext cx="3028491" cy="398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40" tIns="91440" rIns="91440" bIns="91440" anchor="t" anchorCtr="0">
                <a:no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Networked File Storage</a:t>
                </a:r>
              </a:p>
            </p:txBody>
          </p:sp>
          <p:cxnSp>
            <p:nvCxnSpPr>
              <p:cNvPr id="26" name="Google Shape;520;p83">
                <a:extLst>
                  <a:ext uri="{FF2B5EF4-FFF2-40B4-BE49-F238E27FC236}">
                    <a16:creationId xmlns:a16="http://schemas.microsoft.com/office/drawing/2014/main" id="{C4FB18A5-C5BF-A480-A410-A42D88B9EDD2}"/>
                  </a:ext>
                </a:extLst>
              </p:cNvPr>
              <p:cNvCxnSpPr>
                <a:cxnSpLocks/>
                <a:stCxn id="4" idx="0"/>
                <a:endCxn id="22" idx="2"/>
              </p:cNvCxnSpPr>
              <p:nvPr/>
            </p:nvCxnSpPr>
            <p:spPr>
              <a:xfrm flipV="1">
                <a:off x="8935827" y="2240880"/>
                <a:ext cx="0" cy="773172"/>
              </a:xfrm>
              <a:prstGeom prst="straightConnector1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26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7C1D7B85-EE26-F6C0-8CBE-EA75890F78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63586"/>
              <a:stretch/>
            </p:blipFill>
            <p:spPr>
              <a:xfrm>
                <a:off x="7734067" y="3536552"/>
                <a:ext cx="676301" cy="246265"/>
              </a:xfrm>
              <a:prstGeom prst="rect">
                <a:avLst/>
              </a:prstGeom>
            </p:spPr>
          </p:pic>
          <p:pic>
            <p:nvPicPr>
              <p:cNvPr id="28" name="Picture 27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86A65CF7-8C31-43FF-3E11-0E4426D469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932" b="1"/>
              <a:stretch/>
            </p:blipFill>
            <p:spPr>
              <a:xfrm>
                <a:off x="9271136" y="3283352"/>
                <a:ext cx="676300" cy="65646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729C2CA-B471-D69F-CBAF-6FC86CFF3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7069" y="4895864"/>
                <a:ext cx="1046932" cy="1046932"/>
              </a:xfrm>
              <a:prstGeom prst="rect">
                <a:avLst/>
              </a:prstGeom>
            </p:spPr>
          </p:pic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BDD9F34-D96C-071F-DD4C-F01CF88D0B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0542" y="4168472"/>
                <a:ext cx="7638" cy="72739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0F30DC-6E9B-DBA8-0451-5146D0BB4878}"/>
                </a:ext>
              </a:extLst>
            </p:cNvPr>
            <p:cNvSpPr/>
            <p:nvPr/>
          </p:nvSpPr>
          <p:spPr>
            <a:xfrm>
              <a:off x="8006816" y="2778372"/>
              <a:ext cx="2896746" cy="11202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462B81-AE4F-787F-1C74-D35DDDD72990}"/>
                </a:ext>
              </a:extLst>
            </p:cNvPr>
            <p:cNvSpPr txBox="1"/>
            <p:nvPr/>
          </p:nvSpPr>
          <p:spPr>
            <a:xfrm>
              <a:off x="8527811" y="2632705"/>
              <a:ext cx="1878209" cy="356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b="1"/>
                <a:t>Superdome Flex</a:t>
              </a: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CA7EADB1-EC6B-0D22-A092-A45CBAF4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73426"/>
            <a:ext cx="10998200" cy="795852"/>
          </a:xfrm>
        </p:spPr>
        <p:txBody>
          <a:bodyPr/>
          <a:lstStyle/>
          <a:p>
            <a:r>
              <a:rPr lang="en-US"/>
              <a:t>System Hierarchy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0178C3-33B1-2864-9801-5AF07495B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174" y="5076977"/>
            <a:ext cx="863478" cy="8760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19823-8ECA-888E-3F27-91592FE4B7EF}"/>
              </a:ext>
            </a:extLst>
          </p:cNvPr>
          <p:cNvCxnSpPr>
            <a:cxnSpLocks/>
          </p:cNvCxnSpPr>
          <p:nvPr/>
        </p:nvCxnSpPr>
        <p:spPr>
          <a:xfrm flipH="1">
            <a:off x="9430913" y="4468301"/>
            <a:ext cx="6300" cy="6086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2E5A14-707D-4AAA-A491-80F016E7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882" y="337360"/>
            <a:ext cx="6425909" cy="857514"/>
          </a:xfrm>
        </p:spPr>
        <p:txBody>
          <a:bodyPr>
            <a:noAutofit/>
          </a:bodyPr>
          <a:lstStyle/>
          <a:p>
            <a:r>
              <a:rPr lang="en-US" sz="3200">
                <a:latin typeface="Helvetica" pitchFamily="2" charset="0"/>
                <a:cs typeface="Calibri" panose="020F0502020204030204" pitchFamily="34" charset="0"/>
              </a:rPr>
              <a:t>Cerebras Wafer Scale Engine (WSE-2) </a:t>
            </a:r>
            <a:endParaRPr lang="en-US" sz="1867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0CCC8E-EA5C-9244-A8A3-90B0AD7AD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647" y="2144349"/>
            <a:ext cx="6396060" cy="3143241"/>
          </a:xfrm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pPr marL="0" indent="0">
              <a:buNone/>
            </a:pPr>
            <a:r>
              <a:rPr lang="en-US" sz="1800" b="1">
                <a:ea typeface="+mn-lt"/>
              </a:rPr>
              <a:t>850,000 		</a:t>
            </a:r>
            <a:r>
              <a:rPr lang="en-US" sz="1800">
                <a:ea typeface="+mn-lt"/>
              </a:rPr>
              <a:t>cores optimized for sparse linear algebra</a:t>
            </a:r>
            <a:endParaRPr lang="en-US" sz="1800" b="1">
              <a:ea typeface="+mn-lt"/>
            </a:endParaRPr>
          </a:p>
          <a:p>
            <a:pPr marL="0" indent="0">
              <a:buNone/>
            </a:pPr>
            <a:r>
              <a:rPr lang="en-US" sz="1800" b="1">
                <a:ea typeface="+mn-lt"/>
              </a:rPr>
              <a:t>46,225 mm</a:t>
            </a:r>
            <a:r>
              <a:rPr lang="en-US" sz="1800" b="1" baseline="30000">
                <a:ea typeface="+mn-lt"/>
              </a:rPr>
              <a:t>2</a:t>
            </a:r>
            <a:r>
              <a:rPr lang="en-US" sz="1800" b="1">
                <a:ea typeface="+mn-lt"/>
              </a:rPr>
              <a:t> 	</a:t>
            </a:r>
            <a:r>
              <a:rPr lang="en-US" sz="1800">
                <a:ea typeface="+mn-lt"/>
              </a:rPr>
              <a:t>silicon</a:t>
            </a:r>
          </a:p>
          <a:p>
            <a:pPr marL="0" indent="0">
              <a:buNone/>
            </a:pPr>
            <a:r>
              <a:rPr lang="en-US" sz="1800" b="1">
                <a:ea typeface="+mn-lt"/>
              </a:rPr>
              <a:t>2.6 trillion 	</a:t>
            </a:r>
            <a:r>
              <a:rPr lang="en-US" sz="1800">
                <a:ea typeface="+mn-lt"/>
              </a:rPr>
              <a:t>transistors</a:t>
            </a:r>
          </a:p>
          <a:p>
            <a:pPr marL="0" indent="0">
              <a:buNone/>
            </a:pPr>
            <a:r>
              <a:rPr lang="en-US" sz="1800" b="1">
                <a:ea typeface="+mn-lt"/>
              </a:rPr>
              <a:t>40 Gigabytes 	</a:t>
            </a:r>
            <a:r>
              <a:rPr lang="en-US" sz="1800">
                <a:ea typeface="+mn-lt"/>
              </a:rPr>
              <a:t>of on-chip memory</a:t>
            </a:r>
          </a:p>
          <a:p>
            <a:pPr marL="0" indent="0">
              <a:buNone/>
            </a:pPr>
            <a:r>
              <a:rPr lang="en-US" sz="1800" b="1">
                <a:ea typeface="+mn-lt"/>
              </a:rPr>
              <a:t>20 PByte/s 	</a:t>
            </a:r>
            <a:r>
              <a:rPr lang="en-US" sz="1800">
                <a:ea typeface="+mn-lt"/>
              </a:rPr>
              <a:t>memory bandwidth</a:t>
            </a:r>
          </a:p>
          <a:p>
            <a:pPr marL="0" indent="0">
              <a:buNone/>
            </a:pPr>
            <a:r>
              <a:rPr lang="en-US" sz="1800" b="1">
                <a:ea typeface="+mn-lt"/>
              </a:rPr>
              <a:t>220 Pbit/s 	</a:t>
            </a:r>
            <a:r>
              <a:rPr lang="en-US" sz="1800">
                <a:ea typeface="+mn-lt"/>
              </a:rPr>
              <a:t>fabric bandwidth</a:t>
            </a:r>
          </a:p>
          <a:p>
            <a:pPr marL="0" indent="0">
              <a:buNone/>
            </a:pPr>
            <a:r>
              <a:rPr lang="en-US" sz="1800" b="1">
                <a:ea typeface="+mn-lt"/>
              </a:rPr>
              <a:t>7nm 		</a:t>
            </a:r>
            <a:r>
              <a:rPr lang="en-US" sz="1800">
                <a:ea typeface="+mn-lt"/>
              </a:rPr>
              <a:t>process technology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24BA50-8268-4A3C-31B4-E3BB20FA6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66" r="17432"/>
          <a:stretch/>
        </p:blipFill>
        <p:spPr>
          <a:xfrm>
            <a:off x="0" y="0"/>
            <a:ext cx="4972049" cy="634104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8E1762-038E-A648-A8CB-F663867A515B}"/>
              </a:ext>
            </a:extLst>
          </p:cNvPr>
          <p:cNvSpPr txBox="1">
            <a:spLocks/>
          </p:cNvSpPr>
          <p:nvPr/>
        </p:nvSpPr>
        <p:spPr>
          <a:xfrm>
            <a:off x="4972048" y="5134516"/>
            <a:ext cx="7219951" cy="8018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Cluster-scale performance in a single chip</a:t>
            </a:r>
            <a:endParaRPr lang="en-US" sz="2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1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6"/>
          <p:cNvSpPr txBox="1">
            <a:spLocks noGrp="1"/>
          </p:cNvSpPr>
          <p:nvPr>
            <p:ph type="title"/>
          </p:nvPr>
        </p:nvSpPr>
        <p:spPr>
          <a:xfrm>
            <a:off x="365761" y="283464"/>
            <a:ext cx="11325099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>
                <a:latin typeface="+mn-lt"/>
                <a:cs typeface="Helvetica" panose="020B0604020202020204" pitchFamily="34" charset="0"/>
              </a:rPr>
              <a:t>Deployment and job execution within Neocortex</a:t>
            </a:r>
            <a:endParaRPr sz="320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895C2FDC-3079-CA48-9B62-A5B55E9E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42" y="1208957"/>
            <a:ext cx="619843" cy="619843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CD9A04D9-20B0-BA45-8261-50B7D6E2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310" y="1208957"/>
            <a:ext cx="619843" cy="619843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48BD848C-251C-7A40-82CB-C94807C2D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120" y="1208957"/>
            <a:ext cx="619843" cy="619843"/>
          </a:xfrm>
          <a:prstGeom prst="rect">
            <a:avLst/>
          </a:prstGeom>
        </p:spPr>
      </p:pic>
      <p:sp>
        <p:nvSpPr>
          <p:cNvPr id="64" name="Google Shape;503;p83">
            <a:extLst>
              <a:ext uri="{FF2B5EF4-FFF2-40B4-BE49-F238E27FC236}">
                <a16:creationId xmlns:a16="http://schemas.microsoft.com/office/drawing/2014/main" id="{17F75449-870A-5A45-9DDB-1D0C1C2A6AB8}"/>
              </a:ext>
            </a:extLst>
          </p:cNvPr>
          <p:cNvSpPr/>
          <p:nvPr/>
        </p:nvSpPr>
        <p:spPr>
          <a:xfrm>
            <a:off x="7403822" y="1141214"/>
            <a:ext cx="3413987" cy="1099666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511;p83">
            <a:extLst>
              <a:ext uri="{FF2B5EF4-FFF2-40B4-BE49-F238E27FC236}">
                <a16:creationId xmlns:a16="http://schemas.microsoft.com/office/drawing/2014/main" id="{C443F417-C8E9-034A-8E21-FDDB92AE19B7}"/>
              </a:ext>
            </a:extLst>
          </p:cNvPr>
          <p:cNvSpPr/>
          <p:nvPr/>
        </p:nvSpPr>
        <p:spPr>
          <a:xfrm>
            <a:off x="8365013" y="3278864"/>
            <a:ext cx="1537071" cy="2307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Chief process</a:t>
            </a:r>
          </a:p>
        </p:txBody>
      </p:sp>
      <p:sp>
        <p:nvSpPr>
          <p:cNvPr id="70" name="Google Shape;512;p83">
            <a:extLst>
              <a:ext uri="{FF2B5EF4-FFF2-40B4-BE49-F238E27FC236}">
                <a16:creationId xmlns:a16="http://schemas.microsoft.com/office/drawing/2014/main" id="{80230FBA-7486-C24C-BEAC-5C4EA052499F}"/>
              </a:ext>
            </a:extLst>
          </p:cNvPr>
          <p:cNvSpPr/>
          <p:nvPr/>
        </p:nvSpPr>
        <p:spPr>
          <a:xfrm>
            <a:off x="8136654" y="2736804"/>
            <a:ext cx="1993789" cy="23951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Input Workers</a:t>
            </a:r>
          </a:p>
        </p:txBody>
      </p:sp>
      <p:sp>
        <p:nvSpPr>
          <p:cNvPr id="71" name="Google Shape;514;p83">
            <a:extLst>
              <a:ext uri="{FF2B5EF4-FFF2-40B4-BE49-F238E27FC236}">
                <a16:creationId xmlns:a16="http://schemas.microsoft.com/office/drawing/2014/main" id="{B05395B9-4D94-BD4A-88B1-06691B9CE086}"/>
              </a:ext>
            </a:extLst>
          </p:cNvPr>
          <p:cNvSpPr txBox="1"/>
          <p:nvPr/>
        </p:nvSpPr>
        <p:spPr>
          <a:xfrm>
            <a:off x="7783374" y="1773281"/>
            <a:ext cx="2692575" cy="39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Networked File Storage</a:t>
            </a:r>
          </a:p>
        </p:txBody>
      </p:sp>
      <p:cxnSp>
        <p:nvCxnSpPr>
          <p:cNvPr id="72" name="Google Shape;520;p83">
            <a:extLst>
              <a:ext uri="{FF2B5EF4-FFF2-40B4-BE49-F238E27FC236}">
                <a16:creationId xmlns:a16="http://schemas.microsoft.com/office/drawing/2014/main" id="{FE139DA0-019B-E240-BC53-EDF08E76900C}"/>
              </a:ext>
            </a:extLst>
          </p:cNvPr>
          <p:cNvCxnSpPr>
            <a:cxnSpLocks/>
          </p:cNvCxnSpPr>
          <p:nvPr/>
        </p:nvCxnSpPr>
        <p:spPr>
          <a:xfrm flipH="1" flipV="1">
            <a:off x="9095325" y="2251862"/>
            <a:ext cx="1" cy="30360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Graphical user interface&#10;&#10;Description automatically generated">
            <a:extLst>
              <a:ext uri="{FF2B5EF4-FFF2-40B4-BE49-F238E27FC236}">
                <a16:creationId xmlns:a16="http://schemas.microsoft.com/office/drawing/2014/main" id="{875C5892-51A7-DA4D-B16F-296082A456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586"/>
          <a:stretch/>
        </p:blipFill>
        <p:spPr>
          <a:xfrm>
            <a:off x="7806139" y="3282632"/>
            <a:ext cx="676300" cy="246265"/>
          </a:xfrm>
          <a:prstGeom prst="rect">
            <a:avLst/>
          </a:prstGeom>
        </p:spPr>
      </p:pic>
      <p:pic>
        <p:nvPicPr>
          <p:cNvPr id="76" name="Picture 7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B7F0BA1-61CB-0841-B044-B6645B090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799" y="4407821"/>
            <a:ext cx="537248" cy="53661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CCD6EE4-DE54-524F-B445-71085F909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957" y="5096074"/>
            <a:ext cx="1046932" cy="1045701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13B86A7-107F-F64D-903F-C99DF54B59B6}"/>
              </a:ext>
            </a:extLst>
          </p:cNvPr>
          <p:cNvCxnSpPr>
            <a:cxnSpLocks/>
            <a:stCxn id="76" idx="2"/>
            <a:endCxn id="79" idx="0"/>
          </p:cNvCxnSpPr>
          <p:nvPr/>
        </p:nvCxnSpPr>
        <p:spPr>
          <a:xfrm>
            <a:off x="8159423" y="4944437"/>
            <a:ext cx="0" cy="15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1">
            <a:extLst>
              <a:ext uri="{FF2B5EF4-FFF2-40B4-BE49-F238E27FC236}">
                <a16:creationId xmlns:a16="http://schemas.microsoft.com/office/drawing/2014/main" id="{A39BB742-A9C1-30C6-078E-2484B4D130E9}"/>
              </a:ext>
            </a:extLst>
          </p:cNvPr>
          <p:cNvSpPr txBox="1">
            <a:spLocks/>
          </p:cNvSpPr>
          <p:nvPr/>
        </p:nvSpPr>
        <p:spPr>
          <a:xfrm>
            <a:off x="408324" y="1107300"/>
            <a:ext cx="5959515" cy="376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828754" lvl="2" indent="-40639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+mn-lt"/>
                <a:sym typeface="Arial"/>
              </a:rPr>
              <a:t>CS-2 is a </a:t>
            </a:r>
            <a:r>
              <a:rPr lang="en-US" b="1">
                <a:solidFill>
                  <a:prstClr val="black"/>
                </a:solidFill>
                <a:latin typeface="+mn-lt"/>
                <a:sym typeface="Arial"/>
              </a:rPr>
              <a:t>network-attached</a:t>
            </a:r>
            <a:r>
              <a:rPr lang="en-US">
                <a:solidFill>
                  <a:prstClr val="black"/>
                </a:solidFill>
                <a:latin typeface="+mn-lt"/>
                <a:sym typeface="Arial"/>
              </a:rPr>
              <a:t> </a:t>
            </a:r>
            <a:r>
              <a:rPr lang="en-US" b="1">
                <a:solidFill>
                  <a:prstClr val="black"/>
                </a:solidFill>
                <a:latin typeface="+mn-lt"/>
                <a:sym typeface="Arial"/>
              </a:rPr>
              <a:t>accelerator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+mn-lt"/>
                <a:sym typeface="Arial"/>
              </a:rPr>
              <a:t>Cerebras software runs on CS-2 and on the </a:t>
            </a:r>
            <a:r>
              <a:rPr lang="en-US" err="1">
                <a:solidFill>
                  <a:prstClr val="black"/>
                </a:solidFill>
                <a:latin typeface="+mn-lt"/>
                <a:sym typeface="Arial"/>
              </a:rPr>
              <a:t>SuperdomeFlex</a:t>
            </a:r>
            <a:endParaRPr lang="en-US">
              <a:solidFill>
                <a:prstClr val="black"/>
              </a:solidFill>
              <a:latin typeface="+mn-lt"/>
              <a:sym typeface="Arial"/>
            </a:endParaRPr>
          </a:p>
          <a:p>
            <a:pPr marL="68196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+mn-lt"/>
                <a:sym typeface="Arial"/>
              </a:rPr>
              <a:t>Chief compiles the code and manages CS-2</a:t>
            </a:r>
          </a:p>
          <a:p>
            <a:pPr marL="68196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+mn-lt"/>
                <a:sym typeface="Arial"/>
              </a:rPr>
              <a:t>Input workers read data, run the input pipeline, and stream data to CS-2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Loss output, summaries, checkpoints are streamed from CS-2 to </a:t>
            </a:r>
            <a:r>
              <a:rPr lang="en-US" err="1">
                <a:latin typeface="+mn-lt"/>
              </a:rPr>
              <a:t>SuperdomeFlex</a:t>
            </a:r>
            <a:endParaRPr lang="en-US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prstClr val="black"/>
                </a:solidFill>
                <a:latin typeface="+mn-lt"/>
                <a:sym typeface="Arial"/>
              </a:rPr>
              <a:t>Jobs are managed by </a:t>
            </a:r>
            <a:r>
              <a:rPr lang="en-US" err="1">
                <a:solidFill>
                  <a:prstClr val="black"/>
                </a:solidFill>
                <a:latin typeface="+mn-lt"/>
                <a:sym typeface="Arial"/>
              </a:rPr>
              <a:t>slurm</a:t>
            </a:r>
            <a:endParaRPr lang="en-US">
              <a:latin typeface="+mn-lt"/>
            </a:endParaRPr>
          </a:p>
        </p:txBody>
      </p:sp>
      <p:pic>
        <p:nvPicPr>
          <p:cNvPr id="24" name="Picture 2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A262A9E0-BF64-5DCB-B751-4B9E5F75B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000" y="4407821"/>
            <a:ext cx="537248" cy="5366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7BF7B1-D23E-0BBC-BA26-0BCC77690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6158" y="5096074"/>
            <a:ext cx="1046932" cy="104570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E4E32F-C521-1F13-F926-F5C59AFFD33E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0109624" y="4944437"/>
            <a:ext cx="0" cy="15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503;p83">
            <a:extLst>
              <a:ext uri="{FF2B5EF4-FFF2-40B4-BE49-F238E27FC236}">
                <a16:creationId xmlns:a16="http://schemas.microsoft.com/office/drawing/2014/main" id="{8F1DB6DA-A6E7-488E-D791-E56B443AB5D3}"/>
              </a:ext>
            </a:extLst>
          </p:cNvPr>
          <p:cNvSpPr/>
          <p:nvPr/>
        </p:nvSpPr>
        <p:spPr>
          <a:xfrm>
            <a:off x="7403822" y="2546202"/>
            <a:ext cx="3413995" cy="1526144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260C561F-220D-8703-8865-5F01D82FF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586"/>
          <a:stretch/>
        </p:blipFill>
        <p:spPr>
          <a:xfrm>
            <a:off x="7806139" y="2675616"/>
            <a:ext cx="676300" cy="246265"/>
          </a:xfrm>
          <a:prstGeom prst="rect">
            <a:avLst/>
          </a:prstGeom>
        </p:spPr>
      </p:pic>
      <p:pic>
        <p:nvPicPr>
          <p:cNvPr id="31" name="Picture 30" descr="Graphical user interface&#10;&#10;Description automatically generated">
            <a:extLst>
              <a:ext uri="{FF2B5EF4-FFF2-40B4-BE49-F238E27FC236}">
                <a16:creationId xmlns:a16="http://schemas.microsoft.com/office/drawing/2014/main" id="{90018449-248E-B907-B488-4810D1DAC8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586"/>
          <a:stretch/>
        </p:blipFill>
        <p:spPr>
          <a:xfrm>
            <a:off x="7806139" y="2878384"/>
            <a:ext cx="676300" cy="246265"/>
          </a:xfrm>
          <a:prstGeom prst="rect">
            <a:avLst/>
          </a:prstGeom>
        </p:spPr>
      </p:pic>
      <p:pic>
        <p:nvPicPr>
          <p:cNvPr id="34" name="Picture 33" descr="Graphical user interface&#10;&#10;Description automatically generated">
            <a:extLst>
              <a:ext uri="{FF2B5EF4-FFF2-40B4-BE49-F238E27FC236}">
                <a16:creationId xmlns:a16="http://schemas.microsoft.com/office/drawing/2014/main" id="{CACFD565-2CA9-B310-97C7-2E356266C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586"/>
          <a:stretch/>
        </p:blipFill>
        <p:spPr>
          <a:xfrm>
            <a:off x="9818336" y="3280049"/>
            <a:ext cx="676300" cy="246265"/>
          </a:xfrm>
          <a:prstGeom prst="rect">
            <a:avLst/>
          </a:prstGeom>
        </p:spPr>
      </p:pic>
      <p:pic>
        <p:nvPicPr>
          <p:cNvPr id="35" name="Picture 34" descr="Graphical user interface&#10;&#10;Description automatically generated">
            <a:extLst>
              <a:ext uri="{FF2B5EF4-FFF2-40B4-BE49-F238E27FC236}">
                <a16:creationId xmlns:a16="http://schemas.microsoft.com/office/drawing/2014/main" id="{F2F2EB4D-7326-371C-7F6B-9AD6D49A08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586"/>
          <a:stretch/>
        </p:blipFill>
        <p:spPr>
          <a:xfrm>
            <a:off x="9818336" y="2673033"/>
            <a:ext cx="676300" cy="246265"/>
          </a:xfrm>
          <a:prstGeom prst="rect">
            <a:avLst/>
          </a:prstGeom>
        </p:spPr>
      </p:pic>
      <p:pic>
        <p:nvPicPr>
          <p:cNvPr id="36" name="Picture 35" descr="Graphical user interface&#10;&#10;Description automatically generated">
            <a:extLst>
              <a:ext uri="{FF2B5EF4-FFF2-40B4-BE49-F238E27FC236}">
                <a16:creationId xmlns:a16="http://schemas.microsoft.com/office/drawing/2014/main" id="{71DE98D2-CC49-BC2A-BA7D-192CB8CD0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586"/>
          <a:stretch/>
        </p:blipFill>
        <p:spPr>
          <a:xfrm>
            <a:off x="9818336" y="2875801"/>
            <a:ext cx="676300" cy="246265"/>
          </a:xfrm>
          <a:prstGeom prst="rect">
            <a:avLst/>
          </a:prstGeom>
        </p:spPr>
      </p:pic>
      <p:sp>
        <p:nvSpPr>
          <p:cNvPr id="37" name="Google Shape;514;p83">
            <a:extLst>
              <a:ext uri="{FF2B5EF4-FFF2-40B4-BE49-F238E27FC236}">
                <a16:creationId xmlns:a16="http://schemas.microsoft.com/office/drawing/2014/main" id="{420CBC4A-F3D7-6F5C-1315-2DB9972EB8CD}"/>
              </a:ext>
            </a:extLst>
          </p:cNvPr>
          <p:cNvSpPr txBox="1"/>
          <p:nvPr/>
        </p:nvSpPr>
        <p:spPr>
          <a:xfrm>
            <a:off x="7842784" y="3614999"/>
            <a:ext cx="2692575" cy="39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SuperdomeFlex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16165A-0184-FBC9-62D1-0CC332421ABC}"/>
              </a:ext>
            </a:extLst>
          </p:cNvPr>
          <p:cNvCxnSpPr>
            <a:cxnSpLocks/>
            <a:endCxn id="76" idx="0"/>
          </p:cNvCxnSpPr>
          <p:nvPr/>
        </p:nvCxnSpPr>
        <p:spPr>
          <a:xfrm>
            <a:off x="8156841" y="4058448"/>
            <a:ext cx="2582" cy="349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554853-B358-EE25-DF65-4CBA6D7280B0}"/>
              </a:ext>
            </a:extLst>
          </p:cNvPr>
          <p:cNvCxnSpPr>
            <a:cxnSpLocks/>
          </p:cNvCxnSpPr>
          <p:nvPr/>
        </p:nvCxnSpPr>
        <p:spPr>
          <a:xfrm>
            <a:off x="10107043" y="4086862"/>
            <a:ext cx="2582" cy="349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8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C00F-34DE-48E7-96F7-1E13AE1D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Developer Resources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14DE901F-E174-480B-A135-C6D3477546FF}"/>
              </a:ext>
            </a:extLst>
          </p:cNvPr>
          <p:cNvSpPr/>
          <p:nvPr/>
        </p:nvSpPr>
        <p:spPr>
          <a:xfrm>
            <a:off x="1226102" y="1512344"/>
            <a:ext cx="1510561" cy="2302315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 ML developers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B8D242A1-E32D-428E-A5C5-460070EE4A0C}"/>
              </a:ext>
            </a:extLst>
          </p:cNvPr>
          <p:cNvSpPr/>
          <p:nvPr/>
        </p:nvSpPr>
        <p:spPr>
          <a:xfrm>
            <a:off x="1225687" y="4157903"/>
            <a:ext cx="1510561" cy="1465345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 HPC developers</a:t>
            </a:r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1EEB8436-B68C-45B9-A429-E61DCEFE4BC4}"/>
              </a:ext>
            </a:extLst>
          </p:cNvPr>
          <p:cNvSpPr/>
          <p:nvPr/>
        </p:nvSpPr>
        <p:spPr>
          <a:xfrm>
            <a:off x="3125385" y="4530318"/>
            <a:ext cx="1141813" cy="72051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6CBC3F13-FEAB-47F2-BC96-4BADAE4ACD3A}"/>
              </a:ext>
            </a:extLst>
          </p:cNvPr>
          <p:cNvSpPr/>
          <p:nvPr/>
        </p:nvSpPr>
        <p:spPr>
          <a:xfrm>
            <a:off x="3125385" y="2859506"/>
            <a:ext cx="1141813" cy="72051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220DE-5F3C-417C-95DD-97BD2C7D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266" y="2769868"/>
            <a:ext cx="979610" cy="1007867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F986D1EC-0CA1-4CEB-BDDD-06DD5BEF8A55}"/>
              </a:ext>
            </a:extLst>
          </p:cNvPr>
          <p:cNvSpPr/>
          <p:nvPr/>
        </p:nvSpPr>
        <p:spPr>
          <a:xfrm>
            <a:off x="3125385" y="1607168"/>
            <a:ext cx="1141813" cy="72051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2FF9D-6B3D-42FC-B72E-2FB597074602}"/>
              </a:ext>
            </a:extLst>
          </p:cNvPr>
          <p:cNvSpPr/>
          <p:nvPr/>
        </p:nvSpPr>
        <p:spPr>
          <a:xfrm>
            <a:off x="4578410" y="1512344"/>
            <a:ext cx="4462005" cy="9384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Cerebras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Model Zoo repository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(</a:t>
            </a:r>
            <a:r>
              <a:rPr lang="en-US" sz="1600" dirty="0">
                <a:ea typeface="+mn-lt"/>
                <a:cs typeface="+mn-lt"/>
                <a:hlinkClick r:id="rId4"/>
              </a:rPr>
              <a:t>https://github.com/Cerebras/modelzoo/tree/original_cerebras_installation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)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D3C815-5CE0-48A2-9FC5-3EAE844EE888}"/>
              </a:ext>
            </a:extLst>
          </p:cNvPr>
          <p:cNvSpPr/>
          <p:nvPr/>
        </p:nvSpPr>
        <p:spPr>
          <a:xfrm>
            <a:off x="4582439" y="2769100"/>
            <a:ext cx="4462003" cy="10964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Cerebras</a:t>
            </a:r>
            <a:r>
              <a:rPr lang="en-US" dirty="0">
                <a:solidFill>
                  <a:schemeClr val="tx1"/>
                </a:solidFill>
              </a:rPr>
              <a:t> ML Software Documentation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Arial"/>
              </a:rPr>
              <a:t>(Original </a:t>
            </a:r>
            <a:r>
              <a:rPr lang="en-US" sz="1600" dirty="0" err="1">
                <a:solidFill>
                  <a:schemeClr val="tx1"/>
                </a:solidFill>
                <a:cs typeface="Arial"/>
              </a:rPr>
              <a:t>Cerebras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Installation sections of </a:t>
            </a:r>
            <a:r>
              <a:rPr lang="en-US" sz="1600" dirty="0">
                <a:solidFill>
                  <a:schemeClr val="tx1"/>
                </a:solidFill>
                <a:cs typeface="Arial"/>
                <a:hlinkClick r:id="rId5"/>
              </a:rPr>
              <a:t>https://</a:t>
            </a:r>
            <a:r>
              <a:rPr lang="en-US" sz="1600" dirty="0" err="1">
                <a:solidFill>
                  <a:schemeClr val="tx1"/>
                </a:solidFill>
                <a:cs typeface="Arial"/>
                <a:hlinkClick r:id="rId5"/>
              </a:rPr>
              <a:t>docs.cerebras.net</a:t>
            </a:r>
            <a:r>
              <a:rPr lang="en-US" sz="1600" dirty="0">
                <a:solidFill>
                  <a:schemeClr val="tx1"/>
                </a:solidFill>
                <a:cs typeface="Arial"/>
                <a:hlinkClick r:id="rId5"/>
              </a:rPr>
              <a:t>/</a:t>
            </a:r>
            <a:r>
              <a:rPr lang="en-US" sz="1600" dirty="0" err="1">
                <a:solidFill>
                  <a:schemeClr val="tx1"/>
                </a:solidFill>
                <a:cs typeface="Arial"/>
                <a:hlinkClick r:id="rId5"/>
              </a:rPr>
              <a:t>en</a:t>
            </a:r>
            <a:r>
              <a:rPr lang="en-US" sz="1600" dirty="0">
                <a:solidFill>
                  <a:schemeClr val="tx1"/>
                </a:solidFill>
                <a:cs typeface="Arial"/>
                <a:hlinkClick r:id="rId5"/>
              </a:rPr>
              <a:t>/latest/original/</a:t>
            </a:r>
            <a:r>
              <a:rPr lang="en-US" sz="1600" dirty="0" err="1">
                <a:solidFill>
                  <a:schemeClr val="tx1"/>
                </a:solidFill>
                <a:cs typeface="Arial"/>
                <a:hlinkClick r:id="rId5"/>
              </a:rPr>
              <a:t>index.html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B2EEFA-1B78-494C-A0EC-EE2249F23ED6}"/>
              </a:ext>
            </a:extLst>
          </p:cNvPr>
          <p:cNvSpPr/>
          <p:nvPr/>
        </p:nvSpPr>
        <p:spPr>
          <a:xfrm>
            <a:off x="4582439" y="4421327"/>
            <a:ext cx="4462003" cy="9384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Cerebras SDK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B0FB3B9-84AC-4577-9FB1-73DA09E2F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456" y="4344013"/>
            <a:ext cx="1093124" cy="109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57AD4E-688C-4DB8-A556-47F36F6C6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0456" y="1407600"/>
            <a:ext cx="1097280" cy="1097280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7F1F48C-3028-4A98-A46D-0917B1C50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50" y="2396803"/>
            <a:ext cx="1631661" cy="1645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5C98B4-F280-ED73-2AB0-68B861C412B7}"/>
              </a:ext>
            </a:extLst>
          </p:cNvPr>
          <p:cNvSpPr txBox="1"/>
          <p:nvPr/>
        </p:nvSpPr>
        <p:spPr>
          <a:xfrm>
            <a:off x="4209585" y="994317"/>
            <a:ext cx="54083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05A28"/>
                </a:solidFill>
                <a:cs typeface="Arial"/>
              </a:rPr>
              <a:t>*please refer to the </a:t>
            </a:r>
            <a:r>
              <a:rPr lang="en-US" sz="1400" i="1" u="sng">
                <a:solidFill>
                  <a:srgbClr val="F05A28"/>
                </a:solidFill>
                <a:cs typeface="Arial"/>
              </a:rPr>
              <a:t>Original </a:t>
            </a:r>
            <a:r>
              <a:rPr lang="en-US" sz="1400" i="1" u="sng" err="1">
                <a:solidFill>
                  <a:srgbClr val="F05A28"/>
                </a:solidFill>
                <a:cs typeface="Arial"/>
              </a:rPr>
              <a:t>Cerebras</a:t>
            </a:r>
            <a:r>
              <a:rPr lang="en-US" sz="1400" i="1" u="sng">
                <a:solidFill>
                  <a:srgbClr val="F05A28"/>
                </a:solidFill>
                <a:cs typeface="Arial"/>
              </a:rPr>
              <a:t> Installation</a:t>
            </a:r>
            <a:r>
              <a:rPr lang="en-US" sz="1400">
                <a:solidFill>
                  <a:srgbClr val="F05A28"/>
                </a:solidFill>
                <a:cs typeface="Arial"/>
              </a:rPr>
              <a:t> version/sections for both the Model Zoo repository and Software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79805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F05EC-8DF8-A288-031F-489A6C183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354EC8-F2B8-4A45-9B5A-4524A3A10FC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EA51EE-E352-E5EC-BB57-0527A4815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B8E8B-C8CC-A50C-9C37-3755AE61A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CS-2 for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03547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E36521-1F4A-98EA-349E-FA372E1CB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548" y="1409166"/>
            <a:ext cx="4479027" cy="823912"/>
          </a:xfrm>
        </p:spPr>
        <p:txBody>
          <a:bodyPr/>
          <a:lstStyle/>
          <a:p>
            <a:r>
              <a:rPr lang="en-US"/>
              <a:t>TensorFlow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75255-4990-2B7C-9E2C-9F5B9E20A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1" y="2448916"/>
            <a:ext cx="4673600" cy="374074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Class: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1"/>
                </a:solidFill>
              </a:rPr>
              <a:t>Cerebras</a:t>
            </a:r>
            <a:r>
              <a:rPr lang="en-US" b="1" dirty="0" err="1">
                <a:solidFill>
                  <a:srgbClr val="F15A27"/>
                </a:solidFill>
              </a:rPr>
              <a:t>Estimator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Based on TF Estimator, takes over executions after XLA compilation</a:t>
            </a:r>
          </a:p>
          <a:p>
            <a:r>
              <a:rPr lang="en-US" dirty="0">
                <a:cs typeface="Calibri" panose="020F0502020204030204" pitchFamily="34" charset="0"/>
                <a:sym typeface="Calibri"/>
              </a:rPr>
              <a:t>TensorFlow 2.2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1A13A-9B6F-D494-4CD1-92D42BF1A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77099" y="1409166"/>
            <a:ext cx="4516037" cy="823912"/>
          </a:xfrm>
        </p:spPr>
        <p:txBody>
          <a:bodyPr/>
          <a:lstStyle/>
          <a:p>
            <a:r>
              <a:rPr lang="en-US"/>
              <a:t>PyTorch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E7349-8D99-BA85-41BB-5506C61E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9" y="2448916"/>
            <a:ext cx="5354237" cy="213360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Python Module: </a:t>
            </a:r>
          </a:p>
          <a:p>
            <a:pPr marL="0" indent="0" algn="ctr">
              <a:buNone/>
            </a:pPr>
            <a:r>
              <a:rPr lang="en-US" b="1" err="1">
                <a:solidFill>
                  <a:schemeClr val="accent1"/>
                </a:solidFill>
              </a:rPr>
              <a:t>cerebras.framework.torch</a:t>
            </a:r>
            <a:endParaRPr lang="en-US" b="1"/>
          </a:p>
          <a:p>
            <a:r>
              <a:rPr lang="en-US"/>
              <a:t>Based on </a:t>
            </a:r>
            <a:r>
              <a:rPr lang="en-US" err="1"/>
              <a:t>PyTorch</a:t>
            </a:r>
            <a:r>
              <a:rPr lang="en-US"/>
              <a:t> XLA</a:t>
            </a:r>
          </a:p>
          <a:p>
            <a:r>
              <a:rPr lang="en-US"/>
              <a:t>Wrappers for </a:t>
            </a:r>
            <a:r>
              <a:rPr lang="en-US" err="1"/>
              <a:t>Dataloader</a:t>
            </a:r>
            <a:r>
              <a:rPr lang="en-US"/>
              <a:t>, Module, Session</a:t>
            </a:r>
          </a:p>
          <a:p>
            <a:r>
              <a:rPr lang="en-US" err="1">
                <a:cs typeface="Calibri" panose="020F0502020204030204" pitchFamily="34" charset="0"/>
                <a:sym typeface="Calibri"/>
              </a:rPr>
              <a:t>PyTorch</a:t>
            </a:r>
            <a:r>
              <a:rPr lang="en-US">
                <a:cs typeface="Calibri" panose="020F0502020204030204" pitchFamily="34" charset="0"/>
                <a:sym typeface="Calibri"/>
              </a:rPr>
              <a:t> 1.11</a:t>
            </a:r>
          </a:p>
        </p:txBody>
      </p:sp>
      <p:pic>
        <p:nvPicPr>
          <p:cNvPr id="11" name="Google Shape;753;p30">
            <a:extLst>
              <a:ext uri="{FF2B5EF4-FFF2-40B4-BE49-F238E27FC236}">
                <a16:creationId xmlns:a16="http://schemas.microsoft.com/office/drawing/2014/main" id="{0273E9C6-9F2D-99D2-CA4C-E6A0A8BF108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625005"/>
            <a:ext cx="746287" cy="71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54;p30">
            <a:extLst>
              <a:ext uri="{FF2B5EF4-FFF2-40B4-BE49-F238E27FC236}">
                <a16:creationId xmlns:a16="http://schemas.microsoft.com/office/drawing/2014/main" id="{01804A9A-F111-95FD-6884-24A55047697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898" y="1558641"/>
            <a:ext cx="954201" cy="9998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B52A3-EE77-C567-A5F1-FC863675A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72600" y="6515100"/>
            <a:ext cx="2552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354EC8-F2B8-4A45-9B5A-4524A3A10FC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7A521F1-B17C-86E2-9E6A-C9B148C7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Frameworks</a:t>
            </a:r>
          </a:p>
        </p:txBody>
      </p:sp>
    </p:spTree>
    <p:extLst>
      <p:ext uri="{BB962C8B-B14F-4D97-AF65-F5344CB8AC3E}">
        <p14:creationId xmlns:p14="http://schemas.microsoft.com/office/powerpoint/2010/main" val="244737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02D141-F378-48D1-994F-A8483322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TensorFlow example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F7C0F6-8515-4602-8DD0-DE8D1A89606F}"/>
              </a:ext>
            </a:extLst>
          </p:cNvPr>
          <p:cNvGrpSpPr/>
          <p:nvPr/>
        </p:nvGrpSpPr>
        <p:grpSpPr>
          <a:xfrm>
            <a:off x="1773654" y="932697"/>
            <a:ext cx="9013951" cy="4596810"/>
            <a:chOff x="1044600" y="493199"/>
            <a:chExt cx="10249200" cy="4952319"/>
          </a:xfrm>
        </p:grpSpPr>
        <p:sp>
          <p:nvSpPr>
            <p:cNvPr id="8" name="Google Shape;1409;p109">
              <a:extLst>
                <a:ext uri="{FF2B5EF4-FFF2-40B4-BE49-F238E27FC236}">
                  <a16:creationId xmlns:a16="http://schemas.microsoft.com/office/drawing/2014/main" id="{3AFDC6B1-8FC4-4269-A64B-D981AF030FB5}"/>
                </a:ext>
              </a:extLst>
            </p:cNvPr>
            <p:cNvSpPr/>
            <p:nvPr/>
          </p:nvSpPr>
          <p:spPr>
            <a:xfrm>
              <a:off x="1044600" y="493200"/>
              <a:ext cx="10249200" cy="4952318"/>
            </a:xfrm>
            <a:prstGeom prst="roundRect">
              <a:avLst>
                <a:gd name="adj" fmla="val 1347"/>
              </a:avLst>
            </a:prstGeom>
            <a:solidFill>
              <a:srgbClr val="201E1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7"/>
              <a:endParaRPr sz="2000">
                <a:solidFill>
                  <a:srgbClr val="231F20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" name="Google Shape;1412;p109">
              <a:extLst>
                <a:ext uri="{FF2B5EF4-FFF2-40B4-BE49-F238E27FC236}">
                  <a16:creationId xmlns:a16="http://schemas.microsoft.com/office/drawing/2014/main" id="{A1BA5956-9BDC-4E0E-8902-291210C45162}"/>
                </a:ext>
              </a:extLst>
            </p:cNvPr>
            <p:cNvSpPr txBox="1"/>
            <p:nvPr/>
          </p:nvSpPr>
          <p:spPr>
            <a:xfrm>
              <a:off x="1044600" y="493199"/>
              <a:ext cx="10249200" cy="4952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914377"/>
              <a:r>
                <a:rPr lang="en" sz="1400">
                  <a:solidFill>
                    <a:srgbClr val="FCC28C"/>
                  </a:solidFill>
                  <a:latin typeface="Consolas"/>
                  <a:ea typeface="Consolas"/>
                  <a:cs typeface="Consolas"/>
                  <a:sym typeface="Consolas"/>
                </a:rPr>
                <a:t>from</a:t>
              </a:r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 sz="1400">
                  <a:solidFill>
                    <a:srgbClr val="E06666"/>
                  </a:solidFill>
                  <a:latin typeface="Consolas"/>
                  <a:ea typeface="Consolas"/>
                  <a:cs typeface="Consolas"/>
                  <a:sym typeface="Consolas"/>
                </a:rPr>
                <a:t>cerebras.tf.cs_estimator</a:t>
              </a:r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" sz="1400">
                  <a:solidFill>
                    <a:srgbClr val="FCC28C"/>
                  </a:solidFill>
                  <a:latin typeface="Consolas"/>
                  <a:ea typeface="Consolas"/>
                  <a:cs typeface="Consolas"/>
                  <a:sym typeface="Consolas"/>
                </a:rPr>
                <a:t>import</a:t>
              </a:r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 CerebrasEstimator</a:t>
              </a:r>
            </a:p>
            <a:p>
              <a:pPr defTabSz="914377"/>
              <a:r>
                <a:rPr lang="en-US" sz="1400">
                  <a:solidFill>
                    <a:srgbClr val="FACB9C"/>
                  </a:solidFill>
                  <a:latin typeface="Consolas"/>
                  <a:ea typeface="Consolas"/>
                  <a:cs typeface="Consolas"/>
                  <a:sym typeface="Consolas"/>
                </a:rPr>
                <a:t>from</a:t>
              </a:r>
              <a:r>
                <a:rPr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-US" sz="1400" err="1">
                  <a:solidFill>
                    <a:srgbClr val="D36363"/>
                  </a:solidFill>
                  <a:latin typeface="Consolas"/>
                  <a:ea typeface="Consolas"/>
                  <a:cs typeface="Consolas"/>
                  <a:sym typeface="Consolas"/>
                </a:rPr>
                <a:t>cerebras.tf.run_config</a:t>
              </a:r>
              <a:r>
                <a:rPr lang="en-US" sz="1400">
                  <a:solidFill>
                    <a:srgbClr val="D36363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-US" sz="1400">
                  <a:solidFill>
                    <a:srgbClr val="FACB9C"/>
                  </a:solidFill>
                  <a:latin typeface="Consolas"/>
                  <a:ea typeface="Consolas"/>
                  <a:cs typeface="Consolas"/>
                  <a:sym typeface="Consolas"/>
                </a:rPr>
                <a:t>import</a:t>
              </a:r>
              <a:r>
                <a:rPr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CSRunConfig</a:t>
              </a:r>
              <a:endParaRPr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defTabSz="914377"/>
              <a:endParaRPr sz="1400">
                <a:solidFill>
                  <a:srgbClr val="FCC28C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defTabSz="914377"/>
              <a: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  <a:t>def model_fn(features, labels, mode, params);</a:t>
              </a:r>
              <a:b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  <a:t>  ...</a:t>
              </a:r>
              <a:b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  <a:t>  return spec</a:t>
              </a:r>
              <a:b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b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  <a:t>def input_fn(params):</a:t>
              </a:r>
              <a:b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  <a:t>  ...</a:t>
              </a:r>
              <a:b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999999"/>
                  </a:solidFill>
                  <a:latin typeface="Consolas"/>
                  <a:ea typeface="Consolas"/>
                  <a:cs typeface="Consolas"/>
                  <a:sym typeface="Consolas"/>
                </a:rPr>
                <a:t>  return dataset</a:t>
              </a:r>
              <a:b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endParaRPr sz="1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defTabSz="914377"/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est = </a:t>
              </a:r>
              <a:r>
                <a:rPr lang="en" sz="1400">
                  <a:solidFill>
                    <a:srgbClr val="4DD0E1"/>
                  </a:solidFill>
                  <a:latin typeface="Consolas"/>
                  <a:ea typeface="Consolas"/>
                  <a:cs typeface="Consolas"/>
                  <a:sym typeface="Consolas"/>
                </a:rPr>
                <a:t>Estimator</a:t>
              </a:r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(</a:t>
              </a:r>
              <a:b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595959"/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lang="en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  <a:t>model_fn,</a:t>
              </a:r>
              <a:br>
                <a:rPr lang="en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lang="en" sz="1400">
                  <a:solidFill>
                    <a:srgbClr val="FACB9C"/>
                  </a:solidFill>
                  <a:latin typeface="Consolas"/>
                  <a:ea typeface="Consolas"/>
                  <a:cs typeface="Consolas"/>
                  <a:sym typeface="Consolas"/>
                </a:rPr>
                <a:t>config</a:t>
              </a:r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=</a:t>
              </a:r>
              <a:r>
                <a:rPr lang="en" sz="1400" err="1">
                  <a:solidFill>
                    <a:srgbClr val="D36363"/>
                  </a:solidFill>
                  <a:latin typeface="Consolas"/>
                  <a:ea typeface="Consolas"/>
                  <a:cs typeface="Consolas"/>
                  <a:sym typeface="Consolas"/>
                </a:rPr>
                <a:t>CSRunConfig</a:t>
              </a:r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(cs_ip, </a:t>
              </a:r>
              <a:r>
                <a:rPr lang="en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  <a:t>params</a:t>
              </a:r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)</a:t>
              </a:r>
              <a:br>
                <a:rPr lang="en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  <a:t>    params=params,</a:t>
              </a:r>
              <a:br>
                <a:rPr lang="en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  <a:t>    model_dir='./out',</a:t>
              </a:r>
              <a:b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</a:br>
              <a:r>
                <a:rPr lang="en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    </a:t>
              </a:r>
              <a:r>
                <a:rPr lang="en-US" sz="14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rPr>
                <a:t>)</a:t>
              </a:r>
            </a:p>
            <a:p>
              <a:pPr defTabSz="914377"/>
              <a:endParaRPr lang="en-US" sz="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defTabSz="914377"/>
              <a:r>
                <a:rPr lang="en-US" sz="1400">
                  <a:solidFill>
                    <a:srgbClr val="595959">
                      <a:lumMod val="60000"/>
                      <a:lumOff val="40000"/>
                    </a:srgbClr>
                  </a:solidFill>
                  <a:latin typeface="Consolas"/>
                  <a:ea typeface="Consolas"/>
                  <a:cs typeface="Consolas"/>
                  <a:sym typeface="Consolas"/>
                </a:rPr>
                <a:t>est.train(input_fn, steps=100000)</a:t>
              </a:r>
              <a:endParaRPr lang="en-US" sz="1400">
                <a:solidFill>
                  <a:srgbClr val="595959">
                    <a:lumMod val="60000"/>
                    <a:lumOff val="40000"/>
                  </a:srgbClr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35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ebras v1.1">
      <a:dk1>
        <a:srgbClr val="231F20"/>
      </a:dk1>
      <a:lt1>
        <a:srgbClr val="FFFFFF"/>
      </a:lt1>
      <a:dk2>
        <a:srgbClr val="777777"/>
      </a:dk2>
      <a:lt2>
        <a:srgbClr val="EBEBEB"/>
      </a:lt2>
      <a:accent1>
        <a:srgbClr val="F05A28"/>
      </a:accent1>
      <a:accent2>
        <a:srgbClr val="81E2C1"/>
      </a:accent2>
      <a:accent3>
        <a:srgbClr val="00B0CA"/>
      </a:accent3>
      <a:accent4>
        <a:srgbClr val="6639B7"/>
      </a:accent4>
      <a:accent5>
        <a:srgbClr val="D12DB1"/>
      </a:accent5>
      <a:accent6>
        <a:srgbClr val="69BE28"/>
      </a:accent6>
      <a:hlink>
        <a:srgbClr val="81E2C1"/>
      </a:hlink>
      <a:folHlink>
        <a:srgbClr val="F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ebras Systems Default Template Jan 2022.potx" id="{09592A3B-10AE-4FF9-BE05-48AB13D47C2E}" vid="{AEF8EBB9-AB58-4483-9060-23D0DF0E6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449e4a6-818b-4250-bce3-afe6418846da" xsi:nil="true"/>
    <TaxCatchAll xmlns="2e133b9b-33e8-43ca-8323-ad6b141929f7" xsi:nil="true"/>
    <fhob xmlns="b449e4a6-818b-4250-bce3-afe6418846da" xsi:nil="true"/>
    <lcf76f155ced4ddcb4097134ff3c332f xmlns="b449e4a6-818b-4250-bce3-afe6418846da">
      <Terms xmlns="http://schemas.microsoft.com/office/infopath/2007/PartnerControls"/>
    </lcf76f155ced4ddcb4097134ff3c332f>
    <PublicSDK_x003f_ xmlns="b449e4a6-818b-4250-bce3-afe6418846da">true</PublicSDK_x003f_>
    <PR_x003f_ xmlns="b449e4a6-818b-4250-bce3-afe6418846da">true</PR_x003f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3148530BB4C747A7B7EB91D5834877" ma:contentTypeVersion="22" ma:contentTypeDescription="Create a new document." ma:contentTypeScope="" ma:versionID="4fc8947145458dd970e64fe3f98d73d0">
  <xsd:schema xmlns:xsd="http://www.w3.org/2001/XMLSchema" xmlns:xs="http://www.w3.org/2001/XMLSchema" xmlns:p="http://schemas.microsoft.com/office/2006/metadata/properties" xmlns:ns2="2e133b9b-33e8-43ca-8323-ad6b141929f7" xmlns:ns3="b449e4a6-818b-4250-bce3-afe6418846da" targetNamespace="http://schemas.microsoft.com/office/2006/metadata/properties" ma:root="true" ma:fieldsID="b34ba932a0d272b959c1350098ffc64b" ns2:_="" ns3:_="">
    <xsd:import namespace="2e133b9b-33e8-43ca-8323-ad6b141929f7"/>
    <xsd:import namespace="b449e4a6-818b-4250-bce3-afe6418846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_Flow_SignoffStatus" minOccurs="0"/>
                <xsd:element ref="ns3:MediaServiceGenerationTime" minOccurs="0"/>
                <xsd:element ref="ns3:MediaServiceEventHashCode" minOccurs="0"/>
                <xsd:element ref="ns3:fhob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PublicSDK_x003f_" minOccurs="0"/>
                <xsd:element ref="ns3:P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33b9b-33e8-43ca-8323-ad6b141929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0800710-261a-4f52-925f-21f539ba34f8}" ma:internalName="TaxCatchAll" ma:showField="CatchAllData" ma:web="2e133b9b-33e8-43ca-8323-ad6b141929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9e4a6-818b-4250-bce3-afe641884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fhob" ma:index="21" nillable="true" ma:displayName="Detail" ma:internalName="fhob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b2e46c5-5cb6-4cfd-80a8-757dac38e4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ublicSDK_x003f_" ma:index="28" nillable="true" ma:displayName="SDK?" ma:default="1" ma:description="Was this work produced using the public SDK?" ma:format="Dropdown" ma:internalName="PublicSDK_x003f_">
      <xsd:simpleType>
        <xsd:restriction base="dms:Boolean"/>
      </xsd:simpleType>
    </xsd:element>
    <xsd:element name="PR_x003f_" ma:index="29" nillable="true" ma:displayName="PR?" ma:default="1" ma:description="Was there PR related to this paper?" ma:format="Dropdown" ma:internalName="PR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519E67-895E-47E9-B092-85EB7BDF8F62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2e133b9b-33e8-43ca-8323-ad6b141929f7"/>
    <ds:schemaRef ds:uri="http://purl.org/dc/elements/1.1/"/>
    <ds:schemaRef ds:uri="b449e4a6-818b-4250-bce3-afe6418846d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44D5A07-532C-4412-9982-860B23CF5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33b9b-33e8-43ca-8323-ad6b141929f7"/>
    <ds:schemaRef ds:uri="b449e4a6-818b-4250-bce3-afe641884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FAA002-FE65-42E6-9531-0D4A5414AF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</TotalTime>
  <Words>2133</Words>
  <Application>Microsoft Macintosh PowerPoint</Application>
  <PresentationFormat>Widescreen</PresentationFormat>
  <Paragraphs>338</Paragraphs>
  <Slides>21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DengXian</vt:lpstr>
      <vt:lpstr>Arial</vt:lpstr>
      <vt:lpstr>Arial,Sans-Serif</vt:lpstr>
      <vt:lpstr>Calibri</vt:lpstr>
      <vt:lpstr>Consolas</vt:lpstr>
      <vt:lpstr>Helvetica</vt:lpstr>
      <vt:lpstr>Helvetica Neue</vt:lpstr>
      <vt:lpstr>Times New Roman</vt:lpstr>
      <vt:lpstr>Office Theme</vt:lpstr>
      <vt:lpstr>PowerPoint Presentation</vt:lpstr>
      <vt:lpstr>PowerPoint Presentation</vt:lpstr>
      <vt:lpstr>System Hierarchy</vt:lpstr>
      <vt:lpstr>Cerebras Wafer Scale Engine (WSE-2) </vt:lpstr>
      <vt:lpstr>Deployment and job execution within Neocortex</vt:lpstr>
      <vt:lpstr>Developer Resources</vt:lpstr>
      <vt:lpstr>PowerPoint Presentation</vt:lpstr>
      <vt:lpstr>Supported Frameworks</vt:lpstr>
      <vt:lpstr>TensorFlow example </vt:lpstr>
      <vt:lpstr>PyTorch example</vt:lpstr>
      <vt:lpstr>How do we translate a model into a CS executable?</vt:lpstr>
      <vt:lpstr>The Cerebras Software Platform</vt:lpstr>
      <vt:lpstr>The Cerebras Software Platform</vt:lpstr>
      <vt:lpstr>The Cerebras Software Platform</vt:lpstr>
      <vt:lpstr>PowerPoint Presentation</vt:lpstr>
      <vt:lpstr>ML topics of Interest</vt:lpstr>
      <vt:lpstr>ML topics of Interest</vt:lpstr>
      <vt:lpstr>ML topics of Interest</vt:lpstr>
      <vt:lpstr>Example Projects/ Models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Sylvia Howland</cp:lastModifiedBy>
  <cp:revision>6</cp:revision>
  <dcterms:created xsi:type="dcterms:W3CDTF">2023-02-13T07:17:11Z</dcterms:created>
  <dcterms:modified xsi:type="dcterms:W3CDTF">2024-12-07T00:32:15Z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0x010100183148530BB4C747A7B7EB91D5834877</vt:lpwstr>
  </property>
  <property fmtid="{D5CDD505-2E9C-101B-9397-08002B2CF9AE}" pid="3" name="MediaServiceImageTags">
    <vt:lpwstr/>
  </property>
</Properties>
</file>