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09"/>
  </p:notesMasterIdLst>
  <p:sldIdLst>
    <p:sldId id="2147471132" r:id="rId5"/>
    <p:sldId id="257" r:id="rId6"/>
    <p:sldId id="2147483631" r:id="rId7"/>
    <p:sldId id="282" r:id="rId8"/>
    <p:sldId id="281" r:id="rId9"/>
    <p:sldId id="280" r:id="rId10"/>
    <p:sldId id="2147483639" r:id="rId11"/>
    <p:sldId id="4819" r:id="rId12"/>
    <p:sldId id="4679" r:id="rId13"/>
    <p:sldId id="4820" r:id="rId14"/>
    <p:sldId id="2147483640" r:id="rId15"/>
    <p:sldId id="2147469389" r:id="rId16"/>
    <p:sldId id="4760" r:id="rId17"/>
    <p:sldId id="4761" r:id="rId18"/>
    <p:sldId id="2147469259" r:id="rId19"/>
    <p:sldId id="2147469260" r:id="rId20"/>
    <p:sldId id="2147469261" r:id="rId21"/>
    <p:sldId id="2147469262" r:id="rId22"/>
    <p:sldId id="813" r:id="rId23"/>
    <p:sldId id="2147469264" r:id="rId24"/>
    <p:sldId id="260" r:id="rId25"/>
    <p:sldId id="256" r:id="rId26"/>
    <p:sldId id="2147483643" r:id="rId27"/>
    <p:sldId id="2147483644" r:id="rId28"/>
    <p:sldId id="2147483645" r:id="rId29"/>
    <p:sldId id="2147483646" r:id="rId30"/>
    <p:sldId id="2147483647" r:id="rId31"/>
    <p:sldId id="258" r:id="rId32"/>
    <p:sldId id="259" r:id="rId33"/>
    <p:sldId id="2147469388" r:id="rId34"/>
    <p:sldId id="2147469354" r:id="rId35"/>
    <p:sldId id="2147469301" r:id="rId36"/>
    <p:sldId id="2147469302" r:id="rId37"/>
    <p:sldId id="2147469394" r:id="rId38"/>
    <p:sldId id="2147469395" r:id="rId39"/>
    <p:sldId id="2147469396" r:id="rId40"/>
    <p:sldId id="2147469425" r:id="rId41"/>
    <p:sldId id="2147469304" r:id="rId42"/>
    <p:sldId id="2147469398" r:id="rId43"/>
    <p:sldId id="2147469399" r:id="rId44"/>
    <p:sldId id="2147469400" r:id="rId45"/>
    <p:sldId id="2147469401" r:id="rId46"/>
    <p:sldId id="2147469402" r:id="rId47"/>
    <p:sldId id="2147469426" r:id="rId48"/>
    <p:sldId id="2147469427" r:id="rId49"/>
    <p:sldId id="2147469404" r:id="rId50"/>
    <p:sldId id="2147469405" r:id="rId51"/>
    <p:sldId id="2147469406" r:id="rId52"/>
    <p:sldId id="2147469407" r:id="rId53"/>
    <p:sldId id="2147469408" r:id="rId54"/>
    <p:sldId id="2147469429" r:id="rId55"/>
    <p:sldId id="2147469430" r:id="rId56"/>
    <p:sldId id="2147469411" r:id="rId57"/>
    <p:sldId id="2147469439" r:id="rId58"/>
    <p:sldId id="2147469412" r:id="rId59"/>
    <p:sldId id="2147469413" r:id="rId60"/>
    <p:sldId id="2147469414" r:id="rId61"/>
    <p:sldId id="2147469415" r:id="rId62"/>
    <p:sldId id="2147483641" r:id="rId63"/>
    <p:sldId id="2147469417" r:id="rId64"/>
    <p:sldId id="2147469418" r:id="rId65"/>
    <p:sldId id="2147469419" r:id="rId66"/>
    <p:sldId id="2147469420" r:id="rId67"/>
    <p:sldId id="2147469421" r:id="rId68"/>
    <p:sldId id="2147469422" r:id="rId69"/>
    <p:sldId id="2147469423" r:id="rId70"/>
    <p:sldId id="2147469424" r:id="rId71"/>
    <p:sldId id="2147469334" r:id="rId72"/>
    <p:sldId id="2147469436" r:id="rId73"/>
    <p:sldId id="2147469437" r:id="rId74"/>
    <p:sldId id="2147469336" r:id="rId75"/>
    <p:sldId id="2147469432" r:id="rId76"/>
    <p:sldId id="2147469347" r:id="rId77"/>
    <p:sldId id="2147469348" r:id="rId78"/>
    <p:sldId id="2147469338" r:id="rId79"/>
    <p:sldId id="2147469337" r:id="rId80"/>
    <p:sldId id="2147469433" r:id="rId81"/>
    <p:sldId id="2147469349" r:id="rId82"/>
    <p:sldId id="2147469438" r:id="rId83"/>
    <p:sldId id="2147469431" r:id="rId84"/>
    <p:sldId id="2147469434" r:id="rId85"/>
    <p:sldId id="2147469435" r:id="rId86"/>
    <p:sldId id="2147469355" r:id="rId87"/>
    <p:sldId id="2147469440" r:id="rId88"/>
    <p:sldId id="2147469443" r:id="rId89"/>
    <p:sldId id="2147469444" r:id="rId90"/>
    <p:sldId id="2147469445" r:id="rId91"/>
    <p:sldId id="2147469442" r:id="rId92"/>
    <p:sldId id="2147469441" r:id="rId93"/>
    <p:sldId id="2147469446" r:id="rId94"/>
    <p:sldId id="2147469447" r:id="rId95"/>
    <p:sldId id="2147469448" r:id="rId96"/>
    <p:sldId id="2147469449" r:id="rId97"/>
    <p:sldId id="2147469450" r:id="rId98"/>
    <p:sldId id="2147469451" r:id="rId99"/>
    <p:sldId id="2147469454" r:id="rId100"/>
    <p:sldId id="2147469452" r:id="rId101"/>
    <p:sldId id="2147469453" r:id="rId102"/>
    <p:sldId id="2147469455" r:id="rId103"/>
    <p:sldId id="2147469456" r:id="rId104"/>
    <p:sldId id="2147469457" r:id="rId105"/>
    <p:sldId id="2147469380" r:id="rId106"/>
    <p:sldId id="2147469375" r:id="rId107"/>
    <p:sldId id="285"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7C64145E-35D5-4450-B64B-29A8A9E374FA}">
          <p14:sldIdLst>
            <p14:sldId id="2147471132"/>
            <p14:sldId id="257"/>
            <p14:sldId id="2147483631"/>
            <p14:sldId id="282"/>
            <p14:sldId id="281"/>
            <p14:sldId id="280"/>
            <p14:sldId id="2147483639"/>
            <p14:sldId id="4819"/>
            <p14:sldId id="4679"/>
            <p14:sldId id="4820"/>
            <p14:sldId id="2147483640"/>
            <p14:sldId id="2147469389"/>
            <p14:sldId id="4760"/>
            <p14:sldId id="4761"/>
            <p14:sldId id="2147469259"/>
            <p14:sldId id="2147469260"/>
            <p14:sldId id="2147469261"/>
            <p14:sldId id="2147469262"/>
            <p14:sldId id="813"/>
            <p14:sldId id="2147469264"/>
          </p14:sldIdLst>
        </p14:section>
        <p14:section name="User Highlights" id="{F98FA43D-EB57-F140-B7A5-E64BACF529B1}">
          <p14:sldIdLst>
            <p14:sldId id="260"/>
            <p14:sldId id="256"/>
            <p14:sldId id="2147483643"/>
            <p14:sldId id="2147483644"/>
            <p14:sldId id="2147483645"/>
            <p14:sldId id="2147483646"/>
            <p14:sldId id="2147483647"/>
            <p14:sldId id="258"/>
            <p14:sldId id="259"/>
            <p14:sldId id="2147469388"/>
            <p14:sldId id="2147469354"/>
            <p14:sldId id="2147469301"/>
            <p14:sldId id="2147469302"/>
            <p14:sldId id="2147469394"/>
            <p14:sldId id="2147469395"/>
            <p14:sldId id="2147469396"/>
            <p14:sldId id="2147469425"/>
            <p14:sldId id="2147469304"/>
            <p14:sldId id="2147469398"/>
            <p14:sldId id="2147469399"/>
            <p14:sldId id="2147469400"/>
            <p14:sldId id="2147469401"/>
            <p14:sldId id="2147469402"/>
            <p14:sldId id="2147469426"/>
            <p14:sldId id="2147469427"/>
            <p14:sldId id="2147469404"/>
            <p14:sldId id="2147469405"/>
            <p14:sldId id="2147469406"/>
            <p14:sldId id="2147469407"/>
            <p14:sldId id="2147469408"/>
            <p14:sldId id="2147469429"/>
            <p14:sldId id="2147469430"/>
            <p14:sldId id="2147469411"/>
            <p14:sldId id="2147469439"/>
            <p14:sldId id="2147469412"/>
            <p14:sldId id="2147469413"/>
            <p14:sldId id="2147469414"/>
            <p14:sldId id="2147469415"/>
            <p14:sldId id="2147483641"/>
            <p14:sldId id="2147469417"/>
            <p14:sldId id="2147469418"/>
            <p14:sldId id="2147469419"/>
            <p14:sldId id="2147469420"/>
            <p14:sldId id="2147469421"/>
            <p14:sldId id="2147469422"/>
            <p14:sldId id="2147469423"/>
            <p14:sldId id="2147469424"/>
            <p14:sldId id="2147469334"/>
            <p14:sldId id="2147469436"/>
            <p14:sldId id="2147469437"/>
            <p14:sldId id="2147469336"/>
            <p14:sldId id="2147469432"/>
            <p14:sldId id="2147469347"/>
            <p14:sldId id="2147469348"/>
            <p14:sldId id="2147469338"/>
            <p14:sldId id="2147469337"/>
            <p14:sldId id="2147469433"/>
            <p14:sldId id="2147469349"/>
            <p14:sldId id="2147469438"/>
            <p14:sldId id="2147469431"/>
            <p14:sldId id="2147469434"/>
            <p14:sldId id="2147469435"/>
            <p14:sldId id="2147469355"/>
            <p14:sldId id="2147469440"/>
            <p14:sldId id="2147469443"/>
            <p14:sldId id="2147469444"/>
            <p14:sldId id="2147469445"/>
            <p14:sldId id="2147469442"/>
            <p14:sldId id="2147469441"/>
            <p14:sldId id="2147469446"/>
            <p14:sldId id="2147469447"/>
            <p14:sldId id="2147469448"/>
            <p14:sldId id="2147469449"/>
            <p14:sldId id="2147469450"/>
            <p14:sldId id="2147469451"/>
            <p14:sldId id="2147469454"/>
            <p14:sldId id="2147469452"/>
            <p14:sldId id="2147469453"/>
            <p14:sldId id="2147469455"/>
            <p14:sldId id="2147469456"/>
            <p14:sldId id="2147469457"/>
            <p14:sldId id="2147469380"/>
            <p14:sldId id="2147469375"/>
            <p14:sldId id="2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98524-A810-CBC9-EB71-FC3D15D2AEF5}" name="Jessica Liu" initials="JL" userId="S::jessica@cerebras.net::18953447-5db7-4a99-b51d-301e4f26f474" providerId="AD"/>
  <p188:author id="{611ECD64-0B75-4813-9442-C182476939B7}" name="Udai Mody" initials="UM" userId="S::udai@cerebras.net::09eb0306-2c87-4727-a7aa-8a3de53643b3" providerId="AD"/>
  <p188:author id="{5EDC68CB-E65A-2A29-30C0-8EA7566D74ED}" name="Leighton Wilson" initials="LW" userId="S::leighton.wilson@cerebras.net::60cbc2f2-2ed5-48fa-9591-92d8dc2e08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Lewington" initials="RRL" lastIdx="2" clrIdx="0">
    <p:extLst>
      <p:ext uri="{19B8F6BF-5375-455C-9EA6-DF929625EA0E}">
        <p15:presenceInfo xmlns:p15="http://schemas.microsoft.com/office/powerpoint/2012/main" userId="Rebecca Lewing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16A33"/>
    <a:srgbClr val="F15A27"/>
    <a:srgbClr val="62DEB8"/>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06"/>
    <p:restoredTop sz="96159"/>
  </p:normalViewPr>
  <p:slideViewPr>
    <p:cSldViewPr snapToGrid="0">
      <p:cViewPr varScale="1">
        <p:scale>
          <a:sx n="109" d="100"/>
          <a:sy n="109" d="100"/>
        </p:scale>
        <p:origin x="216" y="4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commentAuthors" Target="commentAuthors.xml"/><Relationship Id="rId115"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0AFAE00F-9E7A-9347-8454-F0C5EAB97DB6}" type="datetimeFigureOut">
              <a:rPr lang="en-US" smtClean="0"/>
              <a:pPr/>
              <a:t>12/6/24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BB11C354-30B1-BA44-B517-A5A88A902768}" type="slidenum">
              <a:rPr lang="en-US" smtClean="0"/>
              <a:pPr/>
              <a:t>‹#›</a:t>
            </a:fld>
            <a:endParaRPr lang="en-US" dirty="0"/>
          </a:p>
        </p:txBody>
      </p:sp>
    </p:spTree>
    <p:extLst>
      <p:ext uri="{BB962C8B-B14F-4D97-AF65-F5344CB8AC3E}">
        <p14:creationId xmlns:p14="http://schemas.microsoft.com/office/powerpoint/2010/main" val="1970057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Calibri" panose="020F0502020204030204" pitchFamily="34" charset="0"/>
                <a:cs typeface="Arial" panose="020B0604020202020204" pitchFamily="34" charset="0"/>
              </a:rPr>
              <a:t>No source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Calibri" panose="020F0502020204030204" pitchFamily="34" charset="0"/>
                <a:cs typeface="Arial" panose="020B0604020202020204" pitchFamily="34" charset="0"/>
              </a:rPr>
              <a:t>Pink on black background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Calibri" panose="020F0502020204030204" pitchFamily="34" charset="0"/>
                <a:cs typeface="Arial" panose="020B0604020202020204" pitchFamily="34" charset="0"/>
              </a:rPr>
              <a:t>Find a different image of the wafer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Calibri" panose="020F0502020204030204" pitchFamily="34" charset="0"/>
                <a:cs typeface="Arial" panose="020B0604020202020204" pitchFamily="34" charset="0"/>
              </a:rPr>
              <a:t>The traditional way to </a:t>
            </a:r>
            <a:r>
              <a:rPr lang="en-US" sz="1200" err="1">
                <a:effectLst/>
                <a:latin typeface="Calibri" panose="020F0502020204030204" pitchFamily="34" charset="0"/>
                <a:ea typeface="Calibri" panose="020F0502020204030204" pitchFamily="34" charset="0"/>
                <a:cs typeface="Arial" panose="020B0604020202020204" pitchFamily="34" charset="0"/>
              </a:rPr>
              <a:t>ampflity</a:t>
            </a:r>
            <a:r>
              <a:rPr lang="en-US" sz="1200">
                <a:effectLst/>
                <a:latin typeface="Calibri" panose="020F0502020204030204" pitchFamily="34" charset="0"/>
                <a:ea typeface="Calibri" panose="020F0502020204030204" pitchFamily="34" charset="0"/>
                <a:cs typeface="Arial" panose="020B0604020202020204" pitchFamily="34" charset="0"/>
              </a:rPr>
              <a:t> Moore’s law is to make larger chips.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Calibri" panose="020F0502020204030204" pitchFamily="34" charset="0"/>
                <a:ea typeface="Calibri" panose="020F0502020204030204" pitchFamily="34" charset="0"/>
                <a:cs typeface="Arial" panose="020B0604020202020204" pitchFamily="34" charset="0"/>
              </a:rPr>
              <a:t>So we did that.</a:t>
            </a:r>
            <a:r>
              <a:rPr lang="en-US" sz="1200">
                <a:effectLst/>
                <a:latin typeface="Calibri" panose="020F0502020204030204" pitchFamily="34" charset="0"/>
                <a:ea typeface="Calibri" panose="020F0502020204030204" pitchFamily="34" charset="0"/>
                <a:cs typeface="Arial" panose="020B0604020202020204" pitchFamily="34" charset="0"/>
              </a:rPr>
              <a:t> But we took it to the extreme.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Calibri" panose="020F0502020204030204" pitchFamily="34" charset="0"/>
                <a:ea typeface="Calibri" panose="020F0502020204030204" pitchFamily="34" charset="0"/>
                <a:cs typeface="Arial" panose="020B0604020202020204" pitchFamily="34" charset="0"/>
              </a:rPr>
              <a:t>This is the </a:t>
            </a:r>
            <a:r>
              <a:rPr lang="en-US" sz="1200" b="1">
                <a:effectLst/>
                <a:latin typeface="Calibri" panose="020F0502020204030204" pitchFamily="34" charset="0"/>
                <a:ea typeface="Calibri" panose="020F0502020204030204" pitchFamily="34" charset="0"/>
                <a:cs typeface="Arial" panose="020B0604020202020204" pitchFamily="34" charset="0"/>
              </a:rPr>
              <a:t>Wafer-Scale Engine-2, the WSE-2,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effectLst/>
                <a:latin typeface="Calibri" panose="020F0502020204030204" pitchFamily="34" charset="0"/>
                <a:ea typeface="Calibri" panose="020F0502020204030204" pitchFamily="34" charset="0"/>
                <a:cs typeface="Arial" panose="020B0604020202020204" pitchFamily="34" charset="0"/>
              </a:rPr>
              <a:t>It’s currently generally available and being used by our customers every day</a:t>
            </a:r>
          </a:p>
          <a:p>
            <a:pPr marL="171450" indent="-171450">
              <a:buFont typeface="Arial" panose="020B0604020202020204" pitchFamily="34" charset="0"/>
              <a:buChar char="•"/>
            </a:pPr>
            <a:r>
              <a:rPr lang="en-US" sz="1200"/>
              <a:t>It’s the largest chip ever built, at </a:t>
            </a:r>
            <a:r>
              <a:rPr lang="en-US" sz="1200" b="1"/>
              <a:t>56 times</a:t>
            </a:r>
            <a:r>
              <a:rPr lang="en-US" sz="1200"/>
              <a:t> larger than the largest GPU today</a:t>
            </a:r>
          </a:p>
          <a:p>
            <a:pPr marL="342900" marR="0" lvl="0" indent="-342900">
              <a:lnSpc>
                <a:spcPct val="107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At over </a:t>
            </a:r>
            <a:r>
              <a:rPr lang="en-US" sz="1200" b="1">
                <a:effectLst/>
                <a:latin typeface="Calibri" panose="020F0502020204030204" pitchFamily="34" charset="0"/>
                <a:ea typeface="Calibri" panose="020F0502020204030204" pitchFamily="34" charset="0"/>
                <a:cs typeface="Arial" panose="020B0604020202020204" pitchFamily="34" charset="0"/>
              </a:rPr>
              <a:t>46 thousand </a:t>
            </a:r>
            <a:r>
              <a:rPr lang="en-US" sz="1200" b="0">
                <a:effectLst/>
                <a:latin typeface="Calibri" panose="020F0502020204030204" pitchFamily="34" charset="0"/>
                <a:ea typeface="Calibri" panose="020F0502020204030204" pitchFamily="34" charset="0"/>
                <a:cs typeface="Arial" panose="020B0604020202020204" pitchFamily="34" charset="0"/>
              </a:rPr>
              <a:t>square millimeters in size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a:effectLst/>
                <a:latin typeface="Calibri" panose="020F0502020204030204" pitchFamily="34" charset="0"/>
                <a:ea typeface="Calibri" panose="020F0502020204030204" pitchFamily="34" charset="0"/>
                <a:cs typeface="Arial" panose="020B0604020202020204" pitchFamily="34" charset="0"/>
              </a:rPr>
              <a:t>With </a:t>
            </a:r>
            <a:r>
              <a:rPr lang="en-US" sz="1200" b="1">
                <a:effectLst/>
                <a:latin typeface="Calibri" panose="020F0502020204030204" pitchFamily="34" charset="0"/>
                <a:ea typeface="Calibri" panose="020F0502020204030204" pitchFamily="34" charset="0"/>
                <a:cs typeface="Arial" panose="020B0604020202020204" pitchFamily="34" charset="0"/>
              </a:rPr>
              <a:t>2.6 trillion </a:t>
            </a:r>
            <a:r>
              <a:rPr lang="en-US" sz="1200">
                <a:effectLst/>
                <a:latin typeface="Calibri" panose="020F0502020204030204" pitchFamily="34" charset="0"/>
                <a:ea typeface="Calibri" panose="020F0502020204030204" pitchFamily="34" charset="0"/>
                <a:cs typeface="Arial" panose="020B0604020202020204" pitchFamily="34" charset="0"/>
              </a:rPr>
              <a:t>transistors on a single chip,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a:effectLst/>
                <a:latin typeface="Calibri" panose="020F0502020204030204" pitchFamily="34" charset="0"/>
                <a:ea typeface="Calibri" panose="020F0502020204030204" pitchFamily="34" charset="0"/>
                <a:cs typeface="Arial" panose="020B0604020202020204" pitchFamily="34" charset="0"/>
              </a:rPr>
              <a:t>We can fit </a:t>
            </a:r>
            <a:r>
              <a:rPr lang="en-US" sz="1200" b="1">
                <a:effectLst/>
                <a:latin typeface="Calibri" panose="020F0502020204030204" pitchFamily="34" charset="0"/>
                <a:ea typeface="Calibri" panose="020F0502020204030204" pitchFamily="34" charset="0"/>
                <a:cs typeface="Arial" panose="020B0604020202020204" pitchFamily="34" charset="0"/>
              </a:rPr>
              <a:t>850,000</a:t>
            </a:r>
            <a:r>
              <a:rPr lang="en-US" sz="1200">
                <a:effectLst/>
                <a:latin typeface="Calibri" panose="020F0502020204030204" pitchFamily="34" charset="0"/>
                <a:ea typeface="Calibri" panose="020F0502020204030204" pitchFamily="34" charset="0"/>
                <a:cs typeface="Arial" panose="020B0604020202020204" pitchFamily="34" charset="0"/>
              </a:rPr>
              <a:t> cores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a:effectLst/>
                <a:latin typeface="Calibri" panose="020F0502020204030204" pitchFamily="34" charset="0"/>
                <a:ea typeface="Calibri" panose="020F0502020204030204" pitchFamily="34" charset="0"/>
                <a:cs typeface="Arial" panose="020B0604020202020204" pitchFamily="34" charset="0"/>
              </a:rPr>
              <a:t>With all of these cores integrated on a single piece silicon, we get some truly mind-boggling numbers for memory and fabric performance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a:effectLst/>
                <a:latin typeface="Calibri" panose="020F0502020204030204" pitchFamily="34" charset="0"/>
                <a:ea typeface="Calibri" panose="020F0502020204030204" pitchFamily="34" charset="0"/>
                <a:cs typeface="Arial" panose="020B0604020202020204" pitchFamily="34" charset="0"/>
              </a:rPr>
              <a:t>Because everything is </a:t>
            </a:r>
            <a:r>
              <a:rPr lang="en-US" sz="1200" b="1">
                <a:effectLst/>
                <a:latin typeface="Calibri" panose="020F0502020204030204" pitchFamily="34" charset="0"/>
                <a:ea typeface="Calibri" panose="020F0502020204030204" pitchFamily="34" charset="0"/>
                <a:cs typeface="Arial" panose="020B0604020202020204" pitchFamily="34" charset="0"/>
              </a:rPr>
              <a:t>on-chip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C4917-9E60-47EE-A779-971909582E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05338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300" dirty="0"/>
              <a:t>Libraries are constantly evolving—working with customers to develop our libraries is extremely important</a:t>
            </a:r>
          </a:p>
          <a:p>
            <a:pPr marL="181240" indent="-181240">
              <a:buFont typeface="Arial" panose="020B0604020202020204" pitchFamily="34" charset="0"/>
              <a:buChar char="•"/>
            </a:pPr>
            <a:r>
              <a:rPr lang="en-US" sz="1300" dirty="0"/>
              <a:t>(RNG, </a:t>
            </a:r>
            <a:r>
              <a:rPr lang="en-US" sz="1300" dirty="0" err="1"/>
              <a:t>memcpy</a:t>
            </a:r>
            <a:r>
              <a:rPr lang="en-US" sz="1300" dirty="0"/>
              <a:t>)</a:t>
            </a:r>
          </a:p>
        </p:txBody>
      </p:sp>
      <p:sp>
        <p:nvSpPr>
          <p:cNvPr id="4" name="Slide Number Placeholder 3"/>
          <p:cNvSpPr>
            <a:spLocks noGrp="1"/>
          </p:cNvSpPr>
          <p:nvPr>
            <p:ph type="sldNum" sz="quarter" idx="5"/>
          </p:nvPr>
        </p:nvSpPr>
        <p:spPr/>
        <p:txBody>
          <a:bodyPr/>
          <a:lstStyle/>
          <a:p>
            <a:fld id="{82E1C092-65AA-7048-A3B6-774ACB14D448}" type="slidenum">
              <a:rPr lang="en-US" smtClean="0"/>
              <a:t>11</a:t>
            </a:fld>
            <a:endParaRPr lang="en-US"/>
          </a:p>
        </p:txBody>
      </p:sp>
    </p:spTree>
    <p:extLst>
      <p:ext uri="{BB962C8B-B14F-4D97-AF65-F5344CB8AC3E}">
        <p14:creationId xmlns:p14="http://schemas.microsoft.com/office/powerpoint/2010/main" val="312156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From the user’s perspective, Programming the CS-2 looks like most accelerators</a:t>
            </a:r>
          </a:p>
          <a:p>
            <a:pPr marL="171450" indent="-171450">
              <a:buFont typeface="Arial" panose="020B0604020202020204" pitchFamily="34" charset="0"/>
              <a:buChar char="•"/>
            </a:pPr>
            <a:r>
              <a:rPr lang="en-US" dirty="0"/>
              <a:t>You have a host, which loads programs onto the device, streams in and out data from worker CPUs, and reads or writes to device memory</a:t>
            </a:r>
          </a:p>
          <a:p>
            <a:pPr marL="171450" indent="-171450">
              <a:buFont typeface="Arial" panose="020B0604020202020204" pitchFamily="34" charset="0"/>
              <a:buChar char="•"/>
            </a:pPr>
            <a:r>
              <a:rPr lang="en-US" dirty="0"/>
              <a:t>The device can either be simulated in software, or you can run on real CS-2 hardware</a:t>
            </a:r>
          </a:p>
          <a:p>
            <a:pPr marL="171450" indent="-171450">
              <a:buFont typeface="Arial" panose="020B0604020202020204" pitchFamily="34" charset="0"/>
              <a:buChar char="•"/>
            </a:pPr>
            <a:r>
              <a:rPr lang="en-US" dirty="0"/>
              <a:t>On the device, you write one or more C-level programs using the CSL programming language which target groups of cores on the chip</a:t>
            </a:r>
          </a:p>
          <a:p>
            <a:pPr marL="171450" indent="-171450">
              <a:buFont typeface="Arial" panose="020B0604020202020204" pitchFamily="34" charset="0"/>
              <a:buChar char="•"/>
            </a:pPr>
            <a:r>
              <a:rPr lang="en-US" dirty="0"/>
              <a:t>And the main execution style for the cores on the device is dataflow programs</a:t>
            </a:r>
          </a:p>
        </p:txBody>
      </p:sp>
      <p:sp>
        <p:nvSpPr>
          <p:cNvPr id="4" name="Slide Number Placeholder 3"/>
          <p:cNvSpPr>
            <a:spLocks noGrp="1"/>
          </p:cNvSpPr>
          <p:nvPr>
            <p:ph type="sldNum" sz="quarter" idx="5"/>
          </p:nvPr>
        </p:nvSpPr>
        <p:spPr/>
        <p:txBody>
          <a:bodyPr/>
          <a:lstStyle/>
          <a:p>
            <a:fld id="{A42C5D0C-2C67-B347-B88C-83D6804354B5}" type="slidenum">
              <a:rPr lang="en-US" smtClean="0"/>
              <a:t>13</a:t>
            </a:fld>
            <a:endParaRPr lang="en-US"/>
          </a:p>
        </p:txBody>
      </p:sp>
    </p:spTree>
    <p:extLst>
      <p:ext uri="{BB962C8B-B14F-4D97-AF65-F5344CB8AC3E}">
        <p14:creationId xmlns:p14="http://schemas.microsoft.com/office/powerpoint/2010/main" val="2108166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programming the CS-2 device, you’ll leverage our new CSL programming language</a:t>
            </a:r>
          </a:p>
          <a:p>
            <a:r>
              <a:rPr lang="en-US"/>
              <a:t>CSL contains common constructs familiar to most programmers and CSL-specific constructs</a:t>
            </a:r>
          </a:p>
          <a:p>
            <a:r>
              <a:rPr lang="en-US"/>
              <a:t>We’ll cover what some of these look like, </a:t>
            </a:r>
          </a:p>
          <a:p>
            <a:r>
              <a:rPr lang="en-US"/>
              <a:t>But most users who have written C or C++ should be very comfortable using CSL</a:t>
            </a:r>
          </a:p>
        </p:txBody>
      </p:sp>
      <p:sp>
        <p:nvSpPr>
          <p:cNvPr id="4" name="Slide Number Placeholder 3"/>
          <p:cNvSpPr>
            <a:spLocks noGrp="1"/>
          </p:cNvSpPr>
          <p:nvPr>
            <p:ph type="sldNum" sz="quarter" idx="5"/>
          </p:nvPr>
        </p:nvSpPr>
        <p:spPr/>
        <p:txBody>
          <a:bodyPr/>
          <a:lstStyle/>
          <a:p>
            <a:fld id="{BB11C354-30B1-BA44-B517-A5A88A902768}" type="slidenum">
              <a:rPr lang="en-US" smtClean="0"/>
              <a:t>14</a:t>
            </a:fld>
            <a:endParaRPr lang="en-US"/>
          </a:p>
        </p:txBody>
      </p:sp>
    </p:spTree>
    <p:extLst>
      <p:ext uri="{BB962C8B-B14F-4D97-AF65-F5344CB8AC3E}">
        <p14:creationId xmlns:p14="http://schemas.microsoft.com/office/powerpoint/2010/main" val="2853448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1C354-30B1-BA44-B517-A5A88A902768}" type="slidenum">
              <a:rPr lang="en-US" smtClean="0"/>
              <a:t>15</a:t>
            </a:fld>
            <a:endParaRPr lang="en-US"/>
          </a:p>
        </p:txBody>
      </p:sp>
    </p:spTree>
    <p:extLst>
      <p:ext uri="{BB962C8B-B14F-4D97-AF65-F5344CB8AC3E}">
        <p14:creationId xmlns:p14="http://schemas.microsoft.com/office/powerpoint/2010/main" val="3280921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1C354-30B1-BA44-B517-A5A88A902768}" type="slidenum">
              <a:rPr lang="en-US" smtClean="0"/>
              <a:t>16</a:t>
            </a:fld>
            <a:endParaRPr lang="en-US"/>
          </a:p>
        </p:txBody>
      </p:sp>
    </p:spTree>
    <p:extLst>
      <p:ext uri="{BB962C8B-B14F-4D97-AF65-F5344CB8AC3E}">
        <p14:creationId xmlns:p14="http://schemas.microsoft.com/office/powerpoint/2010/main" val="660693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1C354-30B1-BA44-B517-A5A88A902768}" type="slidenum">
              <a:rPr lang="en-US" smtClean="0"/>
              <a:t>17</a:t>
            </a:fld>
            <a:endParaRPr lang="en-US"/>
          </a:p>
        </p:txBody>
      </p:sp>
    </p:spTree>
    <p:extLst>
      <p:ext uri="{BB962C8B-B14F-4D97-AF65-F5344CB8AC3E}">
        <p14:creationId xmlns:p14="http://schemas.microsoft.com/office/powerpoint/2010/main" val="18715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1C354-30B1-BA44-B517-A5A88A902768}" type="slidenum">
              <a:rPr lang="en-US" smtClean="0"/>
              <a:t>18</a:t>
            </a:fld>
            <a:endParaRPr lang="en-US"/>
          </a:p>
        </p:txBody>
      </p:sp>
    </p:spTree>
    <p:extLst>
      <p:ext uri="{BB962C8B-B14F-4D97-AF65-F5344CB8AC3E}">
        <p14:creationId xmlns:p14="http://schemas.microsoft.com/office/powerpoint/2010/main" val="3699950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1C354-30B1-BA44-B517-A5A88A902768}" type="slidenum">
              <a:rPr lang="en-US" smtClean="0"/>
              <a:pPr/>
              <a:t>20</a:t>
            </a:fld>
            <a:endParaRPr lang="en-US" dirty="0"/>
          </a:p>
        </p:txBody>
      </p:sp>
    </p:spTree>
    <p:extLst>
      <p:ext uri="{BB962C8B-B14F-4D97-AF65-F5344CB8AC3E}">
        <p14:creationId xmlns:p14="http://schemas.microsoft.com/office/powerpoint/2010/main" val="3762526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17A60-1698-699C-4D29-2CC4B3A6C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D8C4E-54F1-8468-12F7-51E454D301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C5A6F-C20D-0746-1D02-A8583D792416}"/>
              </a:ext>
            </a:extLst>
          </p:cNvPr>
          <p:cNvSpPr>
            <a:spLocks noGrp="1"/>
          </p:cNvSpPr>
          <p:nvPr>
            <p:ph type="body" idx="1"/>
          </p:nvPr>
        </p:nvSpPr>
        <p:spPr/>
        <p:txBody>
          <a:bodyPr/>
          <a:lstStyle/>
          <a:p>
            <a:pPr marL="0" indent="0" algn="l">
              <a:buFont typeface="Arial" panose="020B0604020202020204" pitchFamily="34" charset="0"/>
              <a:buNone/>
            </a:pPr>
            <a:endParaRPr lang="en-US" b="0" i="0" dirty="0">
              <a:solidFill>
                <a:srgbClr val="1D1C1D"/>
              </a:solidFill>
              <a:effectLst/>
              <a:latin typeface="Slack-Lato"/>
            </a:endParaRPr>
          </a:p>
        </p:txBody>
      </p:sp>
      <p:sp>
        <p:nvSpPr>
          <p:cNvPr id="4" name="Slide Number Placeholder 3">
            <a:extLst>
              <a:ext uri="{FF2B5EF4-FFF2-40B4-BE49-F238E27FC236}">
                <a16:creationId xmlns:a16="http://schemas.microsoft.com/office/drawing/2014/main" id="{FB99BE28-8625-A2DA-90A6-7A314E007479}"/>
              </a:ext>
            </a:extLst>
          </p:cNvPr>
          <p:cNvSpPr>
            <a:spLocks noGrp="1"/>
          </p:cNvSpPr>
          <p:nvPr>
            <p:ph type="sldNum" sz="quarter" idx="5"/>
          </p:nvPr>
        </p:nvSpPr>
        <p:spPr/>
        <p:txBody>
          <a:bodyPr/>
          <a:lstStyle/>
          <a:p>
            <a:fld id="{FBC9C856-10F1-4471-A086-7AA1E6A86817}" type="slidenum">
              <a:t>21</a:t>
            </a:fld>
            <a:endParaRPr lang="en-US"/>
          </a:p>
        </p:txBody>
      </p:sp>
    </p:spTree>
    <p:extLst>
      <p:ext uri="{BB962C8B-B14F-4D97-AF65-F5344CB8AC3E}">
        <p14:creationId xmlns:p14="http://schemas.microsoft.com/office/powerpoint/2010/main" val="3916182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US" b="0" i="0" dirty="0">
              <a:solidFill>
                <a:srgbClr val="1D1C1D"/>
              </a:solidFill>
              <a:effectLst/>
              <a:latin typeface="Slack-Lato"/>
            </a:endParaRPr>
          </a:p>
        </p:txBody>
      </p:sp>
      <p:sp>
        <p:nvSpPr>
          <p:cNvPr id="4" name="Slide Number Placeholder 3"/>
          <p:cNvSpPr>
            <a:spLocks noGrp="1"/>
          </p:cNvSpPr>
          <p:nvPr>
            <p:ph type="sldNum" sz="quarter" idx="5"/>
          </p:nvPr>
        </p:nvSpPr>
        <p:spPr/>
        <p:txBody>
          <a:bodyPr/>
          <a:lstStyle/>
          <a:p>
            <a:fld id="{FBC9C856-10F1-4471-A086-7AA1E6A86817}" type="slidenum">
              <a:t>22</a:t>
            </a:fld>
            <a:endParaRPr lang="en-US"/>
          </a:p>
        </p:txBody>
      </p:sp>
    </p:spTree>
    <p:extLst>
      <p:ext uri="{BB962C8B-B14F-4D97-AF65-F5344CB8AC3E}">
        <p14:creationId xmlns:p14="http://schemas.microsoft.com/office/powerpoint/2010/main" val="2711856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latin typeface="Calibri"/>
                <a:ea typeface="Calibri"/>
                <a:cs typeface="Calibri"/>
              </a:rPr>
              <a:t>Now, the good stuff. This is our third generation Wafer Scale Engine or WSE-3.</a:t>
            </a:r>
          </a:p>
          <a:p>
            <a:pPr>
              <a:defRPr/>
            </a:pPr>
            <a:endParaRPr lang="en-US">
              <a:ea typeface="Calibri"/>
              <a:cs typeface="Calibri"/>
            </a:endParaRPr>
          </a:p>
          <a:p>
            <a:pPr>
              <a:defRPr/>
            </a:pPr>
            <a:r>
              <a:rPr lang="en-US">
                <a:ea typeface="Calibri"/>
                <a:cs typeface="Calibri"/>
              </a:rPr>
              <a:t>Larger than a GPU by more than a factor of 50.</a:t>
            </a:r>
          </a:p>
          <a:p>
            <a:pPr>
              <a:defRPr/>
            </a:pPr>
            <a:endParaRPr lang="en-US">
              <a:ea typeface="Calibri"/>
              <a:cs typeface="Calibri"/>
            </a:endParaRPr>
          </a:p>
          <a:p>
            <a:pPr>
              <a:defRPr/>
            </a:pPr>
            <a:r>
              <a:rPr lang="en-US">
                <a:ea typeface="Calibri"/>
                <a:cs typeface="Calibri"/>
              </a:rPr>
              <a:t>This is 46,000 square </a:t>
            </a:r>
            <a:r>
              <a:rPr lang="en-US" err="1">
                <a:ea typeface="Calibri"/>
                <a:cs typeface="Calibri"/>
              </a:rPr>
              <a:t>milimeters</a:t>
            </a:r>
            <a:r>
              <a:rPr lang="en-US">
                <a:ea typeface="Calibri"/>
                <a:cs typeface="Calibri"/>
              </a:rPr>
              <a:t> of silicon, the largest square than you can cut out of a single wafer.</a:t>
            </a:r>
          </a:p>
          <a:p>
            <a:pPr>
              <a:defRPr/>
            </a:pPr>
            <a:endParaRPr lang="en-US">
              <a:ea typeface="Calibri"/>
              <a:cs typeface="Calibri"/>
            </a:endParaRPr>
          </a:p>
          <a:p>
            <a:pPr>
              <a:defRPr/>
            </a:pPr>
            <a:r>
              <a:rPr lang="en-US">
                <a:ea typeface="Calibri"/>
                <a:cs typeface="Calibri"/>
              </a:rPr>
              <a:t>With 900,000 cores, 125 petaflops of AI compute, 44 GB of on-chip memory (which you can think of as like L1 cache), and 1000s of times more memory and fabric bandwidth than a GPU, we enable our customers to tackle their largest AI problems in a fraction of the time.</a:t>
            </a: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EC4917-9E60-47EE-A779-971909582E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3095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1C354-30B1-BA44-B517-A5A88A902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59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1C354-30B1-BA44-B517-A5A88A902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493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19FBAB-B8D1-9440-9A0D-D39A910E2A88}" type="slidenum">
              <a:rPr lang="en-US" smtClean="0"/>
              <a:t>25</a:t>
            </a:fld>
            <a:endParaRPr lang="en-US"/>
          </a:p>
        </p:txBody>
      </p:sp>
    </p:spTree>
    <p:extLst>
      <p:ext uri="{BB962C8B-B14F-4D97-AF65-F5344CB8AC3E}">
        <p14:creationId xmlns:p14="http://schemas.microsoft.com/office/powerpoint/2010/main" val="2430498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CED3D-D169-51AC-87BA-37C7111B6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BA1A5-46D1-E52F-4CF6-3C9BD902F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B4242-6999-E89C-894E-C55652FEC8DB}"/>
              </a:ext>
            </a:extLst>
          </p:cNvPr>
          <p:cNvSpPr>
            <a:spLocks noGrp="1"/>
          </p:cNvSpPr>
          <p:nvPr>
            <p:ph type="body" idx="1"/>
          </p:nvPr>
        </p:nvSpPr>
        <p:spPr/>
        <p:txBody>
          <a:bodyPr/>
          <a:lstStyle/>
          <a:p>
            <a:r>
              <a:rPr lang="en-US"/>
              <a:t>About our system.</a:t>
            </a:r>
          </a:p>
        </p:txBody>
      </p:sp>
      <p:sp>
        <p:nvSpPr>
          <p:cNvPr id="4" name="Slide Number Placeholder 3">
            <a:extLst>
              <a:ext uri="{FF2B5EF4-FFF2-40B4-BE49-F238E27FC236}">
                <a16:creationId xmlns:a16="http://schemas.microsoft.com/office/drawing/2014/main" id="{3721DACE-A96C-3460-6BC3-384FFCE581BF}"/>
              </a:ext>
            </a:extLst>
          </p:cNvPr>
          <p:cNvSpPr>
            <a:spLocks noGrp="1"/>
          </p:cNvSpPr>
          <p:nvPr>
            <p:ph type="sldNum" sz="quarter" idx="5"/>
          </p:nvPr>
        </p:nvSpPr>
        <p:spPr/>
        <p:txBody>
          <a:bodyPr/>
          <a:lstStyle/>
          <a:p>
            <a:fld id="{BB11C354-30B1-BA44-B517-A5A88A902768}" type="slidenum">
              <a:rPr lang="en-US" smtClean="0"/>
              <a:t>28</a:t>
            </a:fld>
            <a:endParaRPr lang="en-US"/>
          </a:p>
        </p:txBody>
      </p:sp>
    </p:spTree>
    <p:extLst>
      <p:ext uri="{BB962C8B-B14F-4D97-AF65-F5344CB8AC3E}">
        <p14:creationId xmlns:p14="http://schemas.microsoft.com/office/powerpoint/2010/main" val="59456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About our system.</a:t>
            </a:r>
          </a:p>
        </p:txBody>
      </p:sp>
      <p:sp>
        <p:nvSpPr>
          <p:cNvPr id="4" name="Slide Number Placeholder 3"/>
          <p:cNvSpPr>
            <a:spLocks noGrp="1"/>
          </p:cNvSpPr>
          <p:nvPr>
            <p:ph type="sldNum" sz="quarter" idx="5"/>
          </p:nvPr>
        </p:nvSpPr>
        <p:spPr/>
        <p:txBody>
          <a:bodyPr/>
          <a:lstStyle/>
          <a:p>
            <a:fld id="{BB11C354-30B1-BA44-B517-A5A88A902768}" type="slidenum">
              <a:rPr lang="en-US" smtClean="0"/>
              <a:t>30</a:t>
            </a:fld>
            <a:endParaRPr lang="en-US"/>
          </a:p>
        </p:txBody>
      </p:sp>
    </p:spTree>
    <p:extLst>
      <p:ext uri="{BB962C8B-B14F-4D97-AF65-F5344CB8AC3E}">
        <p14:creationId xmlns:p14="http://schemas.microsoft.com/office/powerpoint/2010/main" val="552627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1C354-30B1-BA44-B517-A5A88A902768}" type="slidenum">
              <a:rPr lang="en-US" smtClean="0"/>
              <a:t>34</a:t>
            </a:fld>
            <a:endParaRPr lang="en-US"/>
          </a:p>
        </p:txBody>
      </p:sp>
    </p:spTree>
    <p:extLst>
      <p:ext uri="{BB962C8B-B14F-4D97-AF65-F5344CB8AC3E}">
        <p14:creationId xmlns:p14="http://schemas.microsoft.com/office/powerpoint/2010/main" val="462248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1C354-30B1-BA44-B517-A5A88A902768}" type="slidenum">
              <a:rPr lang="en-US" smtClean="0"/>
              <a:pPr/>
              <a:t>70</a:t>
            </a:fld>
            <a:endParaRPr lang="en-US" dirty="0"/>
          </a:p>
        </p:txBody>
      </p:sp>
    </p:spTree>
    <p:extLst>
      <p:ext uri="{BB962C8B-B14F-4D97-AF65-F5344CB8AC3E}">
        <p14:creationId xmlns:p14="http://schemas.microsoft.com/office/powerpoint/2010/main" val="3110675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1C354-30B1-BA44-B517-A5A88A902768}" type="slidenum">
              <a:rPr lang="en-US" smtClean="0"/>
              <a:pPr/>
              <a:t>100</a:t>
            </a:fld>
            <a:endParaRPr lang="en-US" dirty="0"/>
          </a:p>
        </p:txBody>
      </p:sp>
    </p:spTree>
    <p:extLst>
      <p:ext uri="{BB962C8B-B14F-4D97-AF65-F5344CB8AC3E}">
        <p14:creationId xmlns:p14="http://schemas.microsoft.com/office/powerpoint/2010/main" val="3490741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11C354-30B1-BA44-B517-A5A88A902768}" type="slidenum">
              <a:rPr lang="en-US" smtClean="0"/>
              <a:pPr/>
              <a:t>101</a:t>
            </a:fld>
            <a:endParaRPr lang="en-US" dirty="0"/>
          </a:p>
        </p:txBody>
      </p:sp>
    </p:spTree>
    <p:extLst>
      <p:ext uri="{BB962C8B-B14F-4D97-AF65-F5344CB8AC3E}">
        <p14:creationId xmlns:p14="http://schemas.microsoft.com/office/powerpoint/2010/main" val="1484474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3A43152-5913-6144-BDDF-A700AAA09C0D}"/>
              </a:ext>
            </a:extLst>
          </p:cNvPr>
          <p:cNvSpPr>
            <a:spLocks noGrp="1"/>
          </p:cNvSpPr>
          <p:nvPr>
            <p:ph type="body" idx="1"/>
          </p:nvPr>
        </p:nvSpPr>
        <p:spPr/>
        <p:txBody>
          <a:bodyPr/>
          <a:lstStyle/>
          <a:p>
            <a:r>
              <a:rPr lang="en-US"/>
              <a:t>As we have talked about, we built the </a:t>
            </a:r>
            <a:r>
              <a:rPr lang="en-US" err="1"/>
              <a:t>Cerebras</a:t>
            </a:r>
            <a:r>
              <a:rPr lang="en-US"/>
              <a:t> systems to overcome some of the common constraints for AI and HPC problems. I want to illustrate how a wafer can improve your time-to-solution for problems that are currently bottlenecked. First, are you suffering from poor scaling? Many applications have algorithmic scaling issues that arise because of the amount of communication that needs to happen, or the regularity of the communication.  The </a:t>
            </a:r>
            <a:r>
              <a:rPr lang="en-US" err="1"/>
              <a:t>Cerebras</a:t>
            </a:r>
            <a:r>
              <a:rPr lang="en-US"/>
              <a:t> system is built for communication. The fabric allows for core-to-core communication that is high bandwidth and low latency. Not just that, but this fabric connects 850 thousand cores together, all of which can pass data to a neighbor in a single cycle.  Our system can be programmed in blocks, or programmed where each core has a unique instruction set. The number of processing elements combined with the ability to pass data quickly allows us to tackle problems where all-to-all communication is required or where the cores have to pass data every cycle incredibly well. </a:t>
            </a:r>
          </a:p>
        </p:txBody>
      </p:sp>
    </p:spTree>
    <p:extLst>
      <p:ext uri="{BB962C8B-B14F-4D97-AF65-F5344CB8AC3E}">
        <p14:creationId xmlns:p14="http://schemas.microsoft.com/office/powerpoint/2010/main" val="1826054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a:t>Another group of applications that have been able to be accelerated are those that are constrained by data access. This constraint acts locally – how fast memory can be read into the registers on each core, as well as globally, how fast we can feed the system with data. The CS-2 c system an do both of these things incredibly well. On the wafer itself, we have 40 GB of </a:t>
            </a:r>
            <a:r>
              <a:rPr lang="en-US" err="1"/>
              <a:t>sram</a:t>
            </a:r>
            <a:r>
              <a:rPr lang="en-US"/>
              <a:t> that is uniformly distributed across all of our cores. Each core has access to it’s own private memory pool and memory can be put in the register in a single cycle. This allows for dramatic speed-up of any problem where your cache size or cache speed become a limiting factor. Additionally, our CS-2 system can be connected to external systems and is able to pass data onto the chip incredibly quickly. If you are streaming data and doing analysis on the fly, or if your problem is large enough that you would feed in portions of the data at a time, the wafer scale engine can handle that, and do it well. Many applications will see their times-to-completion go down by more than an order of magnitude, and we can enable system sizes that were untenable on standard hardware. </a:t>
            </a:r>
          </a:p>
        </p:txBody>
      </p:sp>
    </p:spTree>
    <p:extLst>
      <p:ext uri="{BB962C8B-B14F-4D97-AF65-F5344CB8AC3E}">
        <p14:creationId xmlns:p14="http://schemas.microsoft.com/office/powerpoint/2010/main" val="529781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With full memory bandwidth, we can run matrix operations at full performance, </a:t>
            </a:r>
            <a:r>
              <a:rPr lang="en-US" sz="1200" b="1">
                <a:effectLst/>
                <a:latin typeface="Calibri" panose="020F0502020204030204" pitchFamily="34" charset="0"/>
                <a:ea typeface="Calibri" panose="020F0502020204030204" pitchFamily="34" charset="0"/>
                <a:cs typeface="Arial" panose="020B0604020202020204" pitchFamily="34" charset="0"/>
              </a:rPr>
              <a:t>across all BLAS levels</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Traditional architectures, with low memory bandwidth, are restricted to running only GEMMs at full performance, that’s </a:t>
            </a:r>
            <a:r>
              <a:rPr lang="en-US" sz="1200" b="1">
                <a:effectLst/>
                <a:latin typeface="Calibri" panose="020F0502020204030204" pitchFamily="34" charset="0"/>
                <a:ea typeface="Calibri" panose="020F0502020204030204" pitchFamily="34" charset="0"/>
                <a:cs typeface="Arial" panose="020B0604020202020204" pitchFamily="34" charset="0"/>
              </a:rPr>
              <a:t>matrix-matrix </a:t>
            </a:r>
            <a:r>
              <a:rPr lang="en-US" sz="1200">
                <a:effectLst/>
                <a:latin typeface="Calibri" panose="020F0502020204030204" pitchFamily="34" charset="0"/>
                <a:ea typeface="Calibri" panose="020F0502020204030204" pitchFamily="34" charset="0"/>
                <a:cs typeface="Arial" panose="020B0604020202020204" pitchFamily="34" charset="0"/>
              </a:rPr>
              <a:t>multiplies only.</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a:effectLst/>
                <a:latin typeface="Calibri" panose="020F0502020204030204" pitchFamily="34" charset="0"/>
                <a:ea typeface="Calibri" panose="020F0502020204030204" pitchFamily="34" charset="0"/>
                <a:cs typeface="Arial" panose="020B0604020202020204" pitchFamily="34" charset="0"/>
              </a:rPr>
              <a:t>In fact, you can see that any BLAS level below full Matrix-Matrix multiply requires a </a:t>
            </a:r>
            <a:r>
              <a:rPr lang="en-US" sz="1200" b="1">
                <a:effectLst/>
                <a:latin typeface="Calibri" panose="020F0502020204030204" pitchFamily="34" charset="0"/>
                <a:ea typeface="Calibri" panose="020F0502020204030204" pitchFamily="34" charset="0"/>
                <a:cs typeface="Arial" panose="020B0604020202020204" pitchFamily="34" charset="0"/>
              </a:rPr>
              <a:t>massive jump</a:t>
            </a:r>
            <a:r>
              <a:rPr lang="en-US" sz="1200">
                <a:effectLst/>
                <a:latin typeface="Calibri" panose="020F0502020204030204" pitchFamily="34" charset="0"/>
                <a:ea typeface="Calibri" panose="020F0502020204030204" pitchFamily="34" charset="0"/>
                <a:cs typeface="Arial" panose="020B0604020202020204" pitchFamily="34" charset="0"/>
              </a:rPr>
              <a:t> in memory bandwidth not possible in traditional architectures</a:t>
            </a:r>
          </a:p>
          <a:p>
            <a:pPr marL="342900" marR="0" lvl="0" indent="-342900">
              <a:lnSpc>
                <a:spcPct val="107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But with enough bandwidth, you enable full performance all the way down to AXPY, which is a </a:t>
            </a:r>
            <a:r>
              <a:rPr lang="en-US" sz="1200" b="1">
                <a:effectLst/>
                <a:latin typeface="Calibri" panose="020F0502020204030204" pitchFamily="34" charset="0"/>
                <a:ea typeface="Calibri" panose="020F0502020204030204" pitchFamily="34" charset="0"/>
                <a:cs typeface="Arial" panose="020B0604020202020204" pitchFamily="34" charset="0"/>
              </a:rPr>
              <a:t>vector</a:t>
            </a:r>
            <a:r>
              <a:rPr lang="en-US" sz="1200">
                <a:effectLst/>
                <a:latin typeface="Calibri" panose="020F0502020204030204" pitchFamily="34" charset="0"/>
                <a:ea typeface="Calibri" panose="020F0502020204030204" pitchFamily="34" charset="0"/>
                <a:cs typeface="Arial" panose="020B0604020202020204" pitchFamily="34" charset="0"/>
              </a:rPr>
              <a:t>-</a:t>
            </a:r>
            <a:r>
              <a:rPr lang="en-US" sz="1200" b="1">
                <a:effectLst/>
                <a:latin typeface="Calibri" panose="020F0502020204030204" pitchFamily="34" charset="0"/>
                <a:ea typeface="Calibri" panose="020F0502020204030204" pitchFamily="34" charset="0"/>
                <a:cs typeface="Arial" panose="020B0604020202020204" pitchFamily="34" charset="0"/>
              </a:rPr>
              <a:t>scalar</a:t>
            </a:r>
            <a:r>
              <a:rPr lang="en-US" sz="1200">
                <a:effectLst/>
                <a:latin typeface="Calibri" panose="020F0502020204030204" pitchFamily="34" charset="0"/>
                <a:ea typeface="Calibri" panose="020F0502020204030204" pitchFamily="34" charset="0"/>
                <a:cs typeface="Arial" panose="020B0604020202020204" pitchFamily="34" charset="0"/>
              </a:rPr>
              <a:t> multiply.</a:t>
            </a:r>
          </a:p>
          <a:p>
            <a:pPr marL="342900" marR="0" lvl="0" indent="-342900">
              <a:lnSpc>
                <a:spcPct val="107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[click]</a:t>
            </a:r>
          </a:p>
          <a:p>
            <a:pPr marL="342900" marR="0" lvl="0" indent="-342900">
              <a:lnSpc>
                <a:spcPct val="107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And that’s important because a sparse GEMM is just a collection of AXPY operations, one operation for every non-zero element</a:t>
            </a:r>
          </a:p>
          <a:p>
            <a:pPr marL="342900" marR="0" lvl="0" indent="-342900">
              <a:lnSpc>
                <a:spcPct val="107000"/>
              </a:lnSpc>
              <a:spcBef>
                <a:spcPts val="0"/>
              </a:spcBef>
              <a:spcAft>
                <a:spcPts val="80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Arial" panose="020B0604020202020204" pitchFamily="34" charset="0"/>
              </a:rPr>
              <a:t>With this capability, it’s possible to accelerate </a:t>
            </a:r>
            <a:r>
              <a:rPr lang="en-US" sz="1200" b="1">
                <a:effectLst/>
                <a:latin typeface="Calibri" panose="020F0502020204030204" pitchFamily="34" charset="0"/>
                <a:ea typeface="Calibri" panose="020F0502020204030204" pitchFamily="34" charset="0"/>
                <a:cs typeface="Arial" panose="020B0604020202020204" pitchFamily="34" charset="0"/>
              </a:rPr>
              <a:t>any</a:t>
            </a:r>
            <a:r>
              <a:rPr lang="en-US" sz="1200">
                <a:effectLst/>
                <a:latin typeface="Calibri" panose="020F0502020204030204" pitchFamily="34" charset="0"/>
                <a:ea typeface="Calibri" panose="020F0502020204030204" pitchFamily="34" charset="0"/>
                <a:cs typeface="Arial" panose="020B0604020202020204" pitchFamily="34" charset="0"/>
              </a:rPr>
              <a:t> sparse matrix multiply even for completely </a:t>
            </a:r>
            <a:r>
              <a:rPr lang="en-US" sz="1200" b="1">
                <a:effectLst/>
                <a:latin typeface="Calibri" panose="020F0502020204030204" pitchFamily="34" charset="0"/>
                <a:ea typeface="Calibri" panose="020F0502020204030204" pitchFamily="34" charset="0"/>
                <a:cs typeface="Arial" panose="020B0604020202020204" pitchFamily="34" charset="0"/>
              </a:rPr>
              <a:t>arbitrary</a:t>
            </a:r>
            <a:r>
              <a:rPr lang="en-US" sz="1200">
                <a:effectLst/>
                <a:latin typeface="Calibri" panose="020F0502020204030204" pitchFamily="34" charset="0"/>
                <a:ea typeface="Calibri" panose="020F0502020204030204" pitchFamily="34" charset="0"/>
                <a:cs typeface="Arial" panose="020B0604020202020204" pitchFamily="34" charset="0"/>
              </a:rPr>
              <a:t> </a:t>
            </a:r>
            <a:r>
              <a:rPr lang="en-US" sz="1200" b="1">
                <a:effectLst/>
                <a:latin typeface="Calibri" panose="020F0502020204030204" pitchFamily="34" charset="0"/>
                <a:ea typeface="Calibri" panose="020F0502020204030204" pitchFamily="34" charset="0"/>
                <a:cs typeface="Arial" panose="020B0604020202020204" pitchFamily="34" charset="0"/>
              </a:rPr>
              <a:t>unstructured</a:t>
            </a:r>
            <a:r>
              <a:rPr lang="en-US" sz="1200">
                <a:effectLst/>
                <a:latin typeface="Calibri" panose="020F0502020204030204" pitchFamily="34" charset="0"/>
                <a:ea typeface="Calibri" panose="020F0502020204030204" pitchFamily="34" charset="0"/>
                <a:cs typeface="Arial" panose="020B0604020202020204" pitchFamily="34" charset="0"/>
              </a:rPr>
              <a:t> sparsity</a:t>
            </a:r>
          </a:p>
          <a:p>
            <a:pPr marL="342900" marR="0" lvl="0" indent="-342900">
              <a:lnSpc>
                <a:spcPct val="107000"/>
              </a:lnSpc>
              <a:spcBef>
                <a:spcPts val="0"/>
              </a:spcBef>
              <a:spcAft>
                <a:spcPts val="800"/>
              </a:spcAft>
              <a:buFont typeface="Symbol" panose="05050102010706020507" pitchFamily="18" charset="2"/>
              <a:buChar char=""/>
            </a:pPr>
            <a:endParaRPr lang="en-US"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B11C354-30B1-BA44-B517-A5A88A902768}" type="slidenum">
              <a:rPr lang="en-US" smtClean="0"/>
              <a:t>6</a:t>
            </a:fld>
            <a:endParaRPr lang="en-US"/>
          </a:p>
        </p:txBody>
      </p:sp>
    </p:spTree>
    <p:extLst>
      <p:ext uri="{BB962C8B-B14F-4D97-AF65-F5344CB8AC3E}">
        <p14:creationId xmlns:p14="http://schemas.microsoft.com/office/powerpoint/2010/main" val="2441792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when programming for dataflow on the CS-2 device, you’ll write code for groups of cores, otherwise known as Processing Elements, or 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up to 850k PEs arranged in a 2D grid that you can individually program with the SDK</a:t>
            </a:r>
          </a:p>
          <a:p>
            <a:r>
              <a:rPr lang="en-US"/>
              <a:t>To program each PE, there are three main concepts you need to wrap your head around </a:t>
            </a:r>
          </a:p>
          <a:p>
            <a:endParaRPr lang="en-US"/>
          </a:p>
          <a:p>
            <a:pPr marL="171450" indent="-171450">
              <a:buFont typeface="Arial" panose="020B0604020202020204" pitchFamily="34" charset="0"/>
              <a:buChar char="•"/>
            </a:pPr>
            <a:r>
              <a:rPr lang="en-US"/>
              <a:t>The first is compute. </a:t>
            </a:r>
          </a:p>
          <a:p>
            <a:pPr marL="628650" lvl="1" indent="-171450">
              <a:buFont typeface="Arial" panose="020B0604020202020204" pitchFamily="34" charset="0"/>
              <a:buChar char="•"/>
            </a:pPr>
            <a:r>
              <a:rPr lang="en-US"/>
              <a:t>Each PE contains a </a:t>
            </a:r>
            <a:r>
              <a:rPr lang="en-US" b="1"/>
              <a:t>general purpose </a:t>
            </a:r>
            <a:r>
              <a:rPr lang="en-US"/>
              <a:t>processor with optimized vector instructions and native single and half precision data types</a:t>
            </a:r>
          </a:p>
          <a:p>
            <a:pPr marL="628650" lvl="1" indent="-171450">
              <a:buFont typeface="Arial" panose="020B0604020202020204" pitchFamily="34" charset="0"/>
              <a:buChar char="•"/>
            </a:pPr>
            <a:r>
              <a:rPr lang="en-US"/>
              <a:t>Programmed with a dataflow style of programming</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The second concept is communication. </a:t>
            </a:r>
          </a:p>
          <a:p>
            <a:pPr marL="628650" lvl="1" indent="-171450">
              <a:buFont typeface="Arial" panose="020B0604020202020204" pitchFamily="34" charset="0"/>
              <a:buChar char="•"/>
            </a:pPr>
            <a:r>
              <a:rPr lang="en-US"/>
              <a:t>Each PE contains a programmable router which can be statically or dynamically configured to route data to neighboring Pes</a:t>
            </a:r>
          </a:p>
          <a:p>
            <a:pPr marL="628650" lvl="1" indent="-171450">
              <a:buFont typeface="Arial" panose="020B0604020202020204" pitchFamily="34" charset="0"/>
              <a:buChar char="•"/>
            </a:pPr>
            <a:r>
              <a:rPr lang="en-US"/>
              <a:t>Routes are known as </a:t>
            </a:r>
            <a:r>
              <a:rPr lang="en-US" b="1"/>
              <a:t>colors</a:t>
            </a:r>
          </a:p>
          <a:p>
            <a:pPr marL="628650" lvl="1" indent="-171450">
              <a:buFont typeface="Arial" panose="020B0604020202020204" pitchFamily="34" charset="0"/>
              <a:buChar char="•"/>
            </a:pPr>
            <a:r>
              <a:rPr lang="en-US"/>
              <a:t>Data is routed between PEs in 32-bit packets, known as </a:t>
            </a:r>
            <a:r>
              <a:rPr lang="en-US" b="1"/>
              <a:t>wavelets</a:t>
            </a:r>
          </a:p>
          <a:p>
            <a:pPr marL="628650" lvl="1" indent="-171450">
              <a:buFont typeface="Arial" panose="020B0604020202020204" pitchFamily="34" charset="0"/>
              <a:buChar char="•"/>
            </a:pPr>
            <a:r>
              <a:rPr lang="en-US"/>
              <a:t>And those wavelets can move between adjacent PEs in a single cycle</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The last concept is memory. </a:t>
            </a:r>
          </a:p>
          <a:p>
            <a:pPr marL="628650" lvl="1" indent="-171450">
              <a:buFont typeface="Arial" panose="020B0604020202020204" pitchFamily="34" charset="0"/>
              <a:buChar char="•"/>
            </a:pPr>
            <a:r>
              <a:rPr lang="en-US"/>
              <a:t>There is a total of 40 gigabytes of on-chip SRAM memory, distributed across all PEs </a:t>
            </a:r>
          </a:p>
          <a:p>
            <a:pPr marL="628650" lvl="1" indent="-171450">
              <a:buFont typeface="Arial" panose="020B0604020202020204" pitchFamily="34" charset="0"/>
              <a:buChar char="•"/>
            </a:pPr>
            <a:r>
              <a:rPr lang="en-US"/>
              <a:t>Each PE has access to 48 kilobytes of local memory containing both data and instruction memory</a:t>
            </a:r>
          </a:p>
          <a:p>
            <a:pPr marL="628650" lvl="1" indent="-171450">
              <a:buFont typeface="Arial" panose="020B0604020202020204" pitchFamily="34" charset="0"/>
              <a:buChar char="•"/>
            </a:pPr>
            <a:r>
              <a:rPr lang="en-US"/>
              <a:t>And each read or write to local memory take only 1 cycle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C5D0C-2C67-B347-B88C-83D6804354B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95521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Programmer thinks of programming regions of PEs on the device</a:t>
            </a:r>
            <a:endParaRPr lang="en-US" sz="1200" kern="1200" dirty="0">
              <a:solidFill>
                <a:schemeClr val="tx1"/>
              </a:solidFill>
              <a:effectLst/>
              <a:ea typeface="+mn-ea"/>
              <a:cs typeface="+mn-cs"/>
            </a:endParaRPr>
          </a:p>
          <a:p>
            <a:r>
              <a:rPr lang="en-US" dirty="0"/>
              <a:t>CPU: Programmable writing CSL code for this. Called the processor in the diagram</a:t>
            </a:r>
          </a:p>
          <a:p>
            <a:endParaRPr lang="en-US" dirty="0"/>
          </a:p>
        </p:txBody>
      </p:sp>
      <p:sp>
        <p:nvSpPr>
          <p:cNvPr id="4" name="Slide Number Placeholder 3"/>
          <p:cNvSpPr>
            <a:spLocks noGrp="1"/>
          </p:cNvSpPr>
          <p:nvPr>
            <p:ph type="sldNum" sz="quarter" idx="5"/>
          </p:nvPr>
        </p:nvSpPr>
        <p:spPr/>
        <p:txBody>
          <a:bodyPr/>
          <a:lstStyle/>
          <a:p>
            <a:fld id="{A42C5D0C-2C67-B347-B88C-83D6804354B5}" type="slidenum">
              <a:rPr lang="en-US" smtClean="0"/>
              <a:t>8</a:t>
            </a:fld>
            <a:endParaRPr lang="en-US"/>
          </a:p>
        </p:txBody>
      </p:sp>
    </p:spTree>
    <p:extLst>
      <p:ext uri="{BB962C8B-B14F-4D97-AF65-F5344CB8AC3E}">
        <p14:creationId xmlns:p14="http://schemas.microsoft.com/office/powerpoint/2010/main" val="1983587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Routes specified by programmer may be updated at runtime to facilitate complex communication patterns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Communication link between PEs is time-shared by different colors; this is abstracted from the programmer</a:t>
            </a:r>
          </a:p>
          <a:p>
            <a:endParaRPr lang="en-US" dirty="0"/>
          </a:p>
          <a:p>
            <a:endParaRPr lang="en-US" dirty="0"/>
          </a:p>
        </p:txBody>
      </p:sp>
      <p:sp>
        <p:nvSpPr>
          <p:cNvPr id="4" name="Slide Number Placeholder 3"/>
          <p:cNvSpPr>
            <a:spLocks noGrp="1"/>
          </p:cNvSpPr>
          <p:nvPr>
            <p:ph type="sldNum" sz="quarter" idx="5"/>
          </p:nvPr>
        </p:nvSpPr>
        <p:spPr/>
        <p:txBody>
          <a:bodyPr/>
          <a:lstStyle/>
          <a:p>
            <a:fld id="{A42C5D0C-2C67-B347-B88C-83D6804354B5}" type="slidenum">
              <a:rPr lang="en-US" smtClean="0"/>
              <a:t>9</a:t>
            </a:fld>
            <a:endParaRPr lang="en-US"/>
          </a:p>
        </p:txBody>
      </p:sp>
    </p:spTree>
    <p:extLst>
      <p:ext uri="{BB962C8B-B14F-4D97-AF65-F5344CB8AC3E}">
        <p14:creationId xmlns:p14="http://schemas.microsoft.com/office/powerpoint/2010/main" val="613205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C5D0C-2C67-B347-B88C-83D6804354B5}" type="slidenum">
              <a:rPr lang="en-US" smtClean="0"/>
              <a:t>10</a:t>
            </a:fld>
            <a:endParaRPr lang="en-US"/>
          </a:p>
        </p:txBody>
      </p:sp>
    </p:spTree>
    <p:extLst>
      <p:ext uri="{BB962C8B-B14F-4D97-AF65-F5344CB8AC3E}">
        <p14:creationId xmlns:p14="http://schemas.microsoft.com/office/powerpoint/2010/main" val="2232894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1913E5FE-939D-4B5D-87EA-E05C4B3777BC}"/>
              </a:ext>
            </a:extLst>
          </p:cNvPr>
          <p:cNvPicPr>
            <a:picLocks noChangeAspect="1"/>
          </p:cNvPicPr>
          <p:nvPr userDrawn="1"/>
        </p:nvPicPr>
        <p:blipFill rotWithShape="1">
          <a:blip r:embed="rId2"/>
          <a:srcRect b="10828"/>
          <a:stretch/>
        </p:blipFill>
        <p:spPr>
          <a:xfrm flipH="1">
            <a:off x="-5" y="3820073"/>
            <a:ext cx="12192639" cy="3027268"/>
          </a:xfrm>
          <a:prstGeom prst="rect">
            <a:avLst/>
          </a:prstGeom>
        </p:spPr>
      </p:pic>
      <p:sp>
        <p:nvSpPr>
          <p:cNvPr id="3" name="Subtitle 2">
            <a:extLst>
              <a:ext uri="{FF2B5EF4-FFF2-40B4-BE49-F238E27FC236}">
                <a16:creationId xmlns:a16="http://schemas.microsoft.com/office/drawing/2014/main" id="{F76C5B00-6AD7-BC44-8521-BF350D31A408}"/>
              </a:ext>
            </a:extLst>
          </p:cNvPr>
          <p:cNvSpPr>
            <a:spLocks noGrp="1"/>
          </p:cNvSpPr>
          <p:nvPr>
            <p:ph type="subTitle" idx="1" hasCustomPrompt="1"/>
          </p:nvPr>
        </p:nvSpPr>
        <p:spPr>
          <a:xfrm>
            <a:off x="2392431" y="3121569"/>
            <a:ext cx="5608318" cy="604202"/>
          </a:xfrm>
        </p:spPr>
        <p:txBody>
          <a:bodyPr/>
          <a:lstStyle>
            <a:lvl1pPr marL="0" indent="0" algn="l">
              <a:spcBef>
                <a:spcPts val="0"/>
              </a:spcBef>
              <a:buNone/>
              <a:defRPr sz="24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5" name="Text Placeholder 4">
            <a:extLst>
              <a:ext uri="{FF2B5EF4-FFF2-40B4-BE49-F238E27FC236}">
                <a16:creationId xmlns:a16="http://schemas.microsoft.com/office/drawing/2014/main" id="{BE0CC3D4-7307-CD48-9293-AE4AEA230EED}"/>
              </a:ext>
            </a:extLst>
          </p:cNvPr>
          <p:cNvSpPr>
            <a:spLocks noGrp="1"/>
          </p:cNvSpPr>
          <p:nvPr>
            <p:ph type="body" sz="quarter" idx="13" hasCustomPrompt="1"/>
          </p:nvPr>
        </p:nvSpPr>
        <p:spPr>
          <a:xfrm>
            <a:off x="1621593" y="1698898"/>
            <a:ext cx="9846526" cy="1409700"/>
          </a:xfrm>
        </p:spPr>
        <p:txBody>
          <a:bodyPr anchor="ctr">
            <a:noAutofit/>
          </a:bodyPr>
          <a:lstStyle>
            <a:lvl1pPr marL="0" indent="0">
              <a:spcBef>
                <a:spcPts val="0"/>
              </a:spcBef>
              <a:buFontTx/>
              <a:buNone/>
              <a:defRPr sz="4800" b="0" i="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title</a:t>
            </a:r>
          </a:p>
        </p:txBody>
      </p:sp>
      <p:pic>
        <p:nvPicPr>
          <p:cNvPr id="6" name="Picture 5" descr="Logo&#10;&#10;Description automatically generated">
            <a:extLst>
              <a:ext uri="{FF2B5EF4-FFF2-40B4-BE49-F238E27FC236}">
                <a16:creationId xmlns:a16="http://schemas.microsoft.com/office/drawing/2014/main" id="{33974CFF-664E-4DB0-8922-F41F82A69C44}"/>
              </a:ext>
            </a:extLst>
          </p:cNvPr>
          <p:cNvPicPr>
            <a:picLocks noChangeAspect="1"/>
          </p:cNvPicPr>
          <p:nvPr userDrawn="1"/>
        </p:nvPicPr>
        <p:blipFill>
          <a:blip r:embed="rId3"/>
          <a:stretch>
            <a:fillRect/>
          </a:stretch>
        </p:blipFill>
        <p:spPr>
          <a:xfrm>
            <a:off x="10279697" y="87951"/>
            <a:ext cx="1748025" cy="966368"/>
          </a:xfrm>
          <a:prstGeom prst="rect">
            <a:avLst/>
          </a:prstGeom>
        </p:spPr>
      </p:pic>
      <p:sp>
        <p:nvSpPr>
          <p:cNvPr id="14" name="Rectangle 13">
            <a:extLst>
              <a:ext uri="{FF2B5EF4-FFF2-40B4-BE49-F238E27FC236}">
                <a16:creationId xmlns:a16="http://schemas.microsoft.com/office/drawing/2014/main" id="{F869087C-990B-4953-8AA5-639F5B0CA8D5}"/>
              </a:ext>
            </a:extLst>
          </p:cNvPr>
          <p:cNvSpPr/>
          <p:nvPr userDrawn="1"/>
        </p:nvSpPr>
        <p:spPr>
          <a:xfrm>
            <a:off x="-10510" y="6361883"/>
            <a:ext cx="12207240" cy="506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77EDB24-7F11-4E4A-954B-17AB99B6187F}"/>
              </a:ext>
            </a:extLst>
          </p:cNvPr>
          <p:cNvSpPr txBox="1"/>
          <p:nvPr userDrawn="1"/>
        </p:nvSpPr>
        <p:spPr>
          <a:xfrm>
            <a:off x="9398000" y="6543040"/>
            <a:ext cx="2174240"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0" i="0" dirty="0">
                <a:solidFill>
                  <a:schemeClr val="bg1"/>
                </a:solidFill>
                <a:latin typeface="Arial" panose="020B0604020202020204" pitchFamily="34" charset="0"/>
              </a:rPr>
              <a:t>© 20234Cerebras Systems Inc. All Rights Reserved</a:t>
            </a:r>
          </a:p>
        </p:txBody>
      </p:sp>
      <p:pic>
        <p:nvPicPr>
          <p:cNvPr id="8" name="Picture 7">
            <a:extLst>
              <a:ext uri="{FF2B5EF4-FFF2-40B4-BE49-F238E27FC236}">
                <a16:creationId xmlns:a16="http://schemas.microsoft.com/office/drawing/2014/main" id="{7C662283-683D-184C-ADED-B77C56E3FA6B}"/>
              </a:ext>
            </a:extLst>
          </p:cNvPr>
          <p:cNvPicPr>
            <a:picLocks noChangeAspect="1"/>
          </p:cNvPicPr>
          <p:nvPr userDrawn="1"/>
        </p:nvPicPr>
        <p:blipFill rotWithShape="1">
          <a:blip r:embed="rId4" cstate="print">
            <a:alphaModFix amt="10000"/>
            <a:extLst>
              <a:ext uri="{28A0092B-C50C-407E-A947-70E740481C1C}">
                <a14:useLocalDpi xmlns:a14="http://schemas.microsoft.com/office/drawing/2010/main"/>
              </a:ext>
            </a:extLst>
          </a:blip>
          <a:srcRect l="13142"/>
          <a:stretch/>
        </p:blipFill>
        <p:spPr>
          <a:xfrm>
            <a:off x="-5" y="10659"/>
            <a:ext cx="3136522" cy="4727946"/>
          </a:xfrm>
          <a:prstGeom prst="rect">
            <a:avLst/>
          </a:prstGeom>
        </p:spPr>
      </p:pic>
    </p:spTree>
    <p:extLst>
      <p:ext uri="{BB962C8B-B14F-4D97-AF65-F5344CB8AC3E}">
        <p14:creationId xmlns:p14="http://schemas.microsoft.com/office/powerpoint/2010/main" val="2439651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AFC33-8C8C-BB42-BB85-8F82C47437FE}"/>
              </a:ext>
            </a:extLst>
          </p:cNvPr>
          <p:cNvSpPr>
            <a:spLocks noGrp="1"/>
          </p:cNvSpPr>
          <p:nvPr>
            <p:ph idx="1"/>
          </p:nvPr>
        </p:nvSpPr>
        <p:spPr/>
        <p:txBody>
          <a:bodyPr>
            <a:noAutofit/>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4">
            <a:extLst>
              <a:ext uri="{FF2B5EF4-FFF2-40B4-BE49-F238E27FC236}">
                <a16:creationId xmlns:a16="http://schemas.microsoft.com/office/drawing/2014/main" id="{AD937D91-401C-E144-A16D-630EFC3078B1}"/>
              </a:ext>
            </a:extLst>
          </p:cNvPr>
          <p:cNvSpPr>
            <a:spLocks noGrp="1"/>
          </p:cNvSpPr>
          <p:nvPr>
            <p:ph type="sldNum" sz="quarter" idx="4"/>
          </p:nvPr>
        </p:nvSpPr>
        <p:spPr>
          <a:xfrm>
            <a:off x="9372600" y="6515101"/>
            <a:ext cx="2552251" cy="228600"/>
          </a:xfrm>
          <a:prstGeom prst="rect">
            <a:avLst/>
          </a:prstGeom>
        </p:spPr>
        <p:txBody>
          <a:bodyPr vert="horz" lIns="91440" tIns="45720" rIns="91440" bIns="45720" rtlCol="0" anchor="ctr"/>
          <a:lstStyle>
            <a:lvl1pPr algn="r">
              <a:defRPr sz="600">
                <a:solidFill>
                  <a:schemeClr val="tx2"/>
                </a:solidFill>
              </a:defRPr>
            </a:lvl1pPr>
          </a:lstStyle>
          <a:p>
            <a:fld id="{0B354EC8-F2B8-4A45-9B5A-4524A3A10FC3}" type="slidenum">
              <a:rPr lang="en-US" smtClean="0"/>
              <a:pPr/>
              <a:t>‹#›</a:t>
            </a:fld>
            <a:endParaRPr lang="en-US"/>
          </a:p>
        </p:txBody>
      </p:sp>
      <p:sp>
        <p:nvSpPr>
          <p:cNvPr id="7" name="Title Placeholder 10">
            <a:extLst>
              <a:ext uri="{FF2B5EF4-FFF2-40B4-BE49-F238E27FC236}">
                <a16:creationId xmlns:a16="http://schemas.microsoft.com/office/drawing/2014/main" id="{254D1594-D366-014E-9DCD-4997189E01F5}"/>
              </a:ext>
            </a:extLst>
          </p:cNvPr>
          <p:cNvSpPr>
            <a:spLocks noGrp="1"/>
          </p:cNvSpPr>
          <p:nvPr>
            <p:ph type="title"/>
          </p:nvPr>
        </p:nvSpPr>
        <p:spPr>
          <a:xfrm>
            <a:off x="361543" y="287877"/>
            <a:ext cx="10998200" cy="795852"/>
          </a:xfrm>
          <a:prstGeom prst="rect">
            <a:avLst/>
          </a:prstGeom>
        </p:spPr>
        <p:txBody>
          <a:bodyPr vert="horz" lIns="91440" tIns="45720" rIns="91440" bIns="45720" rtlCol="0" anchor="t">
            <a:noAutofit/>
          </a:bodyPr>
          <a:lstStyle>
            <a:lvl1pPr>
              <a:defRPr b="0"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17167753"/>
      </p:ext>
    </p:extLst>
  </p:cSld>
  <p:clrMapOvr>
    <a:masterClrMapping/>
  </p:clrMapOvr>
  <p:extLst>
    <p:ext uri="{DCECCB84-F9BA-43D5-87BE-67443E8EF086}">
      <p15:sldGuideLst xmlns:p15="http://schemas.microsoft.com/office/powerpoint/2012/main">
        <p15:guide id="1" orient="horz" pos="6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0">
            <a:extLst>
              <a:ext uri="{FF2B5EF4-FFF2-40B4-BE49-F238E27FC236}">
                <a16:creationId xmlns:a16="http://schemas.microsoft.com/office/drawing/2014/main" id="{04419AB2-D1B2-B34B-B745-FE14DEFCEF2C}"/>
              </a:ext>
            </a:extLst>
          </p:cNvPr>
          <p:cNvSpPr>
            <a:spLocks noGrp="1"/>
          </p:cNvSpPr>
          <p:nvPr>
            <p:ph type="title"/>
          </p:nvPr>
        </p:nvSpPr>
        <p:spPr>
          <a:xfrm>
            <a:off x="361543" y="287877"/>
            <a:ext cx="10998200" cy="795852"/>
          </a:xfrm>
          <a:prstGeom prst="rect">
            <a:avLst/>
          </a:prstGeom>
        </p:spPr>
        <p:txBody>
          <a:bodyPr vert="horz" lIns="91440" tIns="45720" rIns="91440" bIns="45720" rtlCol="0" anchor="t">
            <a:noAutofit/>
          </a:bodyPr>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14">
            <a:extLst>
              <a:ext uri="{FF2B5EF4-FFF2-40B4-BE49-F238E27FC236}">
                <a16:creationId xmlns:a16="http://schemas.microsoft.com/office/drawing/2014/main" id="{9CE61155-09F5-D742-8549-7762DC733C07}"/>
              </a:ext>
            </a:extLst>
          </p:cNvPr>
          <p:cNvSpPr>
            <a:spLocks noGrp="1"/>
          </p:cNvSpPr>
          <p:nvPr>
            <p:ph type="sldNum" sz="quarter" idx="4"/>
          </p:nvPr>
        </p:nvSpPr>
        <p:spPr>
          <a:xfrm>
            <a:off x="9372600" y="6515100"/>
            <a:ext cx="2552700" cy="228600"/>
          </a:xfrm>
          <a:prstGeom prst="rect">
            <a:avLst/>
          </a:prstGeom>
        </p:spPr>
        <p:txBody>
          <a:bodyPr vert="horz" lIns="91440" tIns="45720" rIns="91440" bIns="45720" rtlCol="0" anchor="ctr"/>
          <a:lstStyle>
            <a:lvl1pPr algn="r">
              <a:defRPr sz="600">
                <a:solidFill>
                  <a:schemeClr val="tx2"/>
                </a:solidFill>
              </a:defRPr>
            </a:lvl1pPr>
          </a:lstStyle>
          <a:p>
            <a:fld id="{0B354EC8-F2B8-4A45-9B5A-4524A3A10FC3}" type="slidenum">
              <a:rPr lang="en-US" smtClean="0"/>
              <a:pPr/>
              <a:t>‹#›</a:t>
            </a:fld>
            <a:endParaRPr lang="en-US"/>
          </a:p>
        </p:txBody>
      </p:sp>
    </p:spTree>
    <p:extLst>
      <p:ext uri="{BB962C8B-B14F-4D97-AF65-F5344CB8AC3E}">
        <p14:creationId xmlns:p14="http://schemas.microsoft.com/office/powerpoint/2010/main" val="34843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14">
            <a:extLst>
              <a:ext uri="{FF2B5EF4-FFF2-40B4-BE49-F238E27FC236}">
                <a16:creationId xmlns:a16="http://schemas.microsoft.com/office/drawing/2014/main" id="{67BBA8B7-3BAE-EE4A-BD3F-45293EF691EF}"/>
              </a:ext>
            </a:extLst>
          </p:cNvPr>
          <p:cNvSpPr>
            <a:spLocks noGrp="1"/>
          </p:cNvSpPr>
          <p:nvPr>
            <p:ph type="sldNum" sz="quarter" idx="4"/>
          </p:nvPr>
        </p:nvSpPr>
        <p:spPr>
          <a:xfrm>
            <a:off x="9372600" y="6515100"/>
            <a:ext cx="2552700" cy="228600"/>
          </a:xfrm>
          <a:prstGeom prst="rect">
            <a:avLst/>
          </a:prstGeom>
        </p:spPr>
        <p:txBody>
          <a:bodyPr vert="horz" lIns="91440" tIns="45720" rIns="91440" bIns="45720" rtlCol="0" anchor="ctr"/>
          <a:lstStyle>
            <a:lvl1pPr algn="r">
              <a:defRPr sz="600">
                <a:solidFill>
                  <a:schemeClr val="tx2"/>
                </a:solidFill>
              </a:defRPr>
            </a:lvl1pPr>
          </a:lstStyle>
          <a:p>
            <a:fld id="{0B354EC8-F2B8-4A45-9B5A-4524A3A10FC3}" type="slidenum">
              <a:rPr lang="en-US" smtClean="0"/>
              <a:pPr/>
              <a:t>‹#›</a:t>
            </a:fld>
            <a:endParaRPr lang="en-US"/>
          </a:p>
        </p:txBody>
      </p:sp>
    </p:spTree>
    <p:extLst>
      <p:ext uri="{BB962C8B-B14F-4D97-AF65-F5344CB8AC3E}">
        <p14:creationId xmlns:p14="http://schemas.microsoft.com/office/powerpoint/2010/main" val="3987311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40D381-396D-7444-8F1C-28C8368053BD}"/>
              </a:ext>
            </a:extLst>
          </p:cNvPr>
          <p:cNvSpPr/>
          <p:nvPr userDrawn="1"/>
        </p:nvSpPr>
        <p:spPr>
          <a:xfrm>
            <a:off x="0" y="-2"/>
            <a:ext cx="12192000" cy="63523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4">
            <a:extLst>
              <a:ext uri="{FF2B5EF4-FFF2-40B4-BE49-F238E27FC236}">
                <a16:creationId xmlns:a16="http://schemas.microsoft.com/office/drawing/2014/main" id="{725CB244-9282-6747-813A-F374F86638AE}"/>
              </a:ext>
            </a:extLst>
          </p:cNvPr>
          <p:cNvSpPr>
            <a:spLocks noGrp="1"/>
          </p:cNvSpPr>
          <p:nvPr>
            <p:ph type="sldNum" sz="quarter" idx="4"/>
          </p:nvPr>
        </p:nvSpPr>
        <p:spPr>
          <a:xfrm>
            <a:off x="9372600" y="6515100"/>
            <a:ext cx="2552700" cy="228600"/>
          </a:xfrm>
          <a:prstGeom prst="rect">
            <a:avLst/>
          </a:prstGeom>
        </p:spPr>
        <p:txBody>
          <a:bodyPr vert="horz" lIns="91440" tIns="45720" rIns="91440" bIns="45720" rtlCol="0" anchor="ctr"/>
          <a:lstStyle>
            <a:lvl1pPr algn="r">
              <a:defRPr sz="600">
                <a:solidFill>
                  <a:schemeClr val="tx2"/>
                </a:solidFill>
              </a:defRPr>
            </a:lvl1pPr>
          </a:lstStyle>
          <a:p>
            <a:fld id="{0B354EC8-F2B8-4A45-9B5A-4524A3A10FC3}" type="slidenum">
              <a:rPr lang="en-US" smtClean="0"/>
              <a:pPr/>
              <a:t>‹#›</a:t>
            </a:fld>
            <a:endParaRPr lang="en-US"/>
          </a:p>
        </p:txBody>
      </p:sp>
      <p:pic>
        <p:nvPicPr>
          <p:cNvPr id="10" name="Picture 9">
            <a:extLst>
              <a:ext uri="{FF2B5EF4-FFF2-40B4-BE49-F238E27FC236}">
                <a16:creationId xmlns:a16="http://schemas.microsoft.com/office/drawing/2014/main" id="{3CB4D3D3-8251-DB48-90ED-F2338995F735}"/>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13143"/>
          <a:stretch/>
        </p:blipFill>
        <p:spPr>
          <a:xfrm>
            <a:off x="-1" y="0"/>
            <a:ext cx="3136517" cy="4727946"/>
          </a:xfrm>
          <a:prstGeom prst="rect">
            <a:avLst/>
          </a:prstGeom>
        </p:spPr>
      </p:pic>
      <p:sp>
        <p:nvSpPr>
          <p:cNvPr id="13" name="Subtitle 2">
            <a:extLst>
              <a:ext uri="{FF2B5EF4-FFF2-40B4-BE49-F238E27FC236}">
                <a16:creationId xmlns:a16="http://schemas.microsoft.com/office/drawing/2014/main" id="{77378A52-44C4-B843-AEF3-1C53355FA3E8}"/>
              </a:ext>
            </a:extLst>
          </p:cNvPr>
          <p:cNvSpPr>
            <a:spLocks noGrp="1"/>
          </p:cNvSpPr>
          <p:nvPr>
            <p:ph type="subTitle" idx="1" hasCustomPrompt="1"/>
          </p:nvPr>
        </p:nvSpPr>
        <p:spPr>
          <a:xfrm>
            <a:off x="2392431" y="3121569"/>
            <a:ext cx="5608318" cy="604202"/>
          </a:xfrm>
        </p:spPr>
        <p:txBody>
          <a:bodyPr>
            <a:noAutofit/>
          </a:bodyPr>
          <a:lstStyle>
            <a:lvl1pPr marL="0" indent="0" algn="l">
              <a:spcBef>
                <a:spcPts val="0"/>
              </a:spcBef>
              <a:buNone/>
              <a:defRPr sz="24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14" name="Text Placeholder 4">
            <a:extLst>
              <a:ext uri="{FF2B5EF4-FFF2-40B4-BE49-F238E27FC236}">
                <a16:creationId xmlns:a16="http://schemas.microsoft.com/office/drawing/2014/main" id="{F8E4CA23-2DDD-2C41-B4BF-04C9814EF219}"/>
              </a:ext>
            </a:extLst>
          </p:cNvPr>
          <p:cNvSpPr>
            <a:spLocks noGrp="1"/>
          </p:cNvSpPr>
          <p:nvPr>
            <p:ph type="body" sz="quarter" idx="13" hasCustomPrompt="1"/>
          </p:nvPr>
        </p:nvSpPr>
        <p:spPr>
          <a:xfrm>
            <a:off x="1621593" y="1698898"/>
            <a:ext cx="9846526" cy="1409700"/>
          </a:xfrm>
        </p:spPr>
        <p:txBody>
          <a:bodyPr anchor="ctr">
            <a:noAutofit/>
          </a:bodyPr>
          <a:lstStyle>
            <a:lvl1pPr marL="0" indent="0">
              <a:spcBef>
                <a:spcPts val="0"/>
              </a:spcBef>
              <a:buFontTx/>
              <a:buNone/>
              <a:defRPr sz="4800" b="0" i="0">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section title</a:t>
            </a:r>
          </a:p>
        </p:txBody>
      </p:sp>
    </p:spTree>
    <p:extLst>
      <p:ext uri="{BB962C8B-B14F-4D97-AF65-F5344CB8AC3E}">
        <p14:creationId xmlns:p14="http://schemas.microsoft.com/office/powerpoint/2010/main" val="3166110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3CB95-595C-0141-8E20-88379AC948E9}"/>
              </a:ext>
            </a:extLst>
          </p:cNvPr>
          <p:cNvSpPr>
            <a:spLocks noGrp="1"/>
          </p:cNvSpPr>
          <p:nvPr>
            <p:ph sz="half" idx="1"/>
          </p:nvPr>
        </p:nvSpPr>
        <p:spPr>
          <a:xfrm>
            <a:off x="352628" y="1464733"/>
            <a:ext cx="5676900" cy="4712230"/>
          </a:xfrm>
        </p:spPr>
        <p:txBody>
          <a:bodyPr>
            <a:noAutofit/>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1D26B9-46D0-2740-A583-1A101493F2E1}"/>
              </a:ext>
            </a:extLst>
          </p:cNvPr>
          <p:cNvSpPr>
            <a:spLocks noGrp="1"/>
          </p:cNvSpPr>
          <p:nvPr>
            <p:ph sz="half" idx="2"/>
          </p:nvPr>
        </p:nvSpPr>
        <p:spPr>
          <a:xfrm>
            <a:off x="6114643" y="1464733"/>
            <a:ext cx="5676900" cy="4712230"/>
          </a:xfrm>
        </p:spPr>
        <p:txBody>
          <a:bodyPr>
            <a:noAutofit/>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0">
            <a:extLst>
              <a:ext uri="{FF2B5EF4-FFF2-40B4-BE49-F238E27FC236}">
                <a16:creationId xmlns:a16="http://schemas.microsoft.com/office/drawing/2014/main" id="{917C331A-74B6-4C40-964F-21724A305162}"/>
              </a:ext>
            </a:extLst>
          </p:cNvPr>
          <p:cNvSpPr>
            <a:spLocks noGrp="1"/>
          </p:cNvSpPr>
          <p:nvPr>
            <p:ph type="title"/>
          </p:nvPr>
        </p:nvSpPr>
        <p:spPr>
          <a:xfrm>
            <a:off x="361543" y="287877"/>
            <a:ext cx="10998200" cy="795852"/>
          </a:xfrm>
          <a:prstGeom prst="rect">
            <a:avLst/>
          </a:prstGeom>
        </p:spPr>
        <p:txBody>
          <a:bodyPr vert="horz" lIns="91440" tIns="45720" rIns="91440" bIns="45720" rtlCol="0" anchor="t">
            <a:noAutofit/>
          </a:bodyPr>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8" name="Slide Number Placeholder 14">
            <a:extLst>
              <a:ext uri="{FF2B5EF4-FFF2-40B4-BE49-F238E27FC236}">
                <a16:creationId xmlns:a16="http://schemas.microsoft.com/office/drawing/2014/main" id="{187FC7D0-2A21-0143-B0C2-61C66F19D946}"/>
              </a:ext>
            </a:extLst>
          </p:cNvPr>
          <p:cNvSpPr>
            <a:spLocks noGrp="1"/>
          </p:cNvSpPr>
          <p:nvPr>
            <p:ph type="sldNum" sz="quarter" idx="4"/>
          </p:nvPr>
        </p:nvSpPr>
        <p:spPr>
          <a:xfrm>
            <a:off x="9372600" y="6515100"/>
            <a:ext cx="2552700" cy="228600"/>
          </a:xfrm>
          <a:prstGeom prst="rect">
            <a:avLst/>
          </a:prstGeom>
        </p:spPr>
        <p:txBody>
          <a:bodyPr vert="horz" lIns="91440" tIns="45720" rIns="91440" bIns="45720" rtlCol="0" anchor="ctr"/>
          <a:lstStyle>
            <a:lvl1pPr algn="r">
              <a:defRPr sz="600">
                <a:solidFill>
                  <a:schemeClr val="tx2"/>
                </a:solidFill>
              </a:defRPr>
            </a:lvl1pPr>
          </a:lstStyle>
          <a:p>
            <a:fld id="{0B354EC8-F2B8-4A45-9B5A-4524A3A10FC3}" type="slidenum">
              <a:rPr lang="en-US" smtClean="0"/>
              <a:pPr/>
              <a:t>‹#›</a:t>
            </a:fld>
            <a:endParaRPr lang="en-US" dirty="0"/>
          </a:p>
        </p:txBody>
      </p:sp>
    </p:spTree>
    <p:extLst>
      <p:ext uri="{BB962C8B-B14F-4D97-AF65-F5344CB8AC3E}">
        <p14:creationId xmlns:p14="http://schemas.microsoft.com/office/powerpoint/2010/main" val="16092620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4104" userDrawn="1">
          <p15:clr>
            <a:srgbClr val="FBAE40"/>
          </p15:clr>
        </p15:guide>
        <p15:guide id="3" orient="horz" pos="4248" userDrawn="1">
          <p15:clr>
            <a:srgbClr val="FBAE40"/>
          </p15:clr>
        </p15:guide>
        <p15:guide id="4" pos="3840" userDrawn="1">
          <p15:clr>
            <a:srgbClr val="FBAE40"/>
          </p15:clr>
        </p15:guide>
        <p15:guide id="5" pos="75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E49E04-4790-B941-84B7-A4198F06A583}"/>
              </a:ext>
            </a:extLst>
          </p:cNvPr>
          <p:cNvSpPr>
            <a:spLocks noGrp="1"/>
          </p:cNvSpPr>
          <p:nvPr>
            <p:ph type="body" idx="1"/>
          </p:nvPr>
        </p:nvSpPr>
        <p:spPr>
          <a:xfrm>
            <a:off x="342900" y="1409166"/>
            <a:ext cx="5654675" cy="823912"/>
          </a:xfrm>
        </p:spPr>
        <p:txBody>
          <a:bodyPr anchor="b">
            <a:noAutofit/>
          </a:bodyPr>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50BAEC-C961-2E47-9233-9F56BB164990}"/>
              </a:ext>
            </a:extLst>
          </p:cNvPr>
          <p:cNvSpPr>
            <a:spLocks noGrp="1"/>
          </p:cNvSpPr>
          <p:nvPr>
            <p:ph sz="half" idx="2"/>
          </p:nvPr>
        </p:nvSpPr>
        <p:spPr>
          <a:xfrm>
            <a:off x="342900" y="2311400"/>
            <a:ext cx="5654675" cy="3878263"/>
          </a:xfrm>
        </p:spPr>
        <p:txBody>
          <a:bodyPr>
            <a:noAutofit/>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D75634-5884-6345-829D-BB6795FA971B}"/>
              </a:ext>
            </a:extLst>
          </p:cNvPr>
          <p:cNvSpPr>
            <a:spLocks noGrp="1"/>
          </p:cNvSpPr>
          <p:nvPr>
            <p:ph type="body" sz="quarter" idx="3"/>
          </p:nvPr>
        </p:nvSpPr>
        <p:spPr>
          <a:xfrm>
            <a:off x="6112107" y="1409166"/>
            <a:ext cx="5681030" cy="823912"/>
          </a:xfrm>
        </p:spPr>
        <p:txBody>
          <a:bodyPr anchor="b">
            <a:noAutofit/>
          </a:bodyPr>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9130A5-7586-C841-9321-A2D98BBA2571}"/>
              </a:ext>
            </a:extLst>
          </p:cNvPr>
          <p:cNvSpPr>
            <a:spLocks noGrp="1"/>
          </p:cNvSpPr>
          <p:nvPr>
            <p:ph sz="quarter" idx="4"/>
          </p:nvPr>
        </p:nvSpPr>
        <p:spPr>
          <a:xfrm>
            <a:off x="6110614" y="2311400"/>
            <a:ext cx="5682523" cy="3878263"/>
          </a:xfrm>
        </p:spPr>
        <p:txBody>
          <a:bodyPr>
            <a:noAutofit/>
          </a:bodyPr>
          <a:lstStyle>
            <a:lvl1pPr>
              <a:defRPr b="0" i="0">
                <a:latin typeface="Arial" panose="020B0604020202020204" pitchFamily="34" charset="0"/>
                <a:cs typeface="Arial" panose="020B0604020202020204" pitchFamily="34" charset="0"/>
              </a:defRPr>
            </a:lvl1pPr>
            <a:lvl2pPr>
              <a:defRPr b="0"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0">
            <a:extLst>
              <a:ext uri="{FF2B5EF4-FFF2-40B4-BE49-F238E27FC236}">
                <a16:creationId xmlns:a16="http://schemas.microsoft.com/office/drawing/2014/main" id="{2B69F417-1A88-CB4D-86DD-91EB0E5308B1}"/>
              </a:ext>
            </a:extLst>
          </p:cNvPr>
          <p:cNvSpPr>
            <a:spLocks noGrp="1"/>
          </p:cNvSpPr>
          <p:nvPr>
            <p:ph type="title"/>
          </p:nvPr>
        </p:nvSpPr>
        <p:spPr>
          <a:xfrm>
            <a:off x="361543" y="287877"/>
            <a:ext cx="10998200" cy="795852"/>
          </a:xfrm>
          <a:prstGeom prst="rect">
            <a:avLst/>
          </a:prstGeom>
        </p:spPr>
        <p:txBody>
          <a:bodyPr vert="horz" lIns="91440" tIns="45720" rIns="91440" bIns="45720" rtlCol="0" anchor="t">
            <a:noAutofit/>
          </a:bodyPr>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10" name="Slide Number Placeholder 14">
            <a:extLst>
              <a:ext uri="{FF2B5EF4-FFF2-40B4-BE49-F238E27FC236}">
                <a16:creationId xmlns:a16="http://schemas.microsoft.com/office/drawing/2014/main" id="{2923F79E-AFB5-FD42-AC0B-A76C7DECA414}"/>
              </a:ext>
            </a:extLst>
          </p:cNvPr>
          <p:cNvSpPr>
            <a:spLocks noGrp="1"/>
          </p:cNvSpPr>
          <p:nvPr>
            <p:ph type="sldNum" sz="quarter" idx="10"/>
          </p:nvPr>
        </p:nvSpPr>
        <p:spPr>
          <a:xfrm>
            <a:off x="9372600" y="6515100"/>
            <a:ext cx="2552700" cy="228600"/>
          </a:xfrm>
          <a:prstGeom prst="rect">
            <a:avLst/>
          </a:prstGeom>
        </p:spPr>
        <p:txBody>
          <a:bodyPr vert="horz" lIns="91440" tIns="45720" rIns="91440" bIns="45720" rtlCol="0" anchor="ctr"/>
          <a:lstStyle>
            <a:lvl1pPr algn="r">
              <a:defRPr sz="600">
                <a:solidFill>
                  <a:schemeClr val="tx2"/>
                </a:solidFill>
              </a:defRPr>
            </a:lvl1pPr>
          </a:lstStyle>
          <a:p>
            <a:fld id="{0B354EC8-F2B8-4A45-9B5A-4524A3A10FC3}" type="slidenum">
              <a:rPr lang="en-US" smtClean="0"/>
              <a:pPr/>
              <a:t>‹#›</a:t>
            </a:fld>
            <a:endParaRPr lang="en-US"/>
          </a:p>
        </p:txBody>
      </p:sp>
    </p:spTree>
    <p:extLst>
      <p:ext uri="{BB962C8B-B14F-4D97-AF65-F5344CB8AC3E}">
        <p14:creationId xmlns:p14="http://schemas.microsoft.com/office/powerpoint/2010/main" val="3617429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F820-D0A4-2344-9D66-0F20849BB9DE}"/>
              </a:ext>
            </a:extLst>
          </p:cNvPr>
          <p:cNvSpPr>
            <a:spLocks noGrp="1"/>
          </p:cNvSpPr>
          <p:nvPr>
            <p:ph type="title" hasCustomPrompt="1"/>
          </p:nvPr>
        </p:nvSpPr>
        <p:spPr>
          <a:xfrm>
            <a:off x="457200" y="457200"/>
            <a:ext cx="5003074" cy="1600200"/>
          </a:xfrm>
          <a:prstGeom prst="rect">
            <a:avLst/>
          </a:prstGeom>
        </p:spPr>
        <p:txBody>
          <a:bodyPr anchor="b"/>
          <a:lstStyle>
            <a:lvl1pPr>
              <a:defRPr sz="3200" b="1" i="0">
                <a:latin typeface="Arial" panose="020B0604020202020204" pitchFamily="34" charset="0"/>
                <a:cs typeface="Arial" panose="020B0604020202020204" pitchFamily="34" charset="0"/>
              </a:defRPr>
            </a:lvl1pPr>
          </a:lstStyle>
          <a:p>
            <a:r>
              <a:rPr lang="en-US"/>
              <a:t>Click to edit title style</a:t>
            </a:r>
          </a:p>
        </p:txBody>
      </p:sp>
      <p:sp>
        <p:nvSpPr>
          <p:cNvPr id="3" name="Picture Placeholder 2">
            <a:extLst>
              <a:ext uri="{FF2B5EF4-FFF2-40B4-BE49-F238E27FC236}">
                <a16:creationId xmlns:a16="http://schemas.microsoft.com/office/drawing/2014/main" id="{F9903CC6-E3F6-1B48-8FD3-CC8CBA34C02B}"/>
              </a:ext>
            </a:extLst>
          </p:cNvPr>
          <p:cNvSpPr>
            <a:spLocks noGrp="1"/>
          </p:cNvSpPr>
          <p:nvPr>
            <p:ph type="pic" idx="1"/>
          </p:nvPr>
        </p:nvSpPr>
        <p:spPr>
          <a:xfrm>
            <a:off x="5734594" y="0"/>
            <a:ext cx="6457406" cy="63485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721E734-56A3-264D-9286-F82E7944D597}"/>
              </a:ext>
            </a:extLst>
          </p:cNvPr>
          <p:cNvSpPr>
            <a:spLocks noGrp="1"/>
          </p:cNvSpPr>
          <p:nvPr>
            <p:ph type="body" sz="half" idx="2"/>
          </p:nvPr>
        </p:nvSpPr>
        <p:spPr>
          <a:xfrm>
            <a:off x="457200" y="2057400"/>
            <a:ext cx="5003074" cy="3811588"/>
          </a:xfr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14">
            <a:extLst>
              <a:ext uri="{FF2B5EF4-FFF2-40B4-BE49-F238E27FC236}">
                <a16:creationId xmlns:a16="http://schemas.microsoft.com/office/drawing/2014/main" id="{1804F1E3-1400-7746-A382-7FC874061161}"/>
              </a:ext>
            </a:extLst>
          </p:cNvPr>
          <p:cNvSpPr>
            <a:spLocks noGrp="1"/>
          </p:cNvSpPr>
          <p:nvPr>
            <p:ph type="sldNum" sz="quarter" idx="4"/>
          </p:nvPr>
        </p:nvSpPr>
        <p:spPr>
          <a:xfrm>
            <a:off x="9372600" y="6515100"/>
            <a:ext cx="2552700" cy="228600"/>
          </a:xfrm>
          <a:prstGeom prst="rect">
            <a:avLst/>
          </a:prstGeom>
        </p:spPr>
        <p:txBody>
          <a:bodyPr vert="horz" lIns="91440" tIns="45720" rIns="91440" bIns="45720" rtlCol="0" anchor="ctr"/>
          <a:lstStyle>
            <a:lvl1pPr algn="r">
              <a:defRPr sz="600">
                <a:solidFill>
                  <a:schemeClr val="tx2"/>
                </a:solidFill>
              </a:defRPr>
            </a:lvl1pPr>
          </a:lstStyle>
          <a:p>
            <a:fld id="{0B354EC8-F2B8-4A45-9B5A-4524A3A10FC3}" type="slidenum">
              <a:rPr lang="en-US" smtClean="0"/>
              <a:pPr/>
              <a:t>‹#›</a:t>
            </a:fld>
            <a:endParaRPr lang="en-US"/>
          </a:p>
        </p:txBody>
      </p:sp>
    </p:spTree>
    <p:extLst>
      <p:ext uri="{BB962C8B-B14F-4D97-AF65-F5344CB8AC3E}">
        <p14:creationId xmlns:p14="http://schemas.microsoft.com/office/powerpoint/2010/main" val="101868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4917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415600" y="1383567"/>
            <a:ext cx="11360800" cy="4708400"/>
          </a:xfrm>
          <a:prstGeom prst="rect">
            <a:avLst/>
          </a:prstGeom>
        </p:spPr>
        <p:txBody>
          <a:bodyPr spcFirstLastPara="1" wrap="square" lIns="91425" tIns="91425" rIns="91425" bIns="91425" anchor="t" anchorCtr="0">
            <a:noAutofit/>
          </a:bodyPr>
          <a:lstStyle>
            <a:lvl1pPr marL="0" lvl="0" indent="0">
              <a:spcBef>
                <a:spcPts val="0"/>
              </a:spcBef>
              <a:spcAft>
                <a:spcPts val="0"/>
              </a:spcAft>
              <a:buSzPts val="1600"/>
              <a:buNone/>
              <a:defRPr/>
            </a:lvl1pPr>
            <a:lvl2pPr marL="1219170" lvl="1" indent="-423323">
              <a:spcBef>
                <a:spcPts val="0"/>
              </a:spcBef>
              <a:spcAft>
                <a:spcPts val="0"/>
              </a:spcAft>
              <a:buSzPts val="1400"/>
              <a:buChar char="○"/>
              <a:defRPr/>
            </a:lvl2pPr>
            <a:lvl3pPr marL="1828754" lvl="2" indent="-406390">
              <a:spcBef>
                <a:spcPts val="0"/>
              </a:spcBef>
              <a:spcAft>
                <a:spcPts val="0"/>
              </a:spcAft>
              <a:buSzPts val="12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 name="Slide Number Placeholder 14">
            <a:extLst>
              <a:ext uri="{FF2B5EF4-FFF2-40B4-BE49-F238E27FC236}">
                <a16:creationId xmlns:a16="http://schemas.microsoft.com/office/drawing/2014/main" id="{EE6D4300-49E6-B8EB-E226-52D6E198CC4B}"/>
              </a:ext>
            </a:extLst>
          </p:cNvPr>
          <p:cNvSpPr>
            <a:spLocks noGrp="1"/>
          </p:cNvSpPr>
          <p:nvPr>
            <p:ph type="sldNum" sz="quarter" idx="4"/>
          </p:nvPr>
        </p:nvSpPr>
        <p:spPr>
          <a:xfrm>
            <a:off x="9372600" y="6515100"/>
            <a:ext cx="2552700" cy="228600"/>
          </a:xfrm>
          <a:prstGeom prst="rect">
            <a:avLst/>
          </a:prstGeom>
        </p:spPr>
        <p:txBody>
          <a:bodyPr vert="horz" lIns="91440" tIns="45720" rIns="91440" bIns="45720" rtlCol="0" anchor="ctr"/>
          <a:lstStyle>
            <a:lvl1pPr algn="r">
              <a:defRPr sz="600">
                <a:solidFill>
                  <a:schemeClr val="tx2"/>
                </a:solidFill>
              </a:defRPr>
            </a:lvl1pPr>
          </a:lstStyle>
          <a:p>
            <a:fld id="{0B354EC8-F2B8-4A45-9B5A-4524A3A10FC3}" type="slidenum">
              <a:rPr lang="en-US" smtClean="0"/>
              <a:pPr/>
              <a:t>‹#›</a:t>
            </a:fld>
            <a:endParaRPr lang="en-US" dirty="0"/>
          </a:p>
        </p:txBody>
      </p:sp>
    </p:spTree>
    <p:extLst>
      <p:ext uri="{BB962C8B-B14F-4D97-AF65-F5344CB8AC3E}">
        <p14:creationId xmlns:p14="http://schemas.microsoft.com/office/powerpoint/2010/main" val="2976566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4C3B08-ED94-1D4D-9ECE-0DFF1865CCD2}"/>
              </a:ext>
            </a:extLst>
          </p:cNvPr>
          <p:cNvSpPr/>
          <p:nvPr userDrawn="1"/>
        </p:nvSpPr>
        <p:spPr>
          <a:xfrm>
            <a:off x="0" y="6351373"/>
            <a:ext cx="12192000" cy="5066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0553219-E898-DB4F-9EE3-3AF4DCB2C3D6}"/>
              </a:ext>
            </a:extLst>
          </p:cNvPr>
          <p:cNvSpPr>
            <a:spLocks noGrp="1"/>
          </p:cNvSpPr>
          <p:nvPr>
            <p:ph type="body" idx="1"/>
          </p:nvPr>
        </p:nvSpPr>
        <p:spPr>
          <a:xfrm>
            <a:off x="365760" y="1179725"/>
            <a:ext cx="10998200" cy="4824518"/>
          </a:xfrm>
          <a:prstGeom prst="rect">
            <a:avLst/>
          </a:prstGeom>
        </p:spPr>
        <p:txBody>
          <a:bodyPr vert="horz" lIns="91440" tIns="45720" rIns="91440" bIns="4572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0">
            <a:extLst>
              <a:ext uri="{FF2B5EF4-FFF2-40B4-BE49-F238E27FC236}">
                <a16:creationId xmlns:a16="http://schemas.microsoft.com/office/drawing/2014/main" id="{4DEC6BDD-96DC-4B4F-B9B1-D1CD945DCCA3}"/>
              </a:ext>
            </a:extLst>
          </p:cNvPr>
          <p:cNvSpPr>
            <a:spLocks noGrp="1"/>
          </p:cNvSpPr>
          <p:nvPr>
            <p:ph type="title"/>
          </p:nvPr>
        </p:nvSpPr>
        <p:spPr>
          <a:xfrm>
            <a:off x="361543" y="287877"/>
            <a:ext cx="10998200" cy="795852"/>
          </a:xfrm>
          <a:prstGeom prst="rect">
            <a:avLst/>
          </a:prstGeom>
        </p:spPr>
        <p:txBody>
          <a:bodyPr vert="horz" lIns="91440" tIns="45720" rIns="91440" bIns="45720" rtlCol="0" anchor="t">
            <a:noAutofit/>
          </a:bodyPr>
          <a:lstStyle/>
          <a:p>
            <a:r>
              <a:rPr lang="en-US" dirty="0"/>
              <a:t>Click to edit Master title style</a:t>
            </a:r>
          </a:p>
        </p:txBody>
      </p:sp>
      <p:sp>
        <p:nvSpPr>
          <p:cNvPr id="17" name="TextBox 16">
            <a:extLst>
              <a:ext uri="{FF2B5EF4-FFF2-40B4-BE49-F238E27FC236}">
                <a16:creationId xmlns:a16="http://schemas.microsoft.com/office/drawing/2014/main" id="{B394FB44-BE46-5742-88A8-84919AC08D78}"/>
              </a:ext>
            </a:extLst>
          </p:cNvPr>
          <p:cNvSpPr txBox="1"/>
          <p:nvPr userDrawn="1"/>
        </p:nvSpPr>
        <p:spPr>
          <a:xfrm>
            <a:off x="9398000" y="6543040"/>
            <a:ext cx="2174240"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0" i="0" dirty="0">
                <a:solidFill>
                  <a:schemeClr val="tx2"/>
                </a:solidFill>
                <a:latin typeface="Arial" panose="020B0604020202020204" pitchFamily="34" charset="0"/>
              </a:rPr>
              <a:t>© 2024 Cerebras Systems Inc. All Rights Reserved</a:t>
            </a:r>
          </a:p>
        </p:txBody>
      </p:sp>
      <p:pic>
        <p:nvPicPr>
          <p:cNvPr id="4" name="Picture 3" descr="Logo&#10;&#10;Description automatically generated">
            <a:extLst>
              <a:ext uri="{FF2B5EF4-FFF2-40B4-BE49-F238E27FC236}">
                <a16:creationId xmlns:a16="http://schemas.microsoft.com/office/drawing/2014/main" id="{B836372A-BECC-FD4F-B42D-3EEB675CDE72}"/>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66323" y="6448572"/>
            <a:ext cx="716881" cy="314880"/>
          </a:xfrm>
          <a:prstGeom prst="rect">
            <a:avLst/>
          </a:prstGeom>
        </p:spPr>
      </p:pic>
    </p:spTree>
    <p:extLst>
      <p:ext uri="{BB962C8B-B14F-4D97-AF65-F5344CB8AC3E}">
        <p14:creationId xmlns:p14="http://schemas.microsoft.com/office/powerpoint/2010/main" val="662951197"/>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4" r:id="rId3"/>
    <p:sldLayoutId id="2147483655" r:id="rId4"/>
    <p:sldLayoutId id="2147483658" r:id="rId5"/>
    <p:sldLayoutId id="2147483652" r:id="rId6"/>
    <p:sldLayoutId id="2147483653" r:id="rId7"/>
    <p:sldLayoutId id="2147483657" r:id="rId8"/>
    <p:sldLayoutId id="2147483662" r:id="rId9"/>
  </p:sldLayoutIdLst>
  <p:hf hdr="0" ftr="0" dt="0"/>
  <p:txStyles>
    <p:titleStyle>
      <a:lvl1pPr algn="l" defTabSz="9144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6">
          <p15:clr>
            <a:srgbClr val="F26B43"/>
          </p15:clr>
        </p15:guide>
        <p15:guide id="4" orient="horz" pos="4200">
          <p15:clr>
            <a:srgbClr val="F26B43"/>
          </p15:clr>
        </p15:guide>
        <p15:guide id="5" orient="horz" pos="4104">
          <p15:clr>
            <a:srgbClr val="F26B43"/>
          </p15:clr>
        </p15:guide>
        <p15:guide id="6" orient="horz" pos="4248">
          <p15:clr>
            <a:srgbClr val="F26B43"/>
          </p15:clr>
        </p15:guide>
        <p15:guide id="7" pos="7512">
          <p15:clr>
            <a:srgbClr val="F26B43"/>
          </p15:clr>
        </p15:guide>
        <p15:guide id="8" orient="horz" pos="696">
          <p15:clr>
            <a:srgbClr val="F26B43"/>
          </p15:clr>
        </p15:guide>
        <p15:guide id="9" pos="288">
          <p15:clr>
            <a:srgbClr val="F26B43"/>
          </p15:clr>
        </p15:guide>
        <p15:guide id="10" pos="59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leighton.wilson@cerebras.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github.com/Cerebras/csl-exampl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cerebras.net/developers/sdk-request/" TargetMode="External"/><Relationship Id="rId7" Type="http://schemas.openxmlformats.org/officeDocument/2006/relationships/hyperlink" Target="mailto:developer@cerebras.ne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github.com/Cerebras/csl-examples" TargetMode="External"/><Relationship Id="rId5" Type="http://schemas.openxmlformats.org/officeDocument/2006/relationships/hyperlink" Target="http://www.discourse.cerebras.net/" TargetMode="External"/><Relationship Id="rId4" Type="http://schemas.openxmlformats.org/officeDocument/2006/relationships/hyperlink" Target="http://sdk.cerebras.net/" TargetMode="External"/><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8.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9.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arxiv.org/abs/2304.11274" TargetMode="External"/><Relationship Id="rId4" Type="http://schemas.openxmlformats.org/officeDocument/2006/relationships/hyperlink" Target="https://arxiv.org/abs/2204.03775"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pdf/2408.03452" TargetMode="External"/><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erebras.ai/blog/new-tool-generates-stencil-codes-two-orders-of-magnitude-faster-on-cerebras-wse-than-on-gpus" TargetMode="External"/><Relationship Id="rId5" Type="http://schemas.openxmlformats.org/officeDocument/2006/relationships/hyperlink" Target="https://cerebras.ai/blog/cerebras-wafer-scale-engine-outperforms-nvidia-h100-in-carbon-capture-simulations" TargetMode="External"/><Relationship Id="rId4" Type="http://schemas.openxmlformats.org/officeDocument/2006/relationships/hyperlink" Target="https://arxiv.org/pdf/2309.0467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l.acm.org/doi/10.1145/3581784.3627042"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abs/2311.01739" TargetMode="External"/><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hyperlink" Target="https://sdk.cerebras.net/csl/code-examples/tutorial-gemv-09-streaming"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9.xml"/><Relationship Id="rId5" Type="http://schemas.openxmlformats.org/officeDocument/2006/relationships/image" Target="../media/image150.png"/><Relationship Id="rId4" Type="http://schemas.openxmlformats.org/officeDocument/2006/relationships/image" Target="../media/image200.png"/></Relationships>
</file>

<file path=ppt/slides/_rels/slide4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0.png"/><Relationship Id="rId1" Type="http://schemas.openxmlformats.org/officeDocument/2006/relationships/slideLayout" Target="../slideLayouts/slideLayout9.xml"/><Relationship Id="rId5" Type="http://schemas.openxmlformats.org/officeDocument/2006/relationships/image" Target="../media/image180.png"/><Relationship Id="rId4" Type="http://schemas.openxmlformats.org/officeDocument/2006/relationships/image" Target="../media/image240.png"/></Relationships>
</file>

<file path=ppt/slides/_rels/slide4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9.xml"/><Relationship Id="rId5" Type="http://schemas.openxmlformats.org/officeDocument/2006/relationships/image" Target="../media/image290.png"/><Relationship Id="rId4" Type="http://schemas.openxmlformats.org/officeDocument/2006/relationships/image" Target="../media/image280.png"/></Relationships>
</file>

<file path=ppt/slides/_rels/slide4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0.png"/><Relationship Id="rId1" Type="http://schemas.openxmlformats.org/officeDocument/2006/relationships/slideLayout" Target="../slideLayouts/slideLayout9.xml"/><Relationship Id="rId5" Type="http://schemas.openxmlformats.org/officeDocument/2006/relationships/image" Target="../media/image330.png"/><Relationship Id="rId4" Type="http://schemas.openxmlformats.org/officeDocument/2006/relationships/image" Target="../media/image320.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0.png"/><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0.png"/><Relationship Id="rId1" Type="http://schemas.openxmlformats.org/officeDocument/2006/relationships/slideLayout" Target="../slideLayouts/slideLayout9.xml"/><Relationship Id="rId5" Type="http://schemas.openxmlformats.org/officeDocument/2006/relationships/image" Target="../media/image380.png"/><Relationship Id="rId4" Type="http://schemas.openxmlformats.org/officeDocument/2006/relationships/image" Target="../media/image370.png"/></Relationships>
</file>

<file path=ppt/slides/_rels/slide4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390.png"/><Relationship Id="rId1" Type="http://schemas.openxmlformats.org/officeDocument/2006/relationships/slideLayout" Target="../slideLayouts/slideLayout9.xml"/><Relationship Id="rId5" Type="http://schemas.openxmlformats.org/officeDocument/2006/relationships/image" Target="../media/image420.png"/><Relationship Id="rId4" Type="http://schemas.openxmlformats.org/officeDocument/2006/relationships/image" Target="../media/image410.png"/></Relationships>
</file>

<file path=ppt/slides/_rels/slide49.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0.png"/><Relationship Id="rId1" Type="http://schemas.openxmlformats.org/officeDocument/2006/relationships/slideLayout" Target="../slideLayouts/slideLayout9.xml"/><Relationship Id="rId5" Type="http://schemas.openxmlformats.org/officeDocument/2006/relationships/image" Target="../media/image460.png"/><Relationship Id="rId4" Type="http://schemas.openxmlformats.org/officeDocument/2006/relationships/image" Target="../media/image45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0.png"/><Relationship Id="rId1" Type="http://schemas.openxmlformats.org/officeDocument/2006/relationships/slideLayout" Target="../slideLayouts/slideLayout9.xml"/><Relationship Id="rId5" Type="http://schemas.openxmlformats.org/officeDocument/2006/relationships/image" Target="../media/image500.png"/><Relationship Id="rId4" Type="http://schemas.openxmlformats.org/officeDocument/2006/relationships/image" Target="../media/image490.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5" Type="http://schemas.openxmlformats.org/officeDocument/2006/relationships/image" Target="../media/image210.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0.png"/><Relationship Id="rId1" Type="http://schemas.openxmlformats.org/officeDocument/2006/relationships/slideLayout" Target="../slideLayouts/slideLayout9.xml"/><Relationship Id="rId5" Type="http://schemas.openxmlformats.org/officeDocument/2006/relationships/image" Target="../media/image540.png"/><Relationship Id="rId4" Type="http://schemas.openxmlformats.org/officeDocument/2006/relationships/image" Target="../media/image530.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50.png"/><Relationship Id="rId1" Type="http://schemas.openxmlformats.org/officeDocument/2006/relationships/slideLayout" Target="../slideLayouts/slideLayout9.xml"/><Relationship Id="rId6" Type="http://schemas.openxmlformats.org/officeDocument/2006/relationships/image" Target="../media/image590.png"/><Relationship Id="rId5" Type="http://schemas.openxmlformats.org/officeDocument/2006/relationships/image" Target="../media/image580.png"/><Relationship Id="rId4" Type="http://schemas.openxmlformats.org/officeDocument/2006/relationships/image" Target="../media/image570.pn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50.png"/><Relationship Id="rId1" Type="http://schemas.openxmlformats.org/officeDocument/2006/relationships/slideLayout" Target="../slideLayouts/slideLayout9.xml"/><Relationship Id="rId6" Type="http://schemas.openxmlformats.org/officeDocument/2006/relationships/image" Target="../media/image590.png"/><Relationship Id="rId5" Type="http://schemas.openxmlformats.org/officeDocument/2006/relationships/image" Target="../media/image580.png"/><Relationship Id="rId4" Type="http://schemas.openxmlformats.org/officeDocument/2006/relationships/image" Target="../media/image570.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0.png"/><Relationship Id="rId1" Type="http://schemas.openxmlformats.org/officeDocument/2006/relationships/slideLayout" Target="../slideLayouts/slideLayout9.xml"/><Relationship Id="rId6" Type="http://schemas.openxmlformats.org/officeDocument/2006/relationships/image" Target="../media/image600.png"/><Relationship Id="rId5" Type="http://schemas.openxmlformats.org/officeDocument/2006/relationships/image" Target="../media/image340.png"/><Relationship Id="rId4" Type="http://schemas.openxmlformats.org/officeDocument/2006/relationships/image" Target="../media/image250.png"/></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A5EB8A6-67B9-F44F-C4D2-DBF7CA514ADD}"/>
              </a:ext>
            </a:extLst>
          </p:cNvPr>
          <p:cNvSpPr>
            <a:spLocks noGrp="1"/>
          </p:cNvSpPr>
          <p:nvPr>
            <p:ph type="subTitle" idx="1"/>
          </p:nvPr>
        </p:nvSpPr>
        <p:spPr/>
        <p:txBody>
          <a:bodyPr/>
          <a:lstStyle/>
          <a:p>
            <a:r>
              <a:rPr lang="en-US" dirty="0"/>
              <a:t>PSC Neocortex Webinar</a:t>
            </a:r>
          </a:p>
          <a:p>
            <a:r>
              <a:rPr lang="en-US" dirty="0"/>
              <a:t>12/06/2024</a:t>
            </a:r>
          </a:p>
          <a:p>
            <a:endParaRPr lang="en-US" dirty="0"/>
          </a:p>
          <a:p>
            <a:r>
              <a:rPr lang="en-US" dirty="0"/>
              <a:t>Leighton Wilson</a:t>
            </a:r>
          </a:p>
          <a:p>
            <a:r>
              <a:rPr lang="en-US" dirty="0">
                <a:hlinkClick r:id="rId2"/>
              </a:rPr>
              <a:t>leighton.wilson@cerebras.net</a:t>
            </a:r>
            <a:endParaRPr lang="en-US" dirty="0"/>
          </a:p>
          <a:p>
            <a:endParaRPr lang="en-US" dirty="0"/>
          </a:p>
        </p:txBody>
      </p:sp>
      <p:sp>
        <p:nvSpPr>
          <p:cNvPr id="3" name="Text Placeholder 2">
            <a:extLst>
              <a:ext uri="{FF2B5EF4-FFF2-40B4-BE49-F238E27FC236}">
                <a16:creationId xmlns:a16="http://schemas.microsoft.com/office/drawing/2014/main" id="{A32C61CB-1F96-6E9C-B1B8-CE9340BF90F1}"/>
              </a:ext>
            </a:extLst>
          </p:cNvPr>
          <p:cNvSpPr>
            <a:spLocks noGrp="1"/>
          </p:cNvSpPr>
          <p:nvPr>
            <p:ph type="body" sz="quarter" idx="13"/>
          </p:nvPr>
        </p:nvSpPr>
        <p:spPr/>
        <p:txBody>
          <a:bodyPr/>
          <a:lstStyle/>
          <a:p>
            <a:r>
              <a:rPr lang="en-US" dirty="0">
                <a:latin typeface="Sitka Heading" pitchFamily="2" charset="0"/>
              </a:rPr>
              <a:t>Cerebras SDK on Neocortex</a:t>
            </a:r>
          </a:p>
        </p:txBody>
      </p:sp>
    </p:spTree>
    <p:extLst>
      <p:ext uri="{BB962C8B-B14F-4D97-AF65-F5344CB8AC3E}">
        <p14:creationId xmlns:p14="http://schemas.microsoft.com/office/powerpoint/2010/main" val="847556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BED6F9-8BE8-6B48-987F-20728A64ED55}"/>
              </a:ext>
            </a:extLst>
          </p:cNvPr>
          <p:cNvSpPr>
            <a:spLocks noGrp="1"/>
          </p:cNvSpPr>
          <p:nvPr>
            <p:ph idx="1"/>
          </p:nvPr>
        </p:nvSpPr>
        <p:spPr>
          <a:xfrm>
            <a:off x="6230689" y="1179513"/>
            <a:ext cx="5452048" cy="4824412"/>
          </a:xfrm>
        </p:spPr>
        <p:txBody>
          <a:bodyPr vert="horz" lIns="91440" tIns="45720" rIns="91440" bIns="45720" rtlCol="0" anchor="t">
            <a:normAutofit/>
          </a:bodyPr>
          <a:lstStyle/>
          <a:p>
            <a:pPr>
              <a:lnSpc>
                <a:spcPct val="100000"/>
              </a:lnSpc>
              <a:spcBef>
                <a:spcPts val="1200"/>
              </a:spcBef>
            </a:pPr>
            <a:r>
              <a:rPr lang="en-US" sz="1800" dirty="0">
                <a:latin typeface="+mn-lt"/>
              </a:rPr>
              <a:t>40GB of on-chip SRAM</a:t>
            </a:r>
          </a:p>
          <a:p>
            <a:pPr lvl="1">
              <a:lnSpc>
                <a:spcPct val="100000"/>
              </a:lnSpc>
              <a:spcBef>
                <a:spcPts val="600"/>
              </a:spcBef>
            </a:pPr>
            <a:r>
              <a:rPr lang="en-US" dirty="0">
                <a:latin typeface="+mn-lt"/>
              </a:rPr>
              <a:t>Uniformly distributed on wafer</a:t>
            </a:r>
          </a:p>
          <a:p>
            <a:pPr lvl="1">
              <a:lnSpc>
                <a:spcPct val="100000"/>
              </a:lnSpc>
              <a:spcBef>
                <a:spcPts val="600"/>
              </a:spcBef>
            </a:pPr>
            <a:r>
              <a:rPr lang="en-US" dirty="0">
                <a:latin typeface="+mn-lt"/>
              </a:rPr>
              <a:t>48kB per PE</a:t>
            </a:r>
          </a:p>
          <a:p>
            <a:pPr>
              <a:lnSpc>
                <a:spcPct val="100000"/>
              </a:lnSpc>
              <a:spcBef>
                <a:spcPts val="1200"/>
              </a:spcBef>
            </a:pPr>
            <a:r>
              <a:rPr lang="en-US" sz="1800" dirty="0">
                <a:latin typeface="+mn-lt"/>
              </a:rPr>
              <a:t>Programmer can read/write memory for regions of PEs at once from host </a:t>
            </a:r>
          </a:p>
          <a:p>
            <a:pPr>
              <a:lnSpc>
                <a:spcPct val="100000"/>
              </a:lnSpc>
              <a:spcBef>
                <a:spcPts val="1200"/>
              </a:spcBef>
            </a:pPr>
            <a:r>
              <a:rPr lang="en-US" sz="1800" dirty="0">
                <a:latin typeface="+mn-lt"/>
              </a:rPr>
              <a:t>Local PE memory is not directly addressable by other PEs, but is directly addressable by host program</a:t>
            </a:r>
          </a:p>
          <a:p>
            <a:pPr>
              <a:lnSpc>
                <a:spcPct val="100000"/>
              </a:lnSpc>
              <a:spcBef>
                <a:spcPts val="1200"/>
              </a:spcBef>
            </a:pPr>
            <a:r>
              <a:rPr lang="en-US" sz="1800" dirty="0">
                <a:latin typeface="+mn-lt"/>
              </a:rPr>
              <a:t>SIMD possible for vector instructions</a:t>
            </a:r>
          </a:p>
        </p:txBody>
      </p:sp>
      <p:sp>
        <p:nvSpPr>
          <p:cNvPr id="2" name="Title 1">
            <a:extLst>
              <a:ext uri="{FF2B5EF4-FFF2-40B4-BE49-F238E27FC236}">
                <a16:creationId xmlns:a16="http://schemas.microsoft.com/office/drawing/2014/main" id="{D4F14463-3BF0-F74E-A092-2D0EB87001A8}"/>
              </a:ext>
            </a:extLst>
          </p:cNvPr>
          <p:cNvSpPr>
            <a:spLocks noGrp="1"/>
          </p:cNvSpPr>
          <p:nvPr>
            <p:ph type="title"/>
          </p:nvPr>
        </p:nvSpPr>
        <p:spPr>
          <a:xfrm>
            <a:off x="361543" y="287877"/>
            <a:ext cx="10998200" cy="795852"/>
          </a:xfrm>
        </p:spPr>
        <p:txBody>
          <a:bodyPr/>
          <a:lstStyle/>
          <a:p>
            <a:r>
              <a:rPr lang="en-US" b="1" dirty="0"/>
              <a:t>Fast Memory</a:t>
            </a:r>
          </a:p>
        </p:txBody>
      </p:sp>
      <p:grpSp>
        <p:nvGrpSpPr>
          <p:cNvPr id="20" name="Group 19">
            <a:extLst>
              <a:ext uri="{FF2B5EF4-FFF2-40B4-BE49-F238E27FC236}">
                <a16:creationId xmlns:a16="http://schemas.microsoft.com/office/drawing/2014/main" id="{5D057C27-17FE-EDC8-13F8-ACDAFF82B07E}"/>
              </a:ext>
            </a:extLst>
          </p:cNvPr>
          <p:cNvGrpSpPr/>
          <p:nvPr/>
        </p:nvGrpSpPr>
        <p:grpSpPr>
          <a:xfrm>
            <a:off x="914684" y="1534181"/>
            <a:ext cx="4263870" cy="3785963"/>
            <a:chOff x="7670442" y="68480"/>
            <a:chExt cx="2539924" cy="2673414"/>
          </a:xfrm>
        </p:grpSpPr>
        <p:sp>
          <p:nvSpPr>
            <p:cNvPr id="27" name="Rectangle 26">
              <a:extLst>
                <a:ext uri="{FF2B5EF4-FFF2-40B4-BE49-F238E27FC236}">
                  <a16:creationId xmlns:a16="http://schemas.microsoft.com/office/drawing/2014/main" id="{199E40B1-F5B2-5AA9-F43F-31E106651D5A}"/>
                </a:ext>
              </a:extLst>
            </p:cNvPr>
            <p:cNvSpPr/>
            <p:nvPr/>
          </p:nvSpPr>
          <p:spPr>
            <a:xfrm>
              <a:off x="8079583" y="475981"/>
              <a:ext cx="1721642" cy="54739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1F20"/>
                  </a:solidFill>
                  <a:effectLst/>
                  <a:uLnTx/>
                  <a:uFillTx/>
                  <a:latin typeface="Arial" panose="020B0604020202020204"/>
                  <a:ea typeface="+mn-ea"/>
                  <a:cs typeface="+mn-cs"/>
                </a:rPr>
                <a:t>Fabric router</a:t>
              </a:r>
            </a:p>
          </p:txBody>
        </p:sp>
        <p:sp>
          <p:nvSpPr>
            <p:cNvPr id="28" name="Rectangle 27">
              <a:extLst>
                <a:ext uri="{FF2B5EF4-FFF2-40B4-BE49-F238E27FC236}">
                  <a16:creationId xmlns:a16="http://schemas.microsoft.com/office/drawing/2014/main" id="{7F20F861-8D6A-8512-24D8-ACFEE56F79E3}"/>
                </a:ext>
              </a:extLst>
            </p:cNvPr>
            <p:cNvSpPr/>
            <p:nvPr/>
          </p:nvSpPr>
          <p:spPr>
            <a:xfrm>
              <a:off x="8276034" y="1395326"/>
              <a:ext cx="885825" cy="344796"/>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1F20"/>
                  </a:solidFill>
                  <a:effectLst/>
                  <a:uLnTx/>
                  <a:uFillTx/>
                  <a:latin typeface="Arial" panose="020B0604020202020204"/>
                  <a:ea typeface="+mn-ea"/>
                  <a:cs typeface="+mn-cs"/>
                </a:rPr>
                <a:t>Processor</a:t>
              </a:r>
            </a:p>
          </p:txBody>
        </p:sp>
        <p:sp>
          <p:nvSpPr>
            <p:cNvPr id="29" name="Rectangle 28">
              <a:extLst>
                <a:ext uri="{FF2B5EF4-FFF2-40B4-BE49-F238E27FC236}">
                  <a16:creationId xmlns:a16="http://schemas.microsoft.com/office/drawing/2014/main" id="{7C53FC7E-1865-6FAD-7090-4E1A19517F88}"/>
                </a:ext>
              </a:extLst>
            </p:cNvPr>
            <p:cNvSpPr/>
            <p:nvPr/>
          </p:nvSpPr>
          <p:spPr>
            <a:xfrm>
              <a:off x="8336756" y="1986890"/>
              <a:ext cx="764381" cy="344796"/>
            </a:xfrm>
            <a:prstGeom prst="rect">
              <a:avLst/>
            </a:prstGeom>
            <a:solidFill>
              <a:schemeClr val="accent2">
                <a:lumMod val="40000"/>
                <a:lumOff val="60000"/>
              </a:schemeClr>
            </a:solidFill>
            <a:ln w="25400">
              <a:solidFill>
                <a:schemeClr val="tx1"/>
              </a:solid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1F20"/>
                  </a:solidFill>
                  <a:effectLst/>
                  <a:uLnTx/>
                  <a:uFillTx/>
                  <a:latin typeface="Arial" panose="020B0604020202020204"/>
                  <a:ea typeface="+mn-ea"/>
                  <a:cs typeface="+mn-cs"/>
                </a:rPr>
                <a:t>Memory</a:t>
              </a:r>
            </a:p>
          </p:txBody>
        </p:sp>
        <p:cxnSp>
          <p:nvCxnSpPr>
            <p:cNvPr id="30" name="Straight Arrow Connector 29">
              <a:extLst>
                <a:ext uri="{FF2B5EF4-FFF2-40B4-BE49-F238E27FC236}">
                  <a16:creationId xmlns:a16="http://schemas.microsoft.com/office/drawing/2014/main" id="{00460D1F-55FC-80DC-AFB6-DDA2ECCAAD54}"/>
                </a:ext>
              </a:extLst>
            </p:cNvPr>
            <p:cNvCxnSpPr>
              <a:cxnSpLocks/>
            </p:cNvCxnSpPr>
            <p:nvPr/>
          </p:nvCxnSpPr>
          <p:spPr>
            <a:xfrm flipH="1">
              <a:off x="8718946" y="1740122"/>
              <a:ext cx="2" cy="24676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F8431EF5-A8C8-BEE8-226A-44EA717A65F7}"/>
                </a:ext>
              </a:extLst>
            </p:cNvPr>
            <p:cNvGrpSpPr/>
            <p:nvPr/>
          </p:nvGrpSpPr>
          <p:grpSpPr>
            <a:xfrm>
              <a:off x="8665372" y="1023380"/>
              <a:ext cx="107149" cy="371946"/>
              <a:chOff x="8622510" y="909077"/>
              <a:chExt cx="107149" cy="371946"/>
            </a:xfrm>
          </p:grpSpPr>
          <p:cxnSp>
            <p:nvCxnSpPr>
              <p:cNvPr id="48" name="Straight Arrow Connector 47">
                <a:extLst>
                  <a:ext uri="{FF2B5EF4-FFF2-40B4-BE49-F238E27FC236}">
                    <a16:creationId xmlns:a16="http://schemas.microsoft.com/office/drawing/2014/main" id="{2776E1C0-A18E-0EA0-526C-9E0476CCEB11}"/>
                  </a:ext>
                </a:extLst>
              </p:cNvPr>
              <p:cNvCxnSpPr/>
              <p:nvPr/>
            </p:nvCxnSpPr>
            <p:spPr>
              <a:xfrm>
                <a:off x="8622510" y="909077"/>
                <a:ext cx="0" cy="371946"/>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4119C47-E736-11C9-2C92-1E81C05264B3}"/>
                  </a:ext>
                </a:extLst>
              </p:cNvPr>
              <p:cNvCxnSpPr>
                <a:cxnSpLocks/>
              </p:cNvCxnSpPr>
              <p:nvPr/>
            </p:nvCxnSpPr>
            <p:spPr>
              <a:xfrm rot="10800000">
                <a:off x="8729659" y="909077"/>
                <a:ext cx="0" cy="371946"/>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9DD4E60D-D7AD-DBE3-FA1D-546D6F12F2C0}"/>
                </a:ext>
              </a:extLst>
            </p:cNvPr>
            <p:cNvSpPr txBox="1"/>
            <p:nvPr/>
          </p:nvSpPr>
          <p:spPr>
            <a:xfrm>
              <a:off x="8004570" y="1077811"/>
              <a:ext cx="700088" cy="239066"/>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1F20"/>
                  </a:solidFill>
                  <a:effectLst/>
                  <a:uLnTx/>
                  <a:uFillTx/>
                  <a:latin typeface="Arial" panose="020B0604020202020204"/>
                  <a:ea typeface="+mn-ea"/>
                  <a:cs typeface="+mn-cs"/>
                </a:rPr>
                <a:t>Offramp</a:t>
              </a:r>
            </a:p>
          </p:txBody>
        </p:sp>
        <p:sp>
          <p:nvSpPr>
            <p:cNvPr id="33" name="TextBox 32">
              <a:extLst>
                <a:ext uri="{FF2B5EF4-FFF2-40B4-BE49-F238E27FC236}">
                  <a16:creationId xmlns:a16="http://schemas.microsoft.com/office/drawing/2014/main" id="{1A8BDF70-5DC6-E966-8CE9-CF78DF322D72}"/>
                </a:ext>
              </a:extLst>
            </p:cNvPr>
            <p:cNvSpPr txBox="1"/>
            <p:nvPr/>
          </p:nvSpPr>
          <p:spPr>
            <a:xfrm>
              <a:off x="8758232" y="1077811"/>
              <a:ext cx="700088" cy="239066"/>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1F20"/>
                  </a:solidFill>
                  <a:effectLst/>
                  <a:uLnTx/>
                  <a:uFillTx/>
                  <a:latin typeface="Arial" panose="020B0604020202020204"/>
                  <a:ea typeface="+mn-ea"/>
                  <a:cs typeface="+mn-cs"/>
                </a:rPr>
                <a:t>Onramp</a:t>
              </a:r>
            </a:p>
          </p:txBody>
        </p:sp>
        <p:sp>
          <p:nvSpPr>
            <p:cNvPr id="34" name="Rectangle 33">
              <a:extLst>
                <a:ext uri="{FF2B5EF4-FFF2-40B4-BE49-F238E27FC236}">
                  <a16:creationId xmlns:a16="http://schemas.microsoft.com/office/drawing/2014/main" id="{64EFA6D6-B738-C3D4-284C-61398A200568}"/>
                </a:ext>
              </a:extLst>
            </p:cNvPr>
            <p:cNvSpPr/>
            <p:nvPr/>
          </p:nvSpPr>
          <p:spPr>
            <a:xfrm>
              <a:off x="7893845" y="200655"/>
              <a:ext cx="2093118" cy="237823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0D252895-6469-A4A2-3FB1-4B55B4F204C4}"/>
                </a:ext>
              </a:extLst>
            </p:cNvPr>
            <p:cNvSpPr txBox="1"/>
            <p:nvPr/>
          </p:nvSpPr>
          <p:spPr>
            <a:xfrm>
              <a:off x="7947417" y="100156"/>
              <a:ext cx="407194" cy="173698"/>
            </a:xfrm>
            <a:prstGeom prst="rect">
              <a:avLst/>
            </a:prstGeom>
            <a:solidFill>
              <a:schemeClr val="bg1"/>
            </a:solidFill>
          </p:spPr>
          <p:txBody>
            <a:bodyPr wrap="square" lIns="45720" tIns="0" rIns="4572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31F20"/>
                  </a:solidFill>
                  <a:effectLst/>
                  <a:uLnTx/>
                  <a:uFillTx/>
                  <a:latin typeface="Arial" panose="020B0604020202020204"/>
                  <a:ea typeface="+mn-ea"/>
                  <a:cs typeface="+mn-cs"/>
                </a:rPr>
                <a:t>PE</a:t>
              </a:r>
            </a:p>
          </p:txBody>
        </p:sp>
        <p:grpSp>
          <p:nvGrpSpPr>
            <p:cNvPr id="36" name="Group 35">
              <a:extLst>
                <a:ext uri="{FF2B5EF4-FFF2-40B4-BE49-F238E27FC236}">
                  <a16:creationId xmlns:a16="http://schemas.microsoft.com/office/drawing/2014/main" id="{5B8A22F9-3F53-DC6F-A019-BD072942CED9}"/>
                </a:ext>
              </a:extLst>
            </p:cNvPr>
            <p:cNvGrpSpPr/>
            <p:nvPr/>
          </p:nvGrpSpPr>
          <p:grpSpPr>
            <a:xfrm>
              <a:off x="9561918" y="1020448"/>
              <a:ext cx="109728" cy="1721446"/>
              <a:chOff x="8622510" y="909077"/>
              <a:chExt cx="107149" cy="371946"/>
            </a:xfrm>
          </p:grpSpPr>
          <p:cxnSp>
            <p:nvCxnSpPr>
              <p:cNvPr id="46" name="Straight Arrow Connector 45">
                <a:extLst>
                  <a:ext uri="{FF2B5EF4-FFF2-40B4-BE49-F238E27FC236}">
                    <a16:creationId xmlns:a16="http://schemas.microsoft.com/office/drawing/2014/main" id="{A693FC3F-1F88-F8CA-61CF-F26176D2C9A0}"/>
                  </a:ext>
                </a:extLst>
              </p:cNvPr>
              <p:cNvCxnSpPr/>
              <p:nvPr/>
            </p:nvCxnSpPr>
            <p:spPr>
              <a:xfrm>
                <a:off x="8622510" y="909077"/>
                <a:ext cx="0" cy="371946"/>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AE28A66-5DB4-EC24-1F9B-A14FB15E5547}"/>
                  </a:ext>
                </a:extLst>
              </p:cNvPr>
              <p:cNvCxnSpPr>
                <a:cxnSpLocks/>
              </p:cNvCxnSpPr>
              <p:nvPr/>
            </p:nvCxnSpPr>
            <p:spPr>
              <a:xfrm rot="10800000">
                <a:off x="8729659" y="909077"/>
                <a:ext cx="0" cy="371946"/>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44A8D24A-C950-6CE1-1F70-0FDEACFB29E5}"/>
                </a:ext>
              </a:extLst>
            </p:cNvPr>
            <p:cNvGrpSpPr/>
            <p:nvPr/>
          </p:nvGrpSpPr>
          <p:grpSpPr>
            <a:xfrm>
              <a:off x="9569093" y="68480"/>
              <a:ext cx="107149" cy="409141"/>
              <a:chOff x="8622510" y="909077"/>
              <a:chExt cx="107149" cy="371946"/>
            </a:xfrm>
          </p:grpSpPr>
          <p:cxnSp>
            <p:nvCxnSpPr>
              <p:cNvPr id="44" name="Straight Arrow Connector 43">
                <a:extLst>
                  <a:ext uri="{FF2B5EF4-FFF2-40B4-BE49-F238E27FC236}">
                    <a16:creationId xmlns:a16="http://schemas.microsoft.com/office/drawing/2014/main" id="{9471AEAD-8955-24D8-6AE7-C36085022BE4}"/>
                  </a:ext>
                </a:extLst>
              </p:cNvPr>
              <p:cNvCxnSpPr/>
              <p:nvPr/>
            </p:nvCxnSpPr>
            <p:spPr>
              <a:xfrm>
                <a:off x="8622510" y="909077"/>
                <a:ext cx="0" cy="371946"/>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084F185-C2D1-2E50-FCA7-0D39F5F3FCD3}"/>
                  </a:ext>
                </a:extLst>
              </p:cNvPr>
              <p:cNvCxnSpPr>
                <a:cxnSpLocks/>
              </p:cNvCxnSpPr>
              <p:nvPr/>
            </p:nvCxnSpPr>
            <p:spPr>
              <a:xfrm rot="10800000">
                <a:off x="8729659" y="909077"/>
                <a:ext cx="0" cy="371946"/>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6EC019F5-ADB6-62F7-DC12-7D66AE5753EF}"/>
                </a:ext>
              </a:extLst>
            </p:cNvPr>
            <p:cNvGrpSpPr/>
            <p:nvPr/>
          </p:nvGrpSpPr>
          <p:grpSpPr>
            <a:xfrm rot="5400000">
              <a:off x="7821438" y="540745"/>
              <a:ext cx="107149" cy="409141"/>
              <a:chOff x="8622510" y="909077"/>
              <a:chExt cx="107149" cy="371946"/>
            </a:xfrm>
          </p:grpSpPr>
          <p:cxnSp>
            <p:nvCxnSpPr>
              <p:cNvPr id="42" name="Straight Arrow Connector 41">
                <a:extLst>
                  <a:ext uri="{FF2B5EF4-FFF2-40B4-BE49-F238E27FC236}">
                    <a16:creationId xmlns:a16="http://schemas.microsoft.com/office/drawing/2014/main" id="{F29117D4-1C61-890C-E134-96AD1E5E3ED2}"/>
                  </a:ext>
                </a:extLst>
              </p:cNvPr>
              <p:cNvCxnSpPr/>
              <p:nvPr/>
            </p:nvCxnSpPr>
            <p:spPr>
              <a:xfrm>
                <a:off x="8622510" y="909077"/>
                <a:ext cx="0" cy="371946"/>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DFBF8B2-ECA1-3B8D-28E7-5386F2561543}"/>
                  </a:ext>
                </a:extLst>
              </p:cNvPr>
              <p:cNvCxnSpPr>
                <a:cxnSpLocks/>
              </p:cNvCxnSpPr>
              <p:nvPr/>
            </p:nvCxnSpPr>
            <p:spPr>
              <a:xfrm rot="10800000">
                <a:off x="8729659" y="909077"/>
                <a:ext cx="0" cy="371946"/>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7589876-957C-BBC7-C323-D1A4B39DD3C5}"/>
                </a:ext>
              </a:extLst>
            </p:cNvPr>
            <p:cNvGrpSpPr/>
            <p:nvPr/>
          </p:nvGrpSpPr>
          <p:grpSpPr>
            <a:xfrm rot="5400000">
              <a:off x="9952221" y="540745"/>
              <a:ext cx="107149" cy="409141"/>
              <a:chOff x="8622510" y="909077"/>
              <a:chExt cx="107149" cy="371946"/>
            </a:xfrm>
          </p:grpSpPr>
          <p:cxnSp>
            <p:nvCxnSpPr>
              <p:cNvPr id="40" name="Straight Arrow Connector 39">
                <a:extLst>
                  <a:ext uri="{FF2B5EF4-FFF2-40B4-BE49-F238E27FC236}">
                    <a16:creationId xmlns:a16="http://schemas.microsoft.com/office/drawing/2014/main" id="{07455B84-CC0C-0C51-5FBF-2B6F9368B858}"/>
                  </a:ext>
                </a:extLst>
              </p:cNvPr>
              <p:cNvCxnSpPr/>
              <p:nvPr/>
            </p:nvCxnSpPr>
            <p:spPr>
              <a:xfrm>
                <a:off x="8622510" y="909077"/>
                <a:ext cx="0" cy="371946"/>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7964168-8667-2D86-0C23-881470F08A15}"/>
                  </a:ext>
                </a:extLst>
              </p:cNvPr>
              <p:cNvCxnSpPr>
                <a:cxnSpLocks/>
              </p:cNvCxnSpPr>
              <p:nvPr/>
            </p:nvCxnSpPr>
            <p:spPr>
              <a:xfrm rot="10800000">
                <a:off x="8729659" y="909077"/>
                <a:ext cx="0" cy="371946"/>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51" name="TextBox 50">
            <a:extLst>
              <a:ext uri="{FF2B5EF4-FFF2-40B4-BE49-F238E27FC236}">
                <a16:creationId xmlns:a16="http://schemas.microsoft.com/office/drawing/2014/main" id="{63624D7E-D395-8E56-D47C-13B904F25FA5}"/>
              </a:ext>
            </a:extLst>
          </p:cNvPr>
          <p:cNvSpPr txBox="1"/>
          <p:nvPr/>
        </p:nvSpPr>
        <p:spPr>
          <a:xfrm>
            <a:off x="923363" y="5486225"/>
            <a:ext cx="4255179" cy="394147"/>
          </a:xfrm>
          <a:prstGeom prst="rect">
            <a:avLst/>
          </a:prstGeom>
          <a:noFill/>
        </p:spPr>
        <p:txBody>
          <a:bodyPr wrap="square">
            <a:spAutoFit/>
          </a:bodyPr>
          <a:lstStyle/>
          <a:p>
            <a:pPr algn="ctr">
              <a:lnSpc>
                <a:spcPct val="120000"/>
              </a:lnSpc>
              <a:spcAft>
                <a:spcPts val="600"/>
              </a:spcAft>
            </a:pPr>
            <a:r>
              <a:rPr lang="en-US" dirty="0"/>
              <a:t>PE local memory read-write</a:t>
            </a:r>
            <a:r>
              <a:rPr lang="en-US" sz="1800" dirty="0"/>
              <a:t>: </a:t>
            </a:r>
            <a:r>
              <a:rPr lang="en-US" sz="1800" b="1" dirty="0"/>
              <a:t>1 cycle</a:t>
            </a:r>
          </a:p>
        </p:txBody>
      </p:sp>
    </p:spTree>
    <p:extLst>
      <p:ext uri="{BB962C8B-B14F-4D97-AF65-F5344CB8AC3E}">
        <p14:creationId xmlns:p14="http://schemas.microsoft.com/office/powerpoint/2010/main" val="15456214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686D-AF79-2970-BB70-6E4BE8AB062D}"/>
              </a:ext>
            </a:extLst>
          </p:cNvPr>
          <p:cNvSpPr>
            <a:spLocks noGrp="1"/>
          </p:cNvSpPr>
          <p:nvPr>
            <p:ph type="title"/>
          </p:nvPr>
        </p:nvSpPr>
        <p:spPr>
          <a:xfrm>
            <a:off x="415600" y="247321"/>
            <a:ext cx="11360800" cy="763600"/>
          </a:xfrm>
        </p:spPr>
        <p:txBody>
          <a:bodyPr/>
          <a:lstStyle/>
          <a:p>
            <a:r>
              <a:rPr lang="en-US" dirty="0" err="1">
                <a:latin typeface="Consolas" panose="020B0609020204030204" pitchFamily="49" charset="0"/>
                <a:cs typeface="Consolas" panose="020B0609020204030204" pitchFamily="49" charset="0"/>
              </a:rPr>
              <a:t>recv_x</a:t>
            </a:r>
            <a:r>
              <a:rPr lang="en-US" dirty="0">
                <a:latin typeface="+mn-lt"/>
                <a:cs typeface="Consolas" panose="020B0609020204030204" pitchFamily="49" charset="0"/>
              </a:rPr>
              <a:t> </a:t>
            </a:r>
            <a:r>
              <a:rPr lang="en-US" dirty="0"/>
              <a:t>task</a:t>
            </a:r>
          </a:p>
        </p:txBody>
      </p:sp>
      <p:sp>
        <p:nvSpPr>
          <p:cNvPr id="4" name="Slide Number Placeholder 3">
            <a:extLst>
              <a:ext uri="{FF2B5EF4-FFF2-40B4-BE49-F238E27FC236}">
                <a16:creationId xmlns:a16="http://schemas.microsoft.com/office/drawing/2014/main" id="{0BD0946D-4C9A-7C43-84C9-ABAEB31BB271}"/>
              </a:ext>
            </a:extLst>
          </p:cNvPr>
          <p:cNvSpPr>
            <a:spLocks noGrp="1"/>
          </p:cNvSpPr>
          <p:nvPr>
            <p:ph type="sldNum" sz="quarter" idx="4"/>
          </p:nvPr>
        </p:nvSpPr>
        <p:spPr/>
        <p:txBody>
          <a:bodyPr/>
          <a:lstStyle/>
          <a:p>
            <a:fld id="{0B354EC8-F2B8-4A45-9B5A-4524A3A10FC3}" type="slidenum">
              <a:rPr lang="en-US" smtClean="0"/>
              <a:pPr/>
              <a:t>100</a:t>
            </a:fld>
            <a:endParaRPr lang="en-US" dirty="0"/>
          </a:p>
        </p:txBody>
      </p:sp>
      <p:sp>
        <p:nvSpPr>
          <p:cNvPr id="8" name="TextBox 7">
            <a:extLst>
              <a:ext uri="{FF2B5EF4-FFF2-40B4-BE49-F238E27FC236}">
                <a16:creationId xmlns:a16="http://schemas.microsoft.com/office/drawing/2014/main" id="{CB955540-8C5D-0B63-353C-BCDB54266E58}"/>
              </a:ext>
            </a:extLst>
          </p:cNvPr>
          <p:cNvSpPr txBox="1"/>
          <p:nvPr/>
        </p:nvSpPr>
        <p:spPr>
          <a:xfrm>
            <a:off x="415600" y="968057"/>
            <a:ext cx="11360800" cy="5355312"/>
          </a:xfrm>
          <a:prstGeom prst="rect">
            <a:avLst/>
          </a:prstGeom>
          <a:noFill/>
        </p:spPr>
        <p:txBody>
          <a:bodyPr wrap="square">
            <a:spAutoFit/>
          </a:bodyPr>
          <a:lstStyle/>
          <a:p>
            <a:r>
              <a:rPr lang="en-US" i="1" dirty="0">
                <a:solidFill>
                  <a:srgbClr val="8F5902"/>
                </a:solidFill>
                <a:effectLst/>
                <a:latin typeface="Consolas" panose="020B0609020204030204" pitchFamily="49" charset="0"/>
                <a:cs typeface="Consolas" panose="020B0609020204030204" pitchFamily="49" charset="0"/>
              </a:rPr>
              <a:t>// 48 kB of global memory contain A, x, b, y</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N_per_PE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i="1" dirty="0">
                <a:solidFill>
                  <a:srgbClr val="8F5902"/>
                </a:solidFill>
                <a:effectLst/>
                <a:latin typeface="Consolas" panose="020B0609020204030204" pitchFamily="49" charset="0"/>
                <a:cs typeface="Consolas" panose="020B0609020204030204" pitchFamily="49" charset="0"/>
              </a:rPr>
              <a:t>// A is stored column major</a:t>
            </a:r>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y: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DSDs for accessing A, x, y</a:t>
            </a:r>
          </a:p>
          <a:p>
            <a:r>
              <a:rPr lang="en-US" i="1" dirty="0">
                <a:solidFill>
                  <a:srgbClr val="8F5902"/>
                </a:solidFill>
                <a:effectLst/>
                <a:latin typeface="Consolas" panose="020B0609020204030204" pitchFamily="49" charset="0"/>
                <a:cs typeface="Consolas" panose="020B0609020204030204" pitchFamily="49" charset="0"/>
              </a:rPr>
              <a:t>// </a:t>
            </a:r>
            <a:r>
              <a:rPr lang="en-US" i="1" dirty="0" err="1">
                <a:solidFill>
                  <a:srgbClr val="8F5902"/>
                </a:solidFill>
                <a:effectLst/>
                <a:latin typeface="Consolas" panose="020B0609020204030204" pitchFamily="49" charset="0"/>
                <a:cs typeface="Consolas" panose="020B0609020204030204" pitchFamily="49" charset="0"/>
              </a:rPr>
              <a:t>A_dsd</a:t>
            </a:r>
            <a:r>
              <a:rPr lang="en-US" i="1" dirty="0">
                <a:solidFill>
                  <a:srgbClr val="8F5902"/>
                </a:solidFill>
                <a:effectLst/>
                <a:latin typeface="Consolas" panose="020B0609020204030204" pitchFamily="49" charset="0"/>
                <a:cs typeface="Consolas" panose="020B0609020204030204" pitchFamily="49" charset="0"/>
              </a:rPr>
              <a:t> accesses column of A</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A</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y</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Use to keep track of # of invocations of </a:t>
            </a:r>
            <a:r>
              <a:rPr lang="en-US" i="1" dirty="0" err="1">
                <a:solidFill>
                  <a:srgbClr val="8F5902"/>
                </a:solidFill>
                <a:effectLst/>
                <a:latin typeface="Consolas" panose="020B0609020204030204" pitchFamily="49" charset="0"/>
                <a:cs typeface="Consolas" panose="020B0609020204030204" pitchFamily="49" charset="0"/>
              </a:rPr>
              <a:t>recv_x</a:t>
            </a:r>
            <a:r>
              <a:rPr lang="en-US" i="1" dirty="0">
                <a:solidFill>
                  <a:srgbClr val="8F5902"/>
                </a:solidFill>
                <a:effectLst/>
                <a:latin typeface="Consolas" panose="020B0609020204030204" pitchFamily="49" charset="0"/>
                <a:cs typeface="Consolas" panose="020B0609020204030204" pitchFamily="49" charset="0"/>
              </a:rPr>
              <a:t> task</a:t>
            </a:r>
          </a:p>
          <a:p>
            <a:r>
              <a:rPr lang="en-US" i="1" dirty="0">
                <a:solidFill>
                  <a:srgbClr val="8F5902"/>
                </a:solidFill>
                <a:effectLst/>
                <a:latin typeface="Consolas" panose="020B0609020204030204" pitchFamily="49" charset="0"/>
                <a:cs typeface="Consolas" panose="020B0609020204030204" pitchFamily="49" charset="0"/>
              </a:rPr>
              <a:t>// when </a:t>
            </a:r>
            <a:r>
              <a:rPr lang="en-US" i="1" dirty="0" err="1">
                <a:solidFill>
                  <a:srgbClr val="8F5902"/>
                </a:solidFill>
                <a:effectLst/>
                <a:latin typeface="Consolas" panose="020B0609020204030204" pitchFamily="49" charset="0"/>
                <a:cs typeface="Consolas" panose="020B0609020204030204" pitchFamily="49" charset="0"/>
              </a:rPr>
              <a:t>num_recv_x</a:t>
            </a:r>
            <a:r>
              <a:rPr lang="en-US" i="1" dirty="0">
                <a:solidFill>
                  <a:srgbClr val="8F5902"/>
                </a:solidFill>
                <a:effectLst/>
                <a:latin typeface="Consolas" panose="020B0609020204030204" pitchFamily="49" charset="0"/>
                <a:cs typeface="Consolas" panose="020B0609020204030204" pitchFamily="49" charset="0"/>
              </a:rPr>
              <a:t> == </a:t>
            </a:r>
            <a:r>
              <a:rPr lang="en-US" i="1" dirty="0" err="1">
                <a:solidFill>
                  <a:srgbClr val="8F5902"/>
                </a:solidFill>
                <a:effectLst/>
                <a:latin typeface="Consolas" panose="020B0609020204030204" pitchFamily="49" charset="0"/>
                <a:cs typeface="Consolas" panose="020B0609020204030204" pitchFamily="49" charset="0"/>
              </a:rPr>
              <a:t>N_per_PE</a:t>
            </a:r>
            <a:r>
              <a:rPr lang="en-US" i="1" dirty="0">
                <a:solidFill>
                  <a:srgbClr val="8F5902"/>
                </a:solidFill>
                <a:effectLst/>
                <a:latin typeface="Consolas" panose="020B0609020204030204" pitchFamily="49" charset="0"/>
                <a:cs typeface="Consolas" panose="020B0609020204030204" pitchFamily="49" charset="0"/>
              </a:rPr>
              <a:t>, we are done receiving x elements</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i16</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recv_x</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void</a:t>
            </a:r>
            <a:r>
              <a:rPr lang="en-US" dirty="0">
                <a:latin typeface="Consolas" panose="020B0609020204030204" pitchFamily="49" charset="0"/>
                <a:cs typeface="Consolas" panose="020B0609020204030204" pitchFamily="49" charset="0"/>
              </a:rPr>
              <a:t> {</a:t>
            </a:r>
          </a:p>
          <a:p>
            <a:r>
              <a:rPr lang="en-US" dirty="0">
                <a:solidFill>
                  <a:srgbClr val="204A87"/>
                </a:solidFill>
                <a:effectLst/>
                <a:latin typeface="Consolas" panose="020B0609020204030204" pitchFamily="49" charset="0"/>
                <a:cs typeface="Consolas" panose="020B0609020204030204" pitchFamily="49" charset="0"/>
              </a:rPr>
              <a:t>    @</a:t>
            </a:r>
            <a:r>
              <a:rPr lang="en-US" dirty="0" err="1">
                <a:solidFill>
                  <a:srgbClr val="204A87"/>
                </a:solidFill>
                <a:effectLst/>
                <a:latin typeface="Consolas" panose="020B0609020204030204" pitchFamily="49" charset="0"/>
                <a:cs typeface="Consolas" panose="020B0609020204030204" pitchFamily="49" charset="0"/>
              </a:rPr>
              <a:t>fmacs</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increment_dsd_offset</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dirty="0">
                <a:latin typeface="Consolas" panose="020B0609020204030204" pitchFamily="49" charset="0"/>
                <a:cs typeface="Consolas" panose="020B0609020204030204" pitchFamily="49" charset="0"/>
              </a:rPr>
              <a:t>;</a:t>
            </a:r>
          </a:p>
          <a:p>
            <a:r>
              <a:rPr lang="en-US" b="1" dirty="0">
                <a:solidFill>
                  <a:srgbClr val="204A87"/>
                </a:solidFill>
                <a:effectLst/>
                <a:latin typeface="Consolas" panose="020B0609020204030204" pitchFamily="49" charset="0"/>
                <a:cs typeface="Consolas" panose="020B0609020204030204" pitchFamily="49" charset="0"/>
              </a:rPr>
              <a:t>    if</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N_per_PE</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reduce_task_id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p:txBody>
      </p:sp>
      <p:grpSp>
        <p:nvGrpSpPr>
          <p:cNvPr id="3" name="Group 2">
            <a:extLst>
              <a:ext uri="{FF2B5EF4-FFF2-40B4-BE49-F238E27FC236}">
                <a16:creationId xmlns:a16="http://schemas.microsoft.com/office/drawing/2014/main" id="{AF79CF4A-4AB2-FA20-E5D1-D03AFD5AC0EB}"/>
              </a:ext>
            </a:extLst>
          </p:cNvPr>
          <p:cNvGrpSpPr/>
          <p:nvPr/>
        </p:nvGrpSpPr>
        <p:grpSpPr>
          <a:xfrm>
            <a:off x="957262" y="4120539"/>
            <a:ext cx="9872662" cy="1308713"/>
            <a:chOff x="244660" y="4103049"/>
            <a:chExt cx="9872662" cy="1308713"/>
          </a:xfrm>
        </p:grpSpPr>
        <p:sp>
          <p:nvSpPr>
            <p:cNvPr id="5" name="Rectangle 4">
              <a:extLst>
                <a:ext uri="{FF2B5EF4-FFF2-40B4-BE49-F238E27FC236}">
                  <a16:creationId xmlns:a16="http://schemas.microsoft.com/office/drawing/2014/main" id="{124B0456-8192-F060-9D1D-269FAE86EC64}"/>
                </a:ext>
              </a:extLst>
            </p:cNvPr>
            <p:cNvSpPr/>
            <p:nvPr/>
          </p:nvSpPr>
          <p:spPr>
            <a:xfrm>
              <a:off x="244660" y="5111723"/>
              <a:ext cx="6586538" cy="300039"/>
            </a:xfrm>
            <a:prstGeom prst="rect">
              <a:avLst/>
            </a:prstGeom>
            <a:solidFill>
              <a:schemeClr val="accent1">
                <a:alpha val="25283"/>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9EA369-52CA-32FB-1593-5084040324E8}"/>
                </a:ext>
              </a:extLst>
            </p:cNvPr>
            <p:cNvSpPr txBox="1"/>
            <p:nvPr/>
          </p:nvSpPr>
          <p:spPr>
            <a:xfrm>
              <a:off x="7202673" y="4103049"/>
              <a:ext cx="2914649" cy="707886"/>
            </a:xfrm>
            <a:prstGeom prst="rect">
              <a:avLst/>
            </a:prstGeom>
            <a:solidFill>
              <a:schemeClr val="bg1"/>
            </a:solidFill>
            <a:ln w="25400">
              <a:solidFill>
                <a:schemeClr val="accent1">
                  <a:shade val="50000"/>
                </a:schemeClr>
              </a:solidFill>
            </a:ln>
          </p:spPr>
          <p:txBody>
            <a:bodyPr wrap="square" rtlCol="0">
              <a:spAutoFit/>
            </a:bodyPr>
            <a:lstStyle/>
            <a:p>
              <a:r>
                <a:rPr lang="en-US" sz="2000" dirty="0"/>
                <a:t>Advance </a:t>
              </a:r>
              <a:r>
                <a:rPr lang="en-US" sz="2000" dirty="0" err="1">
                  <a:latin typeface="Consolas" panose="020B0609020204030204" pitchFamily="49" charset="0"/>
                  <a:cs typeface="Consolas" panose="020B0609020204030204" pitchFamily="49" charset="0"/>
                </a:rPr>
                <a:t>A_dsd</a:t>
              </a:r>
              <a:r>
                <a:rPr lang="en-US" sz="2000" dirty="0">
                  <a:latin typeface="Consolas" panose="020B0609020204030204" pitchFamily="49" charset="0"/>
                  <a:cs typeface="Consolas" panose="020B0609020204030204" pitchFamily="49" charset="0"/>
                </a:rPr>
                <a:t> </a:t>
              </a:r>
              <a:r>
                <a:rPr lang="en-US" sz="2000" dirty="0"/>
                <a:t>to next col of </a:t>
              </a:r>
              <a:r>
                <a:rPr lang="en-US" sz="2000" dirty="0">
                  <a:latin typeface="Consolas" panose="020B0609020204030204" pitchFamily="49" charset="0"/>
                  <a:cs typeface="Consolas" panose="020B0609020204030204" pitchFamily="49" charset="0"/>
                </a:rPr>
                <a:t>A</a:t>
              </a:r>
            </a:p>
          </p:txBody>
        </p:sp>
        <p:cxnSp>
          <p:nvCxnSpPr>
            <p:cNvPr id="7" name="Straight Connector 6">
              <a:extLst>
                <a:ext uri="{FF2B5EF4-FFF2-40B4-BE49-F238E27FC236}">
                  <a16:creationId xmlns:a16="http://schemas.microsoft.com/office/drawing/2014/main" id="{5F062B69-24C9-7396-B000-ACE2DB35A9E4}"/>
                </a:ext>
              </a:extLst>
            </p:cNvPr>
            <p:cNvCxnSpPr>
              <a:cxnSpLocks/>
              <a:stCxn id="5" idx="0"/>
              <a:endCxn id="6" idx="1"/>
            </p:cNvCxnSpPr>
            <p:nvPr/>
          </p:nvCxnSpPr>
          <p:spPr>
            <a:xfrm flipV="1">
              <a:off x="3537929" y="4456992"/>
              <a:ext cx="3664744" cy="654731"/>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44512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686D-AF79-2970-BB70-6E4BE8AB062D}"/>
              </a:ext>
            </a:extLst>
          </p:cNvPr>
          <p:cNvSpPr>
            <a:spLocks noGrp="1"/>
          </p:cNvSpPr>
          <p:nvPr>
            <p:ph type="title"/>
          </p:nvPr>
        </p:nvSpPr>
        <p:spPr>
          <a:xfrm>
            <a:off x="415600" y="247321"/>
            <a:ext cx="11360800" cy="763600"/>
          </a:xfrm>
        </p:spPr>
        <p:txBody>
          <a:bodyPr/>
          <a:lstStyle/>
          <a:p>
            <a:r>
              <a:rPr lang="en-US" dirty="0" err="1">
                <a:latin typeface="Consolas" panose="020B0609020204030204" pitchFamily="49" charset="0"/>
                <a:cs typeface="Consolas" panose="020B0609020204030204" pitchFamily="49" charset="0"/>
              </a:rPr>
              <a:t>recv_x</a:t>
            </a:r>
            <a:r>
              <a:rPr lang="en-US" dirty="0">
                <a:latin typeface="+mn-lt"/>
                <a:cs typeface="Consolas" panose="020B0609020204030204" pitchFamily="49" charset="0"/>
              </a:rPr>
              <a:t> </a:t>
            </a:r>
            <a:r>
              <a:rPr lang="en-US" dirty="0"/>
              <a:t>task</a:t>
            </a:r>
          </a:p>
        </p:txBody>
      </p:sp>
      <p:sp>
        <p:nvSpPr>
          <p:cNvPr id="4" name="Slide Number Placeholder 3">
            <a:extLst>
              <a:ext uri="{FF2B5EF4-FFF2-40B4-BE49-F238E27FC236}">
                <a16:creationId xmlns:a16="http://schemas.microsoft.com/office/drawing/2014/main" id="{0BD0946D-4C9A-7C43-84C9-ABAEB31BB271}"/>
              </a:ext>
            </a:extLst>
          </p:cNvPr>
          <p:cNvSpPr>
            <a:spLocks noGrp="1"/>
          </p:cNvSpPr>
          <p:nvPr>
            <p:ph type="sldNum" sz="quarter" idx="4"/>
          </p:nvPr>
        </p:nvSpPr>
        <p:spPr/>
        <p:txBody>
          <a:bodyPr/>
          <a:lstStyle/>
          <a:p>
            <a:fld id="{0B354EC8-F2B8-4A45-9B5A-4524A3A10FC3}" type="slidenum">
              <a:rPr lang="en-US" smtClean="0"/>
              <a:pPr/>
              <a:t>101</a:t>
            </a:fld>
            <a:endParaRPr lang="en-US" dirty="0"/>
          </a:p>
        </p:txBody>
      </p:sp>
      <p:sp>
        <p:nvSpPr>
          <p:cNvPr id="8" name="TextBox 7">
            <a:extLst>
              <a:ext uri="{FF2B5EF4-FFF2-40B4-BE49-F238E27FC236}">
                <a16:creationId xmlns:a16="http://schemas.microsoft.com/office/drawing/2014/main" id="{CB955540-8C5D-0B63-353C-BCDB54266E58}"/>
              </a:ext>
            </a:extLst>
          </p:cNvPr>
          <p:cNvSpPr txBox="1"/>
          <p:nvPr/>
        </p:nvSpPr>
        <p:spPr>
          <a:xfrm>
            <a:off x="415600" y="968057"/>
            <a:ext cx="11360800" cy="5355312"/>
          </a:xfrm>
          <a:prstGeom prst="rect">
            <a:avLst/>
          </a:prstGeom>
          <a:noFill/>
        </p:spPr>
        <p:txBody>
          <a:bodyPr wrap="square">
            <a:spAutoFit/>
          </a:bodyPr>
          <a:lstStyle/>
          <a:p>
            <a:r>
              <a:rPr lang="en-US" i="1" dirty="0">
                <a:solidFill>
                  <a:srgbClr val="8F5902"/>
                </a:solidFill>
                <a:effectLst/>
                <a:latin typeface="Consolas" panose="020B0609020204030204" pitchFamily="49" charset="0"/>
                <a:cs typeface="Consolas" panose="020B0609020204030204" pitchFamily="49" charset="0"/>
              </a:rPr>
              <a:t>// 48 kB of global memory contain A, x, b, y</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N_per_PE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i="1" dirty="0">
                <a:solidFill>
                  <a:srgbClr val="8F5902"/>
                </a:solidFill>
                <a:effectLst/>
                <a:latin typeface="Consolas" panose="020B0609020204030204" pitchFamily="49" charset="0"/>
                <a:cs typeface="Consolas" panose="020B0609020204030204" pitchFamily="49" charset="0"/>
              </a:rPr>
              <a:t>// A is stored column major</a:t>
            </a:r>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y: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DSDs for accessing A, x, y</a:t>
            </a:r>
          </a:p>
          <a:p>
            <a:r>
              <a:rPr lang="en-US" i="1" dirty="0">
                <a:solidFill>
                  <a:srgbClr val="8F5902"/>
                </a:solidFill>
                <a:effectLst/>
                <a:latin typeface="Consolas" panose="020B0609020204030204" pitchFamily="49" charset="0"/>
                <a:cs typeface="Consolas" panose="020B0609020204030204" pitchFamily="49" charset="0"/>
              </a:rPr>
              <a:t>// </a:t>
            </a:r>
            <a:r>
              <a:rPr lang="en-US" i="1" dirty="0" err="1">
                <a:solidFill>
                  <a:srgbClr val="8F5902"/>
                </a:solidFill>
                <a:effectLst/>
                <a:latin typeface="Consolas" panose="020B0609020204030204" pitchFamily="49" charset="0"/>
                <a:cs typeface="Consolas" panose="020B0609020204030204" pitchFamily="49" charset="0"/>
              </a:rPr>
              <a:t>A_dsd</a:t>
            </a:r>
            <a:r>
              <a:rPr lang="en-US" i="1" dirty="0">
                <a:solidFill>
                  <a:srgbClr val="8F5902"/>
                </a:solidFill>
                <a:effectLst/>
                <a:latin typeface="Consolas" panose="020B0609020204030204" pitchFamily="49" charset="0"/>
                <a:cs typeface="Consolas" panose="020B0609020204030204" pitchFamily="49" charset="0"/>
              </a:rPr>
              <a:t> accesses column of A</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A</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y</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Use to keep track of # of invocations of </a:t>
            </a:r>
            <a:r>
              <a:rPr lang="en-US" i="1" dirty="0" err="1">
                <a:solidFill>
                  <a:srgbClr val="8F5902"/>
                </a:solidFill>
                <a:effectLst/>
                <a:latin typeface="Consolas" panose="020B0609020204030204" pitchFamily="49" charset="0"/>
                <a:cs typeface="Consolas" panose="020B0609020204030204" pitchFamily="49" charset="0"/>
              </a:rPr>
              <a:t>recv_x</a:t>
            </a:r>
            <a:r>
              <a:rPr lang="en-US" i="1" dirty="0">
                <a:solidFill>
                  <a:srgbClr val="8F5902"/>
                </a:solidFill>
                <a:effectLst/>
                <a:latin typeface="Consolas" panose="020B0609020204030204" pitchFamily="49" charset="0"/>
                <a:cs typeface="Consolas" panose="020B0609020204030204" pitchFamily="49" charset="0"/>
              </a:rPr>
              <a:t> task</a:t>
            </a:r>
          </a:p>
          <a:p>
            <a:r>
              <a:rPr lang="en-US" i="1" dirty="0">
                <a:solidFill>
                  <a:srgbClr val="8F5902"/>
                </a:solidFill>
                <a:effectLst/>
                <a:latin typeface="Consolas" panose="020B0609020204030204" pitchFamily="49" charset="0"/>
                <a:cs typeface="Consolas" panose="020B0609020204030204" pitchFamily="49" charset="0"/>
              </a:rPr>
              <a:t>// when </a:t>
            </a:r>
            <a:r>
              <a:rPr lang="en-US" i="1" dirty="0" err="1">
                <a:solidFill>
                  <a:srgbClr val="8F5902"/>
                </a:solidFill>
                <a:effectLst/>
                <a:latin typeface="Consolas" panose="020B0609020204030204" pitchFamily="49" charset="0"/>
                <a:cs typeface="Consolas" panose="020B0609020204030204" pitchFamily="49" charset="0"/>
              </a:rPr>
              <a:t>num_recv_x</a:t>
            </a:r>
            <a:r>
              <a:rPr lang="en-US" i="1" dirty="0">
                <a:solidFill>
                  <a:srgbClr val="8F5902"/>
                </a:solidFill>
                <a:effectLst/>
                <a:latin typeface="Consolas" panose="020B0609020204030204" pitchFamily="49" charset="0"/>
                <a:cs typeface="Consolas" panose="020B0609020204030204" pitchFamily="49" charset="0"/>
              </a:rPr>
              <a:t> == </a:t>
            </a:r>
            <a:r>
              <a:rPr lang="en-US" i="1" dirty="0" err="1">
                <a:solidFill>
                  <a:srgbClr val="8F5902"/>
                </a:solidFill>
                <a:effectLst/>
                <a:latin typeface="Consolas" panose="020B0609020204030204" pitchFamily="49" charset="0"/>
                <a:cs typeface="Consolas" panose="020B0609020204030204" pitchFamily="49" charset="0"/>
              </a:rPr>
              <a:t>N_per_PE</a:t>
            </a:r>
            <a:r>
              <a:rPr lang="en-US" i="1" dirty="0">
                <a:solidFill>
                  <a:srgbClr val="8F5902"/>
                </a:solidFill>
                <a:effectLst/>
                <a:latin typeface="Consolas" panose="020B0609020204030204" pitchFamily="49" charset="0"/>
                <a:cs typeface="Consolas" panose="020B0609020204030204" pitchFamily="49" charset="0"/>
              </a:rPr>
              <a:t>, we are done receiving x elements</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i16</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recv_x</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void</a:t>
            </a:r>
            <a:r>
              <a:rPr lang="en-US" dirty="0">
                <a:latin typeface="Consolas" panose="020B0609020204030204" pitchFamily="49" charset="0"/>
                <a:cs typeface="Consolas" panose="020B0609020204030204" pitchFamily="49" charset="0"/>
              </a:rPr>
              <a:t> {</a:t>
            </a:r>
          </a:p>
          <a:p>
            <a:r>
              <a:rPr lang="en-US" dirty="0">
                <a:solidFill>
                  <a:srgbClr val="204A87"/>
                </a:solidFill>
                <a:effectLst/>
                <a:latin typeface="Consolas" panose="020B0609020204030204" pitchFamily="49" charset="0"/>
                <a:cs typeface="Consolas" panose="020B0609020204030204" pitchFamily="49" charset="0"/>
              </a:rPr>
              <a:t>    @</a:t>
            </a:r>
            <a:r>
              <a:rPr lang="en-US" dirty="0" err="1">
                <a:solidFill>
                  <a:srgbClr val="204A87"/>
                </a:solidFill>
                <a:effectLst/>
                <a:latin typeface="Consolas" panose="020B0609020204030204" pitchFamily="49" charset="0"/>
                <a:cs typeface="Consolas" panose="020B0609020204030204" pitchFamily="49" charset="0"/>
              </a:rPr>
              <a:t>fmacs</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increment_dsd_offset</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dirty="0">
                <a:latin typeface="Consolas" panose="020B0609020204030204" pitchFamily="49" charset="0"/>
                <a:cs typeface="Consolas" panose="020B0609020204030204" pitchFamily="49" charset="0"/>
              </a:rPr>
              <a:t>;</a:t>
            </a:r>
          </a:p>
          <a:p>
            <a:r>
              <a:rPr lang="en-US" b="1" dirty="0">
                <a:solidFill>
                  <a:srgbClr val="204A87"/>
                </a:solidFill>
                <a:effectLst/>
                <a:latin typeface="Consolas" panose="020B0609020204030204" pitchFamily="49" charset="0"/>
                <a:cs typeface="Consolas" panose="020B0609020204030204" pitchFamily="49" charset="0"/>
              </a:rPr>
              <a:t>    if</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N_per_PE</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reduce_task_id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p:txBody>
      </p:sp>
      <p:grpSp>
        <p:nvGrpSpPr>
          <p:cNvPr id="3" name="Group 2">
            <a:extLst>
              <a:ext uri="{FF2B5EF4-FFF2-40B4-BE49-F238E27FC236}">
                <a16:creationId xmlns:a16="http://schemas.microsoft.com/office/drawing/2014/main" id="{AF79CF4A-4AB2-FA20-E5D1-D03AFD5AC0EB}"/>
              </a:ext>
            </a:extLst>
          </p:cNvPr>
          <p:cNvGrpSpPr/>
          <p:nvPr/>
        </p:nvGrpSpPr>
        <p:grpSpPr>
          <a:xfrm>
            <a:off x="971548" y="4120539"/>
            <a:ext cx="9858376" cy="1862272"/>
            <a:chOff x="258946" y="4103049"/>
            <a:chExt cx="9858376" cy="1862272"/>
          </a:xfrm>
        </p:grpSpPr>
        <p:sp>
          <p:nvSpPr>
            <p:cNvPr id="5" name="Rectangle 4">
              <a:extLst>
                <a:ext uri="{FF2B5EF4-FFF2-40B4-BE49-F238E27FC236}">
                  <a16:creationId xmlns:a16="http://schemas.microsoft.com/office/drawing/2014/main" id="{124B0456-8192-F060-9D1D-269FAE86EC64}"/>
                </a:ext>
              </a:extLst>
            </p:cNvPr>
            <p:cNvSpPr/>
            <p:nvPr/>
          </p:nvSpPr>
          <p:spPr>
            <a:xfrm>
              <a:off x="258946" y="5640361"/>
              <a:ext cx="6815139" cy="324960"/>
            </a:xfrm>
            <a:prstGeom prst="rect">
              <a:avLst/>
            </a:prstGeom>
            <a:solidFill>
              <a:schemeClr val="accent1">
                <a:alpha val="25283"/>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9EA369-52CA-32FB-1593-5084040324E8}"/>
                </a:ext>
              </a:extLst>
            </p:cNvPr>
            <p:cNvSpPr txBox="1"/>
            <p:nvPr/>
          </p:nvSpPr>
          <p:spPr>
            <a:xfrm>
              <a:off x="7202673" y="4103049"/>
              <a:ext cx="2914649" cy="707886"/>
            </a:xfrm>
            <a:prstGeom prst="rect">
              <a:avLst/>
            </a:prstGeom>
            <a:solidFill>
              <a:schemeClr val="bg1"/>
            </a:solidFill>
            <a:ln w="25400">
              <a:solidFill>
                <a:schemeClr val="accent1">
                  <a:shade val="50000"/>
                </a:schemeClr>
              </a:solidFill>
            </a:ln>
          </p:spPr>
          <p:txBody>
            <a:bodyPr wrap="square" rtlCol="0">
              <a:spAutoFit/>
            </a:bodyPr>
            <a:lstStyle/>
            <a:p>
              <a:r>
                <a:rPr lang="en-US" sz="2000" dirty="0"/>
                <a:t>After receiving last </a:t>
              </a:r>
              <a:r>
                <a:rPr lang="en-US" sz="2000" dirty="0">
                  <a:latin typeface="Consolas" panose="020B0609020204030204" pitchFamily="49" charset="0"/>
                  <a:cs typeface="Consolas" panose="020B0609020204030204" pitchFamily="49" charset="0"/>
                </a:rPr>
                <a:t>x</a:t>
              </a:r>
              <a:r>
                <a:rPr lang="en-US" sz="2000" dirty="0"/>
                <a:t> elem, begin reduction</a:t>
              </a:r>
              <a:endParaRPr lang="en-US" sz="2000" dirty="0">
                <a:latin typeface="Consolas" panose="020B0609020204030204" pitchFamily="49" charset="0"/>
                <a:cs typeface="Consolas" panose="020B0609020204030204" pitchFamily="49" charset="0"/>
              </a:endParaRPr>
            </a:p>
          </p:txBody>
        </p:sp>
        <p:cxnSp>
          <p:nvCxnSpPr>
            <p:cNvPr id="7" name="Straight Connector 6">
              <a:extLst>
                <a:ext uri="{FF2B5EF4-FFF2-40B4-BE49-F238E27FC236}">
                  <a16:creationId xmlns:a16="http://schemas.microsoft.com/office/drawing/2014/main" id="{5F062B69-24C9-7396-B000-ACE2DB35A9E4}"/>
                </a:ext>
              </a:extLst>
            </p:cNvPr>
            <p:cNvCxnSpPr>
              <a:cxnSpLocks/>
              <a:stCxn id="5" idx="0"/>
              <a:endCxn id="6" idx="1"/>
            </p:cNvCxnSpPr>
            <p:nvPr/>
          </p:nvCxnSpPr>
          <p:spPr>
            <a:xfrm flipV="1">
              <a:off x="3666516" y="4456992"/>
              <a:ext cx="3536157" cy="1183369"/>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61140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B9E4F-1EBC-C0A8-D941-0266FFDBE62D}"/>
              </a:ext>
            </a:extLst>
          </p:cNvPr>
          <p:cNvSpPr>
            <a:spLocks noGrp="1"/>
          </p:cNvSpPr>
          <p:nvPr>
            <p:ph type="title"/>
          </p:nvPr>
        </p:nvSpPr>
        <p:spPr>
          <a:xfrm>
            <a:off x="415600" y="288084"/>
            <a:ext cx="11360800" cy="763600"/>
          </a:xfrm>
        </p:spPr>
        <p:txBody>
          <a:bodyPr/>
          <a:lstStyle/>
          <a:p>
            <a:r>
              <a:rPr lang="en-US" dirty="0"/>
              <a:t>GEMV: Host Code</a:t>
            </a:r>
          </a:p>
        </p:txBody>
      </p:sp>
      <p:sp>
        <p:nvSpPr>
          <p:cNvPr id="4" name="Slide Number Placeholder 3">
            <a:extLst>
              <a:ext uri="{FF2B5EF4-FFF2-40B4-BE49-F238E27FC236}">
                <a16:creationId xmlns:a16="http://schemas.microsoft.com/office/drawing/2014/main" id="{0F394370-AC19-30EA-ACCA-B418EF8284F1}"/>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102</a:t>
            </a:fld>
            <a:endParaRPr lang="en"/>
          </a:p>
        </p:txBody>
      </p:sp>
      <p:sp>
        <p:nvSpPr>
          <p:cNvPr id="9" name="TextBox 8">
            <a:extLst>
              <a:ext uri="{FF2B5EF4-FFF2-40B4-BE49-F238E27FC236}">
                <a16:creationId xmlns:a16="http://schemas.microsoft.com/office/drawing/2014/main" id="{AA57506F-FB91-F6EB-1FA4-51DC790B622D}"/>
              </a:ext>
            </a:extLst>
          </p:cNvPr>
          <p:cNvSpPr txBox="1"/>
          <p:nvPr/>
        </p:nvSpPr>
        <p:spPr>
          <a:xfrm>
            <a:off x="244149" y="1101980"/>
            <a:ext cx="11784061" cy="5078313"/>
          </a:xfrm>
          <a:prstGeom prst="rect">
            <a:avLst/>
          </a:prstGeom>
          <a:noFill/>
        </p:spPr>
        <p:txBody>
          <a:bodyPr wrap="square">
            <a:spAutoFit/>
          </a:bodyPr>
          <a:lstStyle/>
          <a:p>
            <a:r>
              <a:rPr lang="en-US" dirty="0" err="1">
                <a:solidFill>
                  <a:srgbClr val="000000"/>
                </a:solidFill>
                <a:effectLst/>
                <a:latin typeface="Consolas" panose="020B0609020204030204" pitchFamily="49" charset="0"/>
                <a:cs typeface="Consolas" panose="020B0609020204030204" pitchFamily="49" charset="0"/>
              </a:rPr>
              <a:t>runner</a:t>
            </a:r>
            <a:r>
              <a:rPr lang="en-US" b="1" dirty="0" err="1">
                <a:solidFill>
                  <a:srgbClr val="CE5C00"/>
                </a:solidFill>
                <a:effectLst/>
                <a:latin typeface="Consolas" panose="020B0609020204030204" pitchFamily="49" charset="0"/>
                <a:cs typeface="Consolas" panose="020B0609020204030204" pitchFamily="49" charset="0"/>
              </a:rPr>
              <a:t>.</a:t>
            </a:r>
            <a:r>
              <a:rPr lang="en-US" dirty="0" err="1">
                <a:solidFill>
                  <a:srgbClr val="000000"/>
                </a:solidFill>
                <a:effectLst/>
                <a:latin typeface="Consolas" panose="020B0609020204030204" pitchFamily="49" charset="0"/>
                <a:cs typeface="Consolas" panose="020B0609020204030204" pitchFamily="49" charset="0"/>
              </a:rPr>
              <a:t>load</a:t>
            </a:r>
            <a:r>
              <a:rPr lang="en-US" b="1" dirty="0">
                <a:solidFill>
                  <a:srgbClr val="000000"/>
                </a:solidFill>
                <a:effectLst/>
                <a:latin typeface="Consolas" panose="020B0609020204030204" pitchFamily="49" charset="0"/>
                <a:cs typeface="Consolas" panose="020B0609020204030204" pitchFamily="49" charset="0"/>
              </a:rPr>
              <a:t>()</a:t>
            </a:r>
            <a:r>
              <a:rPr lang="en-US" b="1" dirty="0">
                <a:solidFill>
                  <a:srgbClr val="000000"/>
                </a:solidFill>
                <a:latin typeface="Consolas" panose="020B0609020204030204" pitchFamily="49" charset="0"/>
                <a:cs typeface="Consolas" panose="020B0609020204030204" pitchFamily="49" charset="0"/>
              </a:rPr>
              <a:t>; </a:t>
            </a:r>
            <a:r>
              <a:rPr lang="en-US" dirty="0" err="1">
                <a:solidFill>
                  <a:srgbClr val="000000"/>
                </a:solidFill>
                <a:effectLst/>
                <a:latin typeface="Consolas" panose="020B0609020204030204" pitchFamily="49" charset="0"/>
                <a:cs typeface="Consolas" panose="020B0609020204030204" pitchFamily="49" charset="0"/>
              </a:rPr>
              <a:t>runner</a:t>
            </a:r>
            <a:r>
              <a:rPr lang="en-US" b="1" dirty="0" err="1">
                <a:solidFill>
                  <a:srgbClr val="CE5C00"/>
                </a:solidFill>
                <a:effectLst/>
                <a:latin typeface="Consolas" panose="020B0609020204030204" pitchFamily="49" charset="0"/>
                <a:cs typeface="Consolas" panose="020B0609020204030204" pitchFamily="49" charset="0"/>
              </a:rPr>
              <a:t>.</a:t>
            </a:r>
            <a:r>
              <a:rPr lang="en-US" dirty="0" err="1">
                <a:solidFill>
                  <a:srgbClr val="000000"/>
                </a:solidFill>
                <a:effectLst/>
                <a:latin typeface="Consolas" panose="020B0609020204030204" pitchFamily="49" charset="0"/>
                <a:cs typeface="Consolas" panose="020B0609020204030204" pitchFamily="49" charset="0"/>
              </a:rPr>
              <a:t>run</a:t>
            </a:r>
            <a:r>
              <a:rPr lang="en-US" b="1" dirty="0">
                <a:solidFill>
                  <a:srgbClr val="000000"/>
                </a:solidFill>
                <a:effectLst/>
                <a:latin typeface="Consolas" panose="020B0609020204030204" pitchFamily="49" charset="0"/>
                <a:cs typeface="Consolas" panose="020B0609020204030204" pitchFamily="49" charset="0"/>
              </a:rPr>
              <a:t>() </a:t>
            </a:r>
            <a:r>
              <a:rPr lang="en-US" i="1" dirty="0">
                <a:solidFill>
                  <a:srgbClr val="8F5902"/>
                </a:solidFill>
                <a:effectLst/>
                <a:latin typeface="Consolas" panose="020B0609020204030204" pitchFamily="49" charset="0"/>
                <a:cs typeface="Consolas" panose="020B0609020204030204" pitchFamily="49" charset="0"/>
              </a:rPr>
              <a:t># Load and run program</a:t>
            </a:r>
          </a:p>
          <a:p>
            <a:endParaRPr lang="en-US" b="1" dirty="0">
              <a:solidFill>
                <a:srgbClr val="000000"/>
              </a:solidFill>
              <a:effectLst/>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Copy chunks of A into all PEs</a:t>
            </a:r>
            <a:r>
              <a:rPr lang="en-US" i="1" dirty="0">
                <a:solidFill>
                  <a:srgbClr val="8F5902"/>
                </a:solidFill>
                <a:latin typeface="Consolas" panose="020B0609020204030204" pitchFamily="49" charset="0"/>
                <a:cs typeface="Consolas" panose="020B0609020204030204" pitchFamily="49" charset="0"/>
              </a:rPr>
              <a:t>. Each chunk </a:t>
            </a:r>
            <a:r>
              <a:rPr lang="en-US" i="1" dirty="0">
                <a:solidFill>
                  <a:srgbClr val="8F5902"/>
                </a:solidFill>
                <a:effectLst/>
                <a:latin typeface="Consolas" panose="020B0609020204030204" pitchFamily="49" charset="0"/>
                <a:cs typeface="Consolas" panose="020B0609020204030204" pitchFamily="49" charset="0"/>
              </a:rPr>
              <a:t>stored column major</a:t>
            </a:r>
          </a:p>
          <a:p>
            <a:r>
              <a:rPr lang="en-US" dirty="0">
                <a:solidFill>
                  <a:srgbClr val="000000"/>
                </a:solidFill>
                <a:effectLst/>
                <a:latin typeface="Consolas" panose="020B0609020204030204" pitchFamily="49" charset="0"/>
                <a:cs typeface="Consolas" panose="020B0609020204030204" pitchFamily="49" charset="0"/>
              </a:rPr>
              <a:t>runner</a:t>
            </a:r>
            <a:r>
              <a:rPr lang="en-US" b="1" dirty="0">
                <a:solidFill>
                  <a:srgbClr val="CE5C00"/>
                </a:solidFill>
                <a:effectLst/>
                <a:latin typeface="Consolas" panose="020B0609020204030204" pitchFamily="49" charset="0"/>
                <a:cs typeface="Consolas" panose="020B0609020204030204" pitchFamily="49" charset="0"/>
              </a:rPr>
              <a:t>.</a:t>
            </a:r>
            <a:r>
              <a:rPr lang="en-US" dirty="0">
                <a:solidFill>
                  <a:srgbClr val="000000"/>
                </a:solidFill>
                <a:effectLst/>
                <a:latin typeface="Consolas" panose="020B0609020204030204" pitchFamily="49" charset="0"/>
                <a:cs typeface="Consolas" panose="020B0609020204030204" pitchFamily="49" charset="0"/>
              </a:rPr>
              <a:t>memcpy_h2d</a:t>
            </a:r>
            <a:r>
              <a:rPr lang="en-US" b="1" dirty="0">
                <a:solidFill>
                  <a:srgbClr val="000000"/>
                </a:solidFill>
                <a:effectLst/>
                <a:latin typeface="Consolas" panose="020B0609020204030204" pitchFamily="49" charset="0"/>
                <a:cs typeface="Consolas" panose="020B0609020204030204" pitchFamily="49" charset="0"/>
              </a:rPr>
              <a:t>(</a:t>
            </a:r>
            <a:r>
              <a:rPr lang="en-US" dirty="0" err="1">
                <a:solidFill>
                  <a:srgbClr val="000000"/>
                </a:solidFill>
                <a:effectLst/>
                <a:latin typeface="Consolas" panose="020B0609020204030204" pitchFamily="49" charset="0"/>
                <a:cs typeface="Consolas" panose="020B0609020204030204" pitchFamily="49" charset="0"/>
              </a:rPr>
              <a:t>A_symbol</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solidFill>
                  <a:srgbClr val="000000"/>
                </a:solidFill>
                <a:effectLst/>
                <a:latin typeface="Consolas" panose="020B0609020204030204" pitchFamily="49" charset="0"/>
                <a:cs typeface="Consolas" panose="020B0609020204030204" pitchFamily="49" charset="0"/>
              </a:rPr>
              <a:t>A_array</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kernel_x_dim</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kernel_y_dim</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solidFill>
                  <a:srgbClr val="000000"/>
                </a:solidFill>
                <a:effectLst/>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dirty="0" err="1">
                <a:solidFill>
                  <a:srgbClr val="000000"/>
                </a:solidFill>
                <a:effectLst/>
                <a:latin typeface="Consolas" panose="020B0609020204030204" pitchFamily="49" charset="0"/>
                <a:cs typeface="Consolas" panose="020B0609020204030204" pitchFamily="49" charset="0"/>
              </a:rPr>
              <a:t>N_per_PE</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streaming</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False</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a:t>
            </a:r>
            <a:r>
              <a:rPr lang="en-US" b="1" dirty="0">
                <a:solidFill>
                  <a:srgbClr val="000000"/>
                </a:solidFill>
                <a:effectLst/>
                <a:latin typeface="Consolas" panose="020B0609020204030204" pitchFamily="49" charset="0"/>
                <a:cs typeface="Consolas" panose="020B0609020204030204" pitchFamily="49" charset="0"/>
              </a:rPr>
              <a:t>)</a:t>
            </a:r>
          </a:p>
          <a:p>
            <a:endParaRPr lang="en-US" b="1" dirty="0">
              <a:solidFill>
                <a:srgbClr val="000000"/>
              </a:solidFill>
              <a:effectLst/>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Stream x into PEs (0, 0) </a:t>
            </a:r>
            <a:r>
              <a:rPr lang="en-US" i="1" dirty="0">
                <a:solidFill>
                  <a:srgbClr val="8F5902"/>
                </a:solidFill>
                <a:latin typeface="Consolas" panose="020B0609020204030204" pitchFamily="49" charset="0"/>
                <a:cs typeface="Consolas" panose="020B0609020204030204" pitchFamily="49" charset="0"/>
              </a:rPr>
              <a:t>to</a:t>
            </a:r>
            <a:r>
              <a:rPr lang="en-US" i="1" dirty="0">
                <a:solidFill>
                  <a:srgbClr val="8F5902"/>
                </a:solidFill>
                <a:effectLst/>
                <a:latin typeface="Consolas" panose="020B0609020204030204" pitchFamily="49" charset="0"/>
                <a:cs typeface="Consolas" panose="020B0609020204030204" pitchFamily="49" charset="0"/>
              </a:rPr>
              <a:t> (kernel_x_dim-1, 0)</a:t>
            </a:r>
          </a:p>
          <a:p>
            <a:r>
              <a:rPr lang="en-US" dirty="0">
                <a:solidFill>
                  <a:srgbClr val="000000"/>
                </a:solidFill>
                <a:effectLst/>
                <a:latin typeface="Consolas" panose="020B0609020204030204" pitchFamily="49" charset="0"/>
                <a:cs typeface="Consolas" panose="020B0609020204030204" pitchFamily="49" charset="0"/>
              </a:rPr>
              <a:t>runner</a:t>
            </a:r>
            <a:r>
              <a:rPr lang="en-US" b="1" dirty="0">
                <a:solidFill>
                  <a:srgbClr val="CE5C00"/>
                </a:solidFill>
                <a:effectLst/>
                <a:latin typeface="Consolas" panose="020B0609020204030204" pitchFamily="49" charset="0"/>
                <a:cs typeface="Consolas" panose="020B0609020204030204" pitchFamily="49" charset="0"/>
              </a:rPr>
              <a:t>.</a:t>
            </a:r>
            <a:r>
              <a:rPr lang="en-US" dirty="0">
                <a:solidFill>
                  <a:srgbClr val="000000"/>
                </a:solidFill>
                <a:effectLst/>
                <a:latin typeface="Consolas" panose="020B0609020204030204" pitchFamily="49" charset="0"/>
                <a:cs typeface="Consolas" panose="020B0609020204030204" pitchFamily="49" charset="0"/>
              </a:rPr>
              <a:t>memcpy_h2d</a:t>
            </a:r>
            <a:r>
              <a:rPr lang="en-US" b="1" dirty="0">
                <a:solidFill>
                  <a:srgbClr val="000000"/>
                </a:solidFill>
                <a:effectLst/>
                <a:latin typeface="Consolas" panose="020B0609020204030204" pitchFamily="49" charset="0"/>
                <a:cs typeface="Consolas" panose="020B0609020204030204" pitchFamily="49" charset="0"/>
              </a:rPr>
              <a:t>(</a:t>
            </a:r>
            <a:r>
              <a:rPr lang="en-US" dirty="0">
                <a:solidFill>
                  <a:srgbClr val="000000"/>
                </a:solidFill>
                <a:effectLst/>
                <a:latin typeface="Consolas" panose="020B0609020204030204" pitchFamily="49" charset="0"/>
                <a:cs typeface="Consolas" panose="020B0609020204030204" pitchFamily="49" charset="0"/>
              </a:rPr>
              <a:t>MEMCPYH2D_DATA_1</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x</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kernel_x_dim</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solidFill>
                  <a:srgbClr val="000000"/>
                </a:solidFill>
                <a:effectLst/>
                <a:latin typeface="Consolas" panose="020B0609020204030204" pitchFamily="49" charset="0"/>
                <a:cs typeface="Consolas" panose="020B0609020204030204" pitchFamily="49" charset="0"/>
              </a:rPr>
              <a:t>N_per_PE</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streaming</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True</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a:t>
            </a:r>
            <a:r>
              <a:rPr lang="en-US" b="1" dirty="0">
                <a:solidFill>
                  <a:srgbClr val="000000"/>
                </a:solidFill>
                <a:effectLst/>
                <a:latin typeface="Consolas" panose="020B0609020204030204" pitchFamily="49" charset="0"/>
                <a:cs typeface="Consolas" panose="020B0609020204030204" pitchFamily="49" charset="0"/>
              </a:rPr>
              <a:t>)</a:t>
            </a:r>
          </a:p>
          <a:p>
            <a:endParaRPr lang="en-US" b="1" i="1" dirty="0">
              <a:solidFill>
                <a:srgbClr val="000000"/>
              </a:solidFill>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Stream b into PEs (0, 0) to (0, kernel_y_dim-1)</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runner</a:t>
            </a:r>
            <a:r>
              <a:rPr lang="en-US" b="1" dirty="0">
                <a:solidFill>
                  <a:srgbClr val="CE5C00"/>
                </a:solidFill>
                <a:effectLst/>
                <a:latin typeface="Consolas" panose="020B0609020204030204" pitchFamily="49" charset="0"/>
                <a:cs typeface="Consolas" panose="020B0609020204030204" pitchFamily="49" charset="0"/>
              </a:rPr>
              <a:t>.</a:t>
            </a:r>
            <a:r>
              <a:rPr lang="en-US" dirty="0">
                <a:solidFill>
                  <a:srgbClr val="000000"/>
                </a:solidFill>
                <a:effectLst/>
                <a:latin typeface="Consolas" panose="020B0609020204030204" pitchFamily="49" charset="0"/>
                <a:cs typeface="Consolas" panose="020B0609020204030204" pitchFamily="49" charset="0"/>
              </a:rPr>
              <a:t>memcpy_h2d</a:t>
            </a:r>
            <a:r>
              <a:rPr lang="en-US" b="1" dirty="0">
                <a:solidFill>
                  <a:srgbClr val="000000"/>
                </a:solidFill>
                <a:effectLst/>
                <a:latin typeface="Consolas" panose="020B0609020204030204" pitchFamily="49" charset="0"/>
                <a:cs typeface="Consolas" panose="020B0609020204030204" pitchFamily="49" charset="0"/>
              </a:rPr>
              <a:t>(</a:t>
            </a:r>
            <a:r>
              <a:rPr lang="en-US" dirty="0">
                <a:solidFill>
                  <a:srgbClr val="000000"/>
                </a:solidFill>
                <a:effectLst/>
                <a:latin typeface="Consolas" panose="020B0609020204030204" pitchFamily="49" charset="0"/>
                <a:cs typeface="Consolas" panose="020B0609020204030204" pitchFamily="49" charset="0"/>
              </a:rPr>
              <a:t>MEMCPYH2D_DATA_2</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b</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kernel_y_dim</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solidFill>
                  <a:srgbClr val="000000"/>
                </a:solidFill>
                <a:effectLst/>
                <a:latin typeface="Consolas" panose="020B0609020204030204" pitchFamily="49" charset="0"/>
                <a:cs typeface="Consolas" panose="020B0609020204030204" pitchFamily="49" charset="0"/>
              </a:rPr>
              <a:t>M_per_PE</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streaming</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True</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a:t>
            </a:r>
            <a:r>
              <a:rPr lang="en-US" b="1" dirty="0">
                <a:solidFill>
                  <a:srgbClr val="000000"/>
                </a:solidFill>
                <a:effectLst/>
                <a:latin typeface="Consolas" panose="020B0609020204030204" pitchFamily="49" charset="0"/>
                <a:cs typeface="Consolas" panose="020B0609020204030204" pitchFamily="49" charset="0"/>
              </a:rPr>
              <a:t>)</a:t>
            </a:r>
          </a:p>
          <a:p>
            <a:endParaRPr lang="en-US" b="1" i="1" dirty="0">
              <a:solidFill>
                <a:srgbClr val="000000"/>
              </a:solidFill>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Stream y back from PEs (kernel_x_dim-1, 0) </a:t>
            </a:r>
            <a:r>
              <a:rPr lang="en-US" i="1" dirty="0">
                <a:solidFill>
                  <a:srgbClr val="8F5902"/>
                </a:solidFill>
                <a:latin typeface="Consolas" panose="020B0609020204030204" pitchFamily="49" charset="0"/>
                <a:cs typeface="Consolas" panose="020B0609020204030204" pitchFamily="49" charset="0"/>
              </a:rPr>
              <a:t>to</a:t>
            </a:r>
            <a:r>
              <a:rPr lang="en-US" i="1" dirty="0">
                <a:solidFill>
                  <a:srgbClr val="8F5902"/>
                </a:solidFill>
                <a:effectLst/>
                <a:latin typeface="Consolas" panose="020B0609020204030204" pitchFamily="49" charset="0"/>
                <a:cs typeface="Consolas" panose="020B0609020204030204" pitchFamily="49" charset="0"/>
              </a:rPr>
              <a:t> (kernel_x_dim-1, kernel_y_dim-1)</a:t>
            </a:r>
          </a:p>
          <a:p>
            <a:r>
              <a:rPr lang="en-US" dirty="0" err="1">
                <a:solidFill>
                  <a:srgbClr val="000000"/>
                </a:solidFill>
                <a:effectLst/>
                <a:latin typeface="Consolas" panose="020B0609020204030204" pitchFamily="49" charset="0"/>
                <a:cs typeface="Consolas" panose="020B0609020204030204" pitchFamily="49" charset="0"/>
              </a:rPr>
              <a:t>y_result</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solidFill>
                  <a:srgbClr val="000000"/>
                </a:solidFill>
                <a:effectLst/>
                <a:latin typeface="Consolas" panose="020B0609020204030204" pitchFamily="49" charset="0"/>
                <a:cs typeface="Consolas" panose="020B0609020204030204" pitchFamily="49" charset="0"/>
              </a:rPr>
              <a:t>np</a:t>
            </a:r>
            <a:r>
              <a:rPr lang="en-US" b="1" dirty="0" err="1">
                <a:solidFill>
                  <a:srgbClr val="CE5C00"/>
                </a:solidFill>
                <a:effectLst/>
                <a:latin typeface="Consolas" panose="020B0609020204030204" pitchFamily="49" charset="0"/>
                <a:cs typeface="Consolas" panose="020B0609020204030204" pitchFamily="49" charset="0"/>
              </a:rPr>
              <a:t>.</a:t>
            </a:r>
            <a:r>
              <a:rPr lang="en-US" dirty="0" err="1">
                <a:solidFill>
                  <a:srgbClr val="000000"/>
                </a:solidFill>
                <a:effectLst/>
                <a:latin typeface="Consolas" panose="020B0609020204030204" pitchFamily="49" charset="0"/>
                <a:cs typeface="Consolas" panose="020B0609020204030204" pitchFamily="49" charset="0"/>
              </a:rPr>
              <a:t>zeros</a:t>
            </a:r>
            <a:r>
              <a:rPr lang="en-US" b="1" dirty="0">
                <a:solidFill>
                  <a:srgbClr val="000000"/>
                </a:solidFill>
                <a:effectLst/>
                <a:latin typeface="Consolas" panose="020B0609020204030204" pitchFamily="49" charset="0"/>
                <a:cs typeface="Consolas" panose="020B0609020204030204" pitchFamily="49" charset="0"/>
              </a:rPr>
              <a:t>([</a:t>
            </a:r>
            <a:r>
              <a:rPr lang="en-US" dirty="0">
                <a:solidFill>
                  <a:srgbClr val="000000"/>
                </a:solidFill>
                <a:effectLst/>
                <a:latin typeface="Consolas" panose="020B0609020204030204" pitchFamily="49" charset="0"/>
                <a:cs typeface="Consolas" panose="020B0609020204030204" pitchFamily="49" charset="0"/>
              </a:rPr>
              <a:t>M</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solidFill>
                  <a:srgbClr val="000000"/>
                </a:solidFill>
                <a:effectLst/>
                <a:latin typeface="Consolas" panose="020B0609020204030204" pitchFamily="49" charset="0"/>
                <a:cs typeface="Consolas" panose="020B0609020204030204" pitchFamily="49" charset="0"/>
              </a:rPr>
              <a:t>dtype</a:t>
            </a:r>
            <a:r>
              <a:rPr lang="en-US" b="1" dirty="0">
                <a:solidFill>
                  <a:srgbClr val="CE5C00"/>
                </a:solidFill>
                <a:effectLst/>
                <a:latin typeface="Consolas" panose="020B0609020204030204" pitchFamily="49" charset="0"/>
                <a:cs typeface="Consolas" panose="020B0609020204030204" pitchFamily="49" charset="0"/>
              </a:rPr>
              <a:t>=</a:t>
            </a:r>
            <a:r>
              <a:rPr lang="en-US" dirty="0">
                <a:solidFill>
                  <a:srgbClr val="000000"/>
                </a:solidFill>
                <a:effectLst/>
                <a:latin typeface="Consolas" panose="020B0609020204030204" pitchFamily="49" charset="0"/>
                <a:cs typeface="Consolas" panose="020B0609020204030204" pitchFamily="49" charset="0"/>
              </a:rPr>
              <a:t>np</a:t>
            </a:r>
            <a:r>
              <a:rPr lang="en-US" b="1" dirty="0">
                <a:solidFill>
                  <a:srgbClr val="CE5C00"/>
                </a:solidFill>
                <a:effectLst/>
                <a:latin typeface="Consolas" panose="020B0609020204030204" pitchFamily="49" charset="0"/>
                <a:cs typeface="Consolas" panose="020B0609020204030204" pitchFamily="49" charset="0"/>
              </a:rPr>
              <a:t>.</a:t>
            </a:r>
            <a:r>
              <a:rPr lang="en-US" dirty="0">
                <a:solidFill>
                  <a:srgbClr val="000000"/>
                </a:solidFill>
                <a:effectLst/>
                <a:latin typeface="Consolas" panose="020B0609020204030204" pitchFamily="49" charset="0"/>
                <a:cs typeface="Consolas" panose="020B0609020204030204" pitchFamily="49" charset="0"/>
              </a:rPr>
              <a:t>float32</a:t>
            </a:r>
            <a:r>
              <a:rPr lang="en-US" b="1" dirty="0">
                <a:solidFill>
                  <a:srgbClr val="000000"/>
                </a:solidFill>
                <a:effectLst/>
                <a:latin typeface="Consolas" panose="020B0609020204030204" pitchFamily="49" charset="0"/>
                <a:cs typeface="Consolas" panose="020B0609020204030204" pitchFamily="49" charset="0"/>
              </a:rPr>
              <a:t>)</a:t>
            </a:r>
          </a:p>
          <a:p>
            <a:r>
              <a:rPr lang="en-US" dirty="0">
                <a:solidFill>
                  <a:srgbClr val="000000"/>
                </a:solidFill>
                <a:effectLst/>
                <a:latin typeface="Consolas" panose="020B0609020204030204" pitchFamily="49" charset="0"/>
                <a:cs typeface="Consolas" panose="020B0609020204030204" pitchFamily="49" charset="0"/>
              </a:rPr>
              <a:t>runner</a:t>
            </a:r>
            <a:r>
              <a:rPr lang="en-US" b="1" dirty="0">
                <a:solidFill>
                  <a:srgbClr val="CE5C00"/>
                </a:solidFill>
                <a:effectLst/>
                <a:latin typeface="Consolas" panose="020B0609020204030204" pitchFamily="49" charset="0"/>
                <a:cs typeface="Consolas" panose="020B0609020204030204" pitchFamily="49" charset="0"/>
              </a:rPr>
              <a:t>.</a:t>
            </a:r>
            <a:r>
              <a:rPr lang="en-US" dirty="0">
                <a:solidFill>
                  <a:srgbClr val="000000"/>
                </a:solidFill>
                <a:effectLst/>
                <a:latin typeface="Consolas" panose="020B0609020204030204" pitchFamily="49" charset="0"/>
                <a:cs typeface="Consolas" panose="020B0609020204030204" pitchFamily="49" charset="0"/>
              </a:rPr>
              <a:t>memcpy_d2h</a:t>
            </a:r>
            <a:r>
              <a:rPr lang="en-US" b="1" dirty="0">
                <a:solidFill>
                  <a:srgbClr val="000000"/>
                </a:solidFill>
                <a:effectLst/>
                <a:latin typeface="Consolas" panose="020B0609020204030204" pitchFamily="49" charset="0"/>
                <a:cs typeface="Consolas" panose="020B0609020204030204" pitchFamily="49" charset="0"/>
              </a:rPr>
              <a:t>(</a:t>
            </a:r>
            <a:r>
              <a:rPr lang="en-US" dirty="0" err="1">
                <a:solidFill>
                  <a:srgbClr val="000000"/>
                </a:solidFill>
                <a:effectLst/>
                <a:latin typeface="Consolas" panose="020B0609020204030204" pitchFamily="49" charset="0"/>
                <a:cs typeface="Consolas" panose="020B0609020204030204" pitchFamily="49" charset="0"/>
              </a:rPr>
              <a:t>y_result</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MEMCPYD2H_DATA_1</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kernel_x_dim</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0000CF"/>
                </a:solidFill>
                <a:effectLst/>
                <a:latin typeface="Consolas" panose="020B0609020204030204" pitchFamily="49" charset="0"/>
                <a:cs typeface="Consolas" panose="020B0609020204030204" pitchFamily="49" charset="0"/>
              </a:rPr>
              <a:t>1</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kernel_y_dim</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solidFill>
                  <a:srgbClr val="000000"/>
                </a:solidFill>
                <a:effectLst/>
                <a:latin typeface="Consolas" panose="020B0609020204030204" pitchFamily="49" charset="0"/>
                <a:cs typeface="Consolas" panose="020B0609020204030204" pitchFamily="49" charset="0"/>
              </a:rPr>
              <a:t>M_per_PE</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streaming</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True</a:t>
            </a:r>
            <a:r>
              <a:rPr lang="en-US" b="1" dirty="0">
                <a:solidFill>
                  <a:srgbClr val="0000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a:t>
            </a:r>
            <a:r>
              <a:rPr lang="en-US" b="1" dirty="0">
                <a:solidFill>
                  <a:srgbClr val="000000"/>
                </a:solidFill>
                <a:effectLst/>
                <a:latin typeface="Consolas" panose="020B0609020204030204" pitchFamily="49" charset="0"/>
                <a:cs typeface="Consolas" panose="020B0609020204030204" pitchFamily="49" charset="0"/>
              </a:rPr>
              <a:t>)</a:t>
            </a:r>
          </a:p>
          <a:p>
            <a:endParaRPr lang="en-US" b="1" i="1" dirty="0">
              <a:solidFill>
                <a:srgbClr val="000000"/>
              </a:solidFill>
              <a:latin typeface="Consolas" panose="020B0609020204030204" pitchFamily="49" charset="0"/>
              <a:cs typeface="Consolas" panose="020B0609020204030204" pitchFamily="49" charset="0"/>
            </a:endParaRPr>
          </a:p>
          <a:p>
            <a:r>
              <a:rPr lang="en-US" dirty="0" err="1">
                <a:solidFill>
                  <a:srgbClr val="000000"/>
                </a:solidFill>
                <a:effectLst/>
                <a:latin typeface="Consolas" panose="020B0609020204030204" pitchFamily="49" charset="0"/>
                <a:cs typeface="Consolas" panose="020B0609020204030204" pitchFamily="49" charset="0"/>
              </a:rPr>
              <a:t>runner</a:t>
            </a:r>
            <a:r>
              <a:rPr lang="en-US" b="1" dirty="0" err="1">
                <a:solidFill>
                  <a:srgbClr val="CE5C00"/>
                </a:solidFill>
                <a:effectLst/>
                <a:latin typeface="Consolas" panose="020B0609020204030204" pitchFamily="49" charset="0"/>
                <a:cs typeface="Consolas" panose="020B0609020204030204" pitchFamily="49" charset="0"/>
              </a:rPr>
              <a:t>.</a:t>
            </a:r>
            <a:r>
              <a:rPr lang="en-US" dirty="0" err="1">
                <a:solidFill>
                  <a:srgbClr val="000000"/>
                </a:solidFill>
                <a:effectLst/>
                <a:latin typeface="Consolas" panose="020B0609020204030204" pitchFamily="49" charset="0"/>
                <a:cs typeface="Consolas" panose="020B0609020204030204" pitchFamily="49" charset="0"/>
              </a:rPr>
              <a:t>stop</a:t>
            </a:r>
            <a:r>
              <a:rPr lang="en-US" b="1" dirty="0">
                <a:solidFill>
                  <a:srgbClr val="000000"/>
                </a:solidFill>
                <a:effectLst/>
                <a:latin typeface="Consolas" panose="020B0609020204030204" pitchFamily="49" charset="0"/>
                <a:cs typeface="Consolas" panose="020B0609020204030204" pitchFamily="49" charset="0"/>
              </a:rPr>
              <a:t>() </a:t>
            </a:r>
            <a:r>
              <a:rPr lang="en-US" i="1" dirty="0">
                <a:solidFill>
                  <a:srgbClr val="8F5902"/>
                </a:solidFill>
                <a:effectLst/>
                <a:latin typeface="Consolas" panose="020B0609020204030204" pitchFamily="49" charset="0"/>
                <a:cs typeface="Consolas" panose="020B0609020204030204" pitchFamily="49" charset="0"/>
              </a:rPr>
              <a:t># Stop program</a:t>
            </a:r>
          </a:p>
        </p:txBody>
      </p:sp>
    </p:spTree>
    <p:extLst>
      <p:ext uri="{BB962C8B-B14F-4D97-AF65-F5344CB8AC3E}">
        <p14:creationId xmlns:p14="http://schemas.microsoft.com/office/powerpoint/2010/main" val="20423141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B9E4F-1EBC-C0A8-D941-0266FFDBE62D}"/>
              </a:ext>
            </a:extLst>
          </p:cNvPr>
          <p:cNvSpPr>
            <a:spLocks noGrp="1"/>
          </p:cNvSpPr>
          <p:nvPr>
            <p:ph type="title"/>
          </p:nvPr>
        </p:nvSpPr>
        <p:spPr/>
        <p:txBody>
          <a:bodyPr/>
          <a:lstStyle/>
          <a:p>
            <a:r>
              <a:rPr lang="en-US" dirty="0"/>
              <a:t>GEMV: Compiling and Running</a:t>
            </a:r>
          </a:p>
        </p:txBody>
      </p:sp>
      <p:sp>
        <p:nvSpPr>
          <p:cNvPr id="4" name="Slide Number Placeholder 3">
            <a:extLst>
              <a:ext uri="{FF2B5EF4-FFF2-40B4-BE49-F238E27FC236}">
                <a16:creationId xmlns:a16="http://schemas.microsoft.com/office/drawing/2014/main" id="{0F394370-AC19-30EA-ACCA-B418EF8284F1}"/>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103</a:t>
            </a:fld>
            <a:endParaRPr lang="en"/>
          </a:p>
        </p:txBody>
      </p:sp>
      <p:sp>
        <p:nvSpPr>
          <p:cNvPr id="6" name="TextBox 5">
            <a:extLst>
              <a:ext uri="{FF2B5EF4-FFF2-40B4-BE49-F238E27FC236}">
                <a16:creationId xmlns:a16="http://schemas.microsoft.com/office/drawing/2014/main" id="{D8B32475-F17A-ECE4-1349-AB0C2DBA62B6}"/>
              </a:ext>
            </a:extLst>
          </p:cNvPr>
          <p:cNvSpPr txBox="1"/>
          <p:nvPr/>
        </p:nvSpPr>
        <p:spPr>
          <a:xfrm>
            <a:off x="344161" y="1999237"/>
            <a:ext cx="11360799" cy="707886"/>
          </a:xfrm>
          <a:prstGeom prst="rect">
            <a:avLst/>
          </a:prstGeom>
          <a:noFill/>
        </p:spPr>
        <p:txBody>
          <a:bodyPr wrap="square">
            <a:spAutoFit/>
          </a:bodyPr>
          <a:lstStyle/>
          <a:p>
            <a:r>
              <a:rPr lang="en-US" sz="2000" dirty="0" err="1">
                <a:solidFill>
                  <a:srgbClr val="000000"/>
                </a:solidFill>
                <a:effectLst/>
                <a:latin typeface="Consolas" panose="020B0609020204030204" pitchFamily="49" charset="0"/>
              </a:rPr>
              <a:t>cslc</a:t>
            </a:r>
            <a:r>
              <a:rPr lang="en-US" sz="2000" dirty="0">
                <a:latin typeface="Consolas" panose="020B0609020204030204" pitchFamily="49" charset="0"/>
              </a:rPr>
              <a:t> </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arch=wse3 </a:t>
            </a:r>
            <a:r>
              <a:rPr lang="en-US" sz="2000" dirty="0" err="1">
                <a:solidFill>
                  <a:srgbClr val="000000"/>
                </a:solidFill>
                <a:latin typeface="Consolas" panose="020B0609020204030204" pitchFamily="49" charset="0"/>
              </a:rPr>
              <a:t>layout</a:t>
            </a:r>
            <a:r>
              <a:rPr lang="en-US" sz="2000" dirty="0" err="1">
                <a:solidFill>
                  <a:srgbClr val="CE5C00"/>
                </a:solidFill>
                <a:effectLst/>
                <a:latin typeface="Consolas" panose="020B0609020204030204" pitchFamily="49" charset="0"/>
              </a:rPr>
              <a:t>.</a:t>
            </a:r>
            <a:r>
              <a:rPr lang="en-US" sz="2000" dirty="0" err="1">
                <a:solidFill>
                  <a:srgbClr val="000000"/>
                </a:solidFill>
                <a:effectLst/>
                <a:latin typeface="Consolas" panose="020B0609020204030204" pitchFamily="49" charset="0"/>
              </a:rPr>
              <a:t>csl</a:t>
            </a:r>
            <a:r>
              <a:rPr lang="en-US" sz="2000" dirty="0">
                <a:latin typeface="Consolas" panose="020B0609020204030204" pitchFamily="49" charset="0"/>
              </a:rPr>
              <a:t> </a:t>
            </a:r>
            <a:r>
              <a:rPr lang="en-US" sz="2000" dirty="0">
                <a:solidFill>
                  <a:srgbClr val="CE5C00"/>
                </a:solidFill>
                <a:effectLst/>
                <a:latin typeface="Consolas" panose="020B0609020204030204" pitchFamily="49" charset="0"/>
              </a:rPr>
              <a:t>--</a:t>
            </a:r>
            <a:r>
              <a:rPr lang="en-US" sz="2000" dirty="0">
                <a:solidFill>
                  <a:srgbClr val="000000"/>
                </a:solidFill>
                <a:effectLst/>
                <a:latin typeface="Consolas" panose="020B0609020204030204" pitchFamily="49" charset="0"/>
              </a:rPr>
              <a:t>fabric</a:t>
            </a:r>
            <a:r>
              <a:rPr lang="en-US" sz="2000" dirty="0">
                <a:solidFill>
                  <a:srgbClr val="CE5C00"/>
                </a:solidFill>
                <a:effectLst/>
                <a:latin typeface="Consolas" panose="020B0609020204030204" pitchFamily="49" charset="0"/>
              </a:rPr>
              <a:t>-</a:t>
            </a:r>
            <a:r>
              <a:rPr lang="en-US" sz="2000" dirty="0">
                <a:solidFill>
                  <a:srgbClr val="000000"/>
                </a:solidFill>
                <a:effectLst/>
                <a:latin typeface="Consolas" panose="020B0609020204030204" pitchFamily="49" charset="0"/>
              </a:rPr>
              <a:t>dims</a:t>
            </a:r>
            <a:r>
              <a:rPr lang="en-US" sz="2000" dirty="0">
                <a:solidFill>
                  <a:srgbClr val="CE5C00"/>
                </a:solidFill>
                <a:effectLst/>
                <a:latin typeface="Consolas" panose="020B0609020204030204" pitchFamily="49" charset="0"/>
              </a:rPr>
              <a:t>=</a:t>
            </a:r>
            <a:r>
              <a:rPr lang="en-US" sz="2000" dirty="0">
                <a:solidFill>
                  <a:srgbClr val="0000CF"/>
                </a:solidFill>
                <a:latin typeface="Consolas" panose="020B0609020204030204" pitchFamily="49" charset="0"/>
              </a:rPr>
              <a:t>11</a:t>
            </a:r>
            <a:r>
              <a:rPr lang="en-US" sz="2000" dirty="0">
                <a:solidFill>
                  <a:srgbClr val="000000"/>
                </a:solidFill>
                <a:effectLst/>
                <a:latin typeface="Consolas" panose="020B0609020204030204" pitchFamily="49" charset="0"/>
              </a:rPr>
              <a:t>,</a:t>
            </a:r>
            <a:r>
              <a:rPr lang="en-US" sz="2000" dirty="0">
                <a:solidFill>
                  <a:srgbClr val="0000CF"/>
                </a:solidFill>
                <a:effectLst/>
                <a:latin typeface="Consolas" panose="020B0609020204030204" pitchFamily="49" charset="0"/>
              </a:rPr>
              <a:t>6</a:t>
            </a:r>
            <a:r>
              <a:rPr lang="en-US" sz="2000" dirty="0">
                <a:latin typeface="Consolas" panose="020B0609020204030204" pitchFamily="49" charset="0"/>
              </a:rPr>
              <a:t> </a:t>
            </a:r>
            <a:r>
              <a:rPr lang="en-US" sz="2000" dirty="0">
                <a:solidFill>
                  <a:srgbClr val="CE5C00"/>
                </a:solidFill>
                <a:effectLst/>
                <a:latin typeface="Consolas" panose="020B0609020204030204" pitchFamily="49" charset="0"/>
              </a:rPr>
              <a:t>--</a:t>
            </a:r>
            <a:r>
              <a:rPr lang="en-US" sz="2000" dirty="0">
                <a:solidFill>
                  <a:srgbClr val="000000"/>
                </a:solidFill>
                <a:effectLst/>
                <a:latin typeface="Consolas" panose="020B0609020204030204" pitchFamily="49" charset="0"/>
              </a:rPr>
              <a:t>fabric</a:t>
            </a:r>
            <a:r>
              <a:rPr lang="en-US" sz="2000" dirty="0">
                <a:solidFill>
                  <a:srgbClr val="CE5C00"/>
                </a:solidFill>
                <a:effectLst/>
                <a:latin typeface="Consolas" panose="020B0609020204030204" pitchFamily="49" charset="0"/>
              </a:rPr>
              <a:t>-</a:t>
            </a:r>
            <a:r>
              <a:rPr lang="en-US" sz="2000" dirty="0">
                <a:solidFill>
                  <a:srgbClr val="000000"/>
                </a:solidFill>
                <a:effectLst/>
                <a:latin typeface="Consolas" panose="020B0609020204030204" pitchFamily="49" charset="0"/>
              </a:rPr>
              <a:t>offsets</a:t>
            </a:r>
            <a:r>
              <a:rPr lang="en-US" sz="2000" dirty="0">
                <a:solidFill>
                  <a:srgbClr val="CE5C00"/>
                </a:solidFill>
                <a:effectLst/>
                <a:latin typeface="Consolas" panose="020B0609020204030204" pitchFamily="49" charset="0"/>
              </a:rPr>
              <a:t>=</a:t>
            </a:r>
            <a:r>
              <a:rPr lang="en-US" sz="2000" dirty="0">
                <a:solidFill>
                  <a:srgbClr val="0000CF"/>
                </a:solidFill>
                <a:latin typeface="Consolas" panose="020B0609020204030204" pitchFamily="49" charset="0"/>
              </a:rPr>
              <a:t>4</a:t>
            </a:r>
            <a:r>
              <a:rPr lang="en-US" sz="2000" dirty="0">
                <a:solidFill>
                  <a:srgbClr val="000000"/>
                </a:solidFill>
                <a:effectLst/>
                <a:latin typeface="Consolas" panose="020B0609020204030204" pitchFamily="49" charset="0"/>
              </a:rPr>
              <a:t>,</a:t>
            </a:r>
            <a:r>
              <a:rPr lang="en-US" sz="2000" dirty="0">
                <a:solidFill>
                  <a:srgbClr val="0000CF"/>
                </a:solidFill>
                <a:effectLst/>
                <a:latin typeface="Consolas" panose="020B0609020204030204" pitchFamily="49" charset="0"/>
              </a:rPr>
              <a:t>1</a:t>
            </a:r>
            <a:r>
              <a:rPr lang="en-US" sz="2000" dirty="0">
                <a:latin typeface="Consolas" panose="020B0609020204030204" pitchFamily="49" charset="0"/>
              </a:rPr>
              <a:t> ... </a:t>
            </a:r>
            <a:r>
              <a:rPr lang="en-US" sz="2000" dirty="0">
                <a:solidFill>
                  <a:srgbClr val="CE5C00"/>
                </a:solidFill>
                <a:effectLst/>
                <a:latin typeface="Consolas" panose="020B0609020204030204" pitchFamily="49" charset="0"/>
              </a:rPr>
              <a:t>-</a:t>
            </a:r>
            <a:r>
              <a:rPr lang="en-US" sz="2000" dirty="0">
                <a:solidFill>
                  <a:srgbClr val="000000"/>
                </a:solidFill>
                <a:effectLst/>
                <a:latin typeface="Consolas" panose="020B0609020204030204" pitchFamily="49" charset="0"/>
              </a:rPr>
              <a:t>o</a:t>
            </a:r>
            <a:r>
              <a:rPr lang="en-US" sz="2000" dirty="0">
                <a:latin typeface="Consolas" panose="020B0609020204030204" pitchFamily="49" charset="0"/>
              </a:rPr>
              <a:t> </a:t>
            </a:r>
            <a:r>
              <a:rPr lang="en-US" sz="2000" dirty="0">
                <a:solidFill>
                  <a:srgbClr val="000000"/>
                </a:solidFill>
                <a:effectLst/>
                <a:latin typeface="Consolas" panose="020B0609020204030204" pitchFamily="49" charset="0"/>
              </a:rPr>
              <a:t>out</a:t>
            </a:r>
          </a:p>
          <a:p>
            <a:r>
              <a:rPr lang="en-US" sz="2000" dirty="0" err="1">
                <a:solidFill>
                  <a:srgbClr val="000000"/>
                </a:solidFill>
                <a:latin typeface="Consolas" panose="020B0609020204030204" pitchFamily="49" charset="0"/>
              </a:rPr>
              <a:t>cs_python</a:t>
            </a:r>
            <a:r>
              <a:rPr lang="en-US" sz="2000" dirty="0">
                <a:solidFill>
                  <a:srgbClr val="000000"/>
                </a:solidFill>
                <a:latin typeface="Consolas" panose="020B0609020204030204" pitchFamily="49" charset="0"/>
              </a:rPr>
              <a:t> </a:t>
            </a:r>
            <a:r>
              <a:rPr lang="en-US" sz="2000" dirty="0" err="1">
                <a:solidFill>
                  <a:srgbClr val="000000"/>
                </a:solidFill>
                <a:latin typeface="Consolas" panose="020B0609020204030204" pitchFamily="49" charset="0"/>
              </a:rPr>
              <a:t>run.py</a:t>
            </a:r>
            <a:r>
              <a:rPr lang="en-US" sz="2000" dirty="0">
                <a:solidFill>
                  <a:srgbClr val="000000"/>
                </a:solidFill>
                <a:latin typeface="Consolas" panose="020B0609020204030204" pitchFamily="49" charset="0"/>
              </a:rPr>
              <a:t> </a:t>
            </a:r>
            <a:r>
              <a:rPr lang="en-US" sz="2000" dirty="0">
                <a:solidFill>
                  <a:srgbClr val="CE5C00"/>
                </a:solidFill>
                <a:effectLst/>
                <a:latin typeface="Consolas" panose="020B0609020204030204" pitchFamily="49" charset="0"/>
              </a:rPr>
              <a:t>--</a:t>
            </a:r>
            <a:r>
              <a:rPr lang="en-US" sz="2000" dirty="0">
                <a:solidFill>
                  <a:srgbClr val="000000"/>
                </a:solidFill>
                <a:latin typeface="Consolas" panose="020B0609020204030204" pitchFamily="49" charset="0"/>
              </a:rPr>
              <a:t>name out</a:t>
            </a:r>
            <a:endParaRPr lang="en-US" sz="2000" dirty="0">
              <a:latin typeface="Consolas" panose="020B0609020204030204" pitchFamily="49" charset="0"/>
            </a:endParaRPr>
          </a:p>
        </p:txBody>
      </p:sp>
      <p:sp>
        <p:nvSpPr>
          <p:cNvPr id="3" name="TextBox 2">
            <a:extLst>
              <a:ext uri="{FF2B5EF4-FFF2-40B4-BE49-F238E27FC236}">
                <a16:creationId xmlns:a16="http://schemas.microsoft.com/office/drawing/2014/main" id="{DAF568F5-6511-1D6F-E464-E1CA7B266E51}"/>
              </a:ext>
            </a:extLst>
          </p:cNvPr>
          <p:cNvSpPr txBox="1"/>
          <p:nvPr/>
        </p:nvSpPr>
        <p:spPr>
          <a:xfrm>
            <a:off x="344161" y="1556264"/>
            <a:ext cx="1870400" cy="461665"/>
          </a:xfrm>
          <a:prstGeom prst="rect">
            <a:avLst/>
          </a:prstGeom>
          <a:noFill/>
        </p:spPr>
        <p:txBody>
          <a:bodyPr wrap="square" rtlCol="0">
            <a:spAutoFit/>
          </a:bodyPr>
          <a:lstStyle/>
          <a:p>
            <a:r>
              <a:rPr lang="en-US" sz="2400" b="1" dirty="0"/>
              <a:t>Simulator:</a:t>
            </a:r>
          </a:p>
        </p:txBody>
      </p:sp>
      <p:sp>
        <p:nvSpPr>
          <p:cNvPr id="5" name="TextBox 4">
            <a:extLst>
              <a:ext uri="{FF2B5EF4-FFF2-40B4-BE49-F238E27FC236}">
                <a16:creationId xmlns:a16="http://schemas.microsoft.com/office/drawing/2014/main" id="{207C2801-149E-995A-F492-3B984EC404A2}"/>
              </a:ext>
            </a:extLst>
          </p:cNvPr>
          <p:cNvSpPr txBox="1"/>
          <p:nvPr/>
        </p:nvSpPr>
        <p:spPr>
          <a:xfrm>
            <a:off x="344161" y="3493857"/>
            <a:ext cx="11776400" cy="707886"/>
          </a:xfrm>
          <a:prstGeom prst="rect">
            <a:avLst/>
          </a:prstGeom>
          <a:noFill/>
        </p:spPr>
        <p:txBody>
          <a:bodyPr wrap="square">
            <a:spAutoFit/>
          </a:bodyPr>
          <a:lstStyle/>
          <a:p>
            <a:r>
              <a:rPr lang="en-US" sz="2000" dirty="0" err="1">
                <a:solidFill>
                  <a:srgbClr val="000000"/>
                </a:solidFill>
                <a:effectLst/>
                <a:latin typeface="Consolas" panose="020B0609020204030204" pitchFamily="49" charset="0"/>
              </a:rPr>
              <a:t>cslc</a:t>
            </a:r>
            <a:r>
              <a:rPr lang="en-US" sz="2000" dirty="0">
                <a:latin typeface="Consolas" panose="020B0609020204030204" pitchFamily="49" charset="0"/>
              </a:rPr>
              <a:t> </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arch=wse3 </a:t>
            </a:r>
            <a:r>
              <a:rPr lang="en-US" sz="2000" dirty="0" err="1">
                <a:solidFill>
                  <a:srgbClr val="000000"/>
                </a:solidFill>
                <a:latin typeface="Consolas" panose="020B0609020204030204" pitchFamily="49" charset="0"/>
              </a:rPr>
              <a:t>layout</a:t>
            </a:r>
            <a:r>
              <a:rPr lang="en-US" sz="2000" dirty="0" err="1">
                <a:solidFill>
                  <a:srgbClr val="CE5C00"/>
                </a:solidFill>
                <a:effectLst/>
                <a:latin typeface="Consolas" panose="020B0609020204030204" pitchFamily="49" charset="0"/>
              </a:rPr>
              <a:t>.</a:t>
            </a:r>
            <a:r>
              <a:rPr lang="en-US" sz="2000" dirty="0" err="1">
                <a:solidFill>
                  <a:srgbClr val="000000"/>
                </a:solidFill>
                <a:effectLst/>
                <a:latin typeface="Consolas" panose="020B0609020204030204" pitchFamily="49" charset="0"/>
              </a:rPr>
              <a:t>csl</a:t>
            </a:r>
            <a:r>
              <a:rPr lang="en-US" sz="2000" dirty="0">
                <a:latin typeface="Consolas" panose="020B0609020204030204" pitchFamily="49" charset="0"/>
              </a:rPr>
              <a:t> </a:t>
            </a:r>
            <a:r>
              <a:rPr lang="en-US" sz="2000" dirty="0">
                <a:solidFill>
                  <a:srgbClr val="CE5C00"/>
                </a:solidFill>
                <a:effectLst/>
                <a:latin typeface="Consolas" panose="020B0609020204030204" pitchFamily="49" charset="0"/>
              </a:rPr>
              <a:t>--</a:t>
            </a:r>
            <a:r>
              <a:rPr lang="en-US" sz="2000" dirty="0">
                <a:solidFill>
                  <a:srgbClr val="000000"/>
                </a:solidFill>
                <a:effectLst/>
                <a:latin typeface="Consolas" panose="020B0609020204030204" pitchFamily="49" charset="0"/>
              </a:rPr>
              <a:t>fabric</a:t>
            </a:r>
            <a:r>
              <a:rPr lang="en-US" sz="2000" dirty="0">
                <a:solidFill>
                  <a:srgbClr val="CE5C00"/>
                </a:solidFill>
                <a:effectLst/>
                <a:latin typeface="Consolas" panose="020B0609020204030204" pitchFamily="49" charset="0"/>
              </a:rPr>
              <a:t>-</a:t>
            </a:r>
            <a:r>
              <a:rPr lang="en-US" sz="2000" dirty="0">
                <a:solidFill>
                  <a:srgbClr val="000000"/>
                </a:solidFill>
                <a:effectLst/>
                <a:latin typeface="Consolas" panose="020B0609020204030204" pitchFamily="49" charset="0"/>
              </a:rPr>
              <a:t>dims</a:t>
            </a:r>
            <a:r>
              <a:rPr lang="en-US" sz="2000" dirty="0">
                <a:solidFill>
                  <a:srgbClr val="CE5C00"/>
                </a:solidFill>
                <a:effectLst/>
                <a:latin typeface="Consolas" panose="020B0609020204030204" pitchFamily="49" charset="0"/>
              </a:rPr>
              <a:t>=</a:t>
            </a:r>
            <a:r>
              <a:rPr lang="en-US" sz="2000" dirty="0">
                <a:solidFill>
                  <a:srgbClr val="0000CF"/>
                </a:solidFill>
                <a:latin typeface="Consolas" panose="020B0609020204030204" pitchFamily="49" charset="0"/>
              </a:rPr>
              <a:t>762</a:t>
            </a:r>
            <a:r>
              <a:rPr lang="en-US" sz="2000" dirty="0">
                <a:solidFill>
                  <a:srgbClr val="000000"/>
                </a:solidFill>
                <a:latin typeface="Consolas" panose="020B0609020204030204" pitchFamily="49" charset="0"/>
              </a:rPr>
              <a:t>,</a:t>
            </a:r>
            <a:r>
              <a:rPr lang="en-US" sz="2000" dirty="0">
                <a:solidFill>
                  <a:srgbClr val="0000CF"/>
                </a:solidFill>
                <a:latin typeface="Consolas" panose="020B0609020204030204" pitchFamily="49" charset="0"/>
              </a:rPr>
              <a:t>1172</a:t>
            </a:r>
            <a:r>
              <a:rPr lang="en-US" sz="2000" dirty="0">
                <a:latin typeface="Consolas" panose="020B0609020204030204" pitchFamily="49" charset="0"/>
              </a:rPr>
              <a:t> </a:t>
            </a:r>
            <a:r>
              <a:rPr lang="en-US" sz="2000" dirty="0">
                <a:solidFill>
                  <a:srgbClr val="CE5C00"/>
                </a:solidFill>
                <a:effectLst/>
                <a:latin typeface="Consolas" panose="020B0609020204030204" pitchFamily="49" charset="0"/>
              </a:rPr>
              <a:t>--</a:t>
            </a:r>
            <a:r>
              <a:rPr lang="en-US" sz="2000" dirty="0">
                <a:solidFill>
                  <a:srgbClr val="000000"/>
                </a:solidFill>
                <a:effectLst/>
                <a:latin typeface="Consolas" panose="020B0609020204030204" pitchFamily="49" charset="0"/>
              </a:rPr>
              <a:t>fabric</a:t>
            </a:r>
            <a:r>
              <a:rPr lang="en-US" sz="2000" dirty="0">
                <a:solidFill>
                  <a:srgbClr val="CE5C00"/>
                </a:solidFill>
                <a:effectLst/>
                <a:latin typeface="Consolas" panose="020B0609020204030204" pitchFamily="49" charset="0"/>
              </a:rPr>
              <a:t>-</a:t>
            </a:r>
            <a:r>
              <a:rPr lang="en-US" sz="2000" dirty="0">
                <a:solidFill>
                  <a:srgbClr val="000000"/>
                </a:solidFill>
                <a:effectLst/>
                <a:latin typeface="Consolas" panose="020B0609020204030204" pitchFamily="49" charset="0"/>
              </a:rPr>
              <a:t>offsets</a:t>
            </a:r>
            <a:r>
              <a:rPr lang="en-US" sz="2000" dirty="0">
                <a:solidFill>
                  <a:srgbClr val="CE5C00"/>
                </a:solidFill>
                <a:effectLst/>
                <a:latin typeface="Consolas" panose="020B0609020204030204" pitchFamily="49" charset="0"/>
              </a:rPr>
              <a:t>=</a:t>
            </a:r>
            <a:r>
              <a:rPr lang="en-US" sz="2000" dirty="0">
                <a:solidFill>
                  <a:srgbClr val="0000CF"/>
                </a:solidFill>
                <a:latin typeface="Consolas" panose="020B0609020204030204" pitchFamily="49" charset="0"/>
              </a:rPr>
              <a:t>4</a:t>
            </a:r>
            <a:r>
              <a:rPr lang="en-US" sz="2000" dirty="0">
                <a:solidFill>
                  <a:srgbClr val="000000"/>
                </a:solidFill>
                <a:effectLst/>
                <a:latin typeface="Consolas" panose="020B0609020204030204" pitchFamily="49" charset="0"/>
              </a:rPr>
              <a:t>,</a:t>
            </a:r>
            <a:r>
              <a:rPr lang="en-US" sz="2000" dirty="0">
                <a:solidFill>
                  <a:srgbClr val="0000CF"/>
                </a:solidFill>
                <a:effectLst/>
                <a:latin typeface="Consolas" panose="020B0609020204030204" pitchFamily="49" charset="0"/>
              </a:rPr>
              <a:t>1</a:t>
            </a:r>
            <a:r>
              <a:rPr lang="en-US" sz="2000" dirty="0">
                <a:latin typeface="Consolas" panose="020B0609020204030204" pitchFamily="49" charset="0"/>
              </a:rPr>
              <a:t> ... </a:t>
            </a:r>
            <a:r>
              <a:rPr lang="en-US" sz="2000" dirty="0">
                <a:solidFill>
                  <a:srgbClr val="CE5C00"/>
                </a:solidFill>
                <a:effectLst/>
                <a:latin typeface="Consolas" panose="020B0609020204030204" pitchFamily="49" charset="0"/>
              </a:rPr>
              <a:t>-</a:t>
            </a:r>
            <a:r>
              <a:rPr lang="en-US" sz="2000" dirty="0">
                <a:solidFill>
                  <a:srgbClr val="000000"/>
                </a:solidFill>
                <a:effectLst/>
                <a:latin typeface="Consolas" panose="020B0609020204030204" pitchFamily="49" charset="0"/>
              </a:rPr>
              <a:t>o</a:t>
            </a:r>
            <a:r>
              <a:rPr lang="en-US" sz="2000" dirty="0">
                <a:latin typeface="Consolas" panose="020B0609020204030204" pitchFamily="49" charset="0"/>
              </a:rPr>
              <a:t> </a:t>
            </a:r>
            <a:r>
              <a:rPr lang="en-US" sz="2000" dirty="0">
                <a:solidFill>
                  <a:srgbClr val="000000"/>
                </a:solidFill>
                <a:effectLst/>
                <a:latin typeface="Consolas" panose="020B0609020204030204" pitchFamily="49" charset="0"/>
              </a:rPr>
              <a:t>out</a:t>
            </a:r>
          </a:p>
          <a:p>
            <a:r>
              <a:rPr lang="en-US" sz="2000" dirty="0" err="1">
                <a:solidFill>
                  <a:srgbClr val="000000"/>
                </a:solidFill>
                <a:latin typeface="Consolas" panose="020B0609020204030204" pitchFamily="49" charset="0"/>
              </a:rPr>
              <a:t>cs_python</a:t>
            </a:r>
            <a:r>
              <a:rPr lang="en-US" sz="2000" dirty="0">
                <a:solidFill>
                  <a:srgbClr val="000000"/>
                </a:solidFill>
                <a:latin typeface="Consolas" panose="020B0609020204030204" pitchFamily="49" charset="0"/>
              </a:rPr>
              <a:t> </a:t>
            </a:r>
            <a:r>
              <a:rPr lang="en-US" sz="2000" dirty="0" err="1">
                <a:solidFill>
                  <a:srgbClr val="000000"/>
                </a:solidFill>
                <a:latin typeface="Consolas" panose="020B0609020204030204" pitchFamily="49" charset="0"/>
              </a:rPr>
              <a:t>run.py</a:t>
            </a:r>
            <a:r>
              <a:rPr lang="en-US" sz="2000" dirty="0">
                <a:solidFill>
                  <a:srgbClr val="000000"/>
                </a:solidFill>
                <a:latin typeface="Consolas" panose="020B0609020204030204" pitchFamily="49" charset="0"/>
              </a:rPr>
              <a:t> </a:t>
            </a:r>
            <a:r>
              <a:rPr lang="en-US" sz="2000" dirty="0">
                <a:solidFill>
                  <a:srgbClr val="CE5C00"/>
                </a:solidFill>
                <a:effectLst/>
                <a:latin typeface="Consolas" panose="020B0609020204030204" pitchFamily="49" charset="0"/>
              </a:rPr>
              <a:t>--</a:t>
            </a:r>
            <a:r>
              <a:rPr lang="en-US" sz="2000" dirty="0">
                <a:solidFill>
                  <a:srgbClr val="000000"/>
                </a:solidFill>
                <a:latin typeface="Consolas" panose="020B0609020204030204" pitchFamily="49" charset="0"/>
              </a:rPr>
              <a:t>name out </a:t>
            </a:r>
            <a:r>
              <a:rPr lang="en-US" sz="2000" dirty="0">
                <a:solidFill>
                  <a:srgbClr val="CE5C00"/>
                </a:solidFill>
                <a:effectLst/>
                <a:latin typeface="Consolas" panose="020B0609020204030204" pitchFamily="49" charset="0"/>
              </a:rPr>
              <a:t>--</a:t>
            </a:r>
            <a:r>
              <a:rPr lang="en-US" sz="2000" dirty="0" err="1">
                <a:solidFill>
                  <a:srgbClr val="000000"/>
                </a:solidFill>
                <a:latin typeface="Consolas" panose="020B0609020204030204" pitchFamily="49" charset="0"/>
              </a:rPr>
              <a:t>cmaddr</a:t>
            </a:r>
            <a:r>
              <a:rPr lang="en-US" sz="2000" dirty="0">
                <a:solidFill>
                  <a:srgbClr val="000000"/>
                </a:solidFill>
                <a:latin typeface="Consolas" panose="020B0609020204030204" pitchFamily="49" charset="0"/>
              </a:rPr>
              <a:t> </a:t>
            </a:r>
            <a:r>
              <a:rPr lang="en-US" sz="2000" dirty="0">
                <a:solidFill>
                  <a:srgbClr val="FF0000"/>
                </a:solidFill>
                <a:latin typeface="Consolas" panose="020B0609020204030204" pitchFamily="49" charset="0"/>
              </a:rPr>
              <a:t>&lt;CS_IP_ADDR&gt;</a:t>
            </a:r>
          </a:p>
        </p:txBody>
      </p:sp>
      <p:sp>
        <p:nvSpPr>
          <p:cNvPr id="7" name="TextBox 6">
            <a:extLst>
              <a:ext uri="{FF2B5EF4-FFF2-40B4-BE49-F238E27FC236}">
                <a16:creationId xmlns:a16="http://schemas.microsoft.com/office/drawing/2014/main" id="{81940039-5502-59EB-C8D1-94730F5F5BAE}"/>
              </a:ext>
            </a:extLst>
          </p:cNvPr>
          <p:cNvSpPr txBox="1"/>
          <p:nvPr/>
        </p:nvSpPr>
        <p:spPr>
          <a:xfrm>
            <a:off x="344161" y="3050884"/>
            <a:ext cx="1870400" cy="461665"/>
          </a:xfrm>
          <a:prstGeom prst="rect">
            <a:avLst/>
          </a:prstGeom>
          <a:noFill/>
        </p:spPr>
        <p:txBody>
          <a:bodyPr wrap="square" rtlCol="0">
            <a:spAutoFit/>
          </a:bodyPr>
          <a:lstStyle/>
          <a:p>
            <a:r>
              <a:rPr lang="en-US" sz="2400" b="1" dirty="0"/>
              <a:t>Machine*:</a:t>
            </a:r>
          </a:p>
        </p:txBody>
      </p:sp>
      <p:sp>
        <p:nvSpPr>
          <p:cNvPr id="8" name="TextBox 7">
            <a:extLst>
              <a:ext uri="{FF2B5EF4-FFF2-40B4-BE49-F238E27FC236}">
                <a16:creationId xmlns:a16="http://schemas.microsoft.com/office/drawing/2014/main" id="{08FFC388-56E4-FEF7-6347-E042F083B629}"/>
              </a:ext>
            </a:extLst>
          </p:cNvPr>
          <p:cNvSpPr txBox="1"/>
          <p:nvPr/>
        </p:nvSpPr>
        <p:spPr>
          <a:xfrm>
            <a:off x="344161" y="4644716"/>
            <a:ext cx="9652129" cy="400110"/>
          </a:xfrm>
          <a:prstGeom prst="rect">
            <a:avLst/>
          </a:prstGeom>
          <a:noFill/>
        </p:spPr>
        <p:txBody>
          <a:bodyPr wrap="none" rtlCol="0">
            <a:spAutoFit/>
          </a:bodyPr>
          <a:lstStyle/>
          <a:p>
            <a:r>
              <a:rPr lang="en-US" sz="2000" dirty="0"/>
              <a:t>*Additional wrappers provided to compile and run on Wafer-Scale Cluster appliance</a:t>
            </a:r>
          </a:p>
        </p:txBody>
      </p:sp>
    </p:spTree>
    <p:extLst>
      <p:ext uri="{BB962C8B-B14F-4D97-AF65-F5344CB8AC3E}">
        <p14:creationId xmlns:p14="http://schemas.microsoft.com/office/powerpoint/2010/main" val="10827609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3AC525-606E-6C4D-94B0-27DDE529CF8F}"/>
              </a:ext>
            </a:extLst>
          </p:cNvPr>
          <p:cNvSpPr>
            <a:spLocks noGrp="1"/>
          </p:cNvSpPr>
          <p:nvPr>
            <p:ph type="body" sz="quarter" idx="13"/>
          </p:nvPr>
        </p:nvSpPr>
        <p:spPr/>
        <p:txBody>
          <a:bodyPr/>
          <a:lstStyle/>
          <a:p>
            <a:r>
              <a:rPr lang="en-US" dirty="0"/>
              <a:t>Thank you</a:t>
            </a:r>
          </a:p>
        </p:txBody>
      </p:sp>
    </p:spTree>
    <p:extLst>
      <p:ext uri="{BB962C8B-B14F-4D97-AF65-F5344CB8AC3E}">
        <p14:creationId xmlns:p14="http://schemas.microsoft.com/office/powerpoint/2010/main" val="3051049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F395C-8253-E24E-96DE-48328DEC2C5B}"/>
              </a:ext>
            </a:extLst>
          </p:cNvPr>
          <p:cNvSpPr>
            <a:spLocks noGrp="1"/>
          </p:cNvSpPr>
          <p:nvPr>
            <p:ph type="title"/>
          </p:nvPr>
        </p:nvSpPr>
        <p:spPr>
          <a:xfrm>
            <a:off x="361543" y="383672"/>
            <a:ext cx="10998200" cy="795852"/>
          </a:xfrm>
        </p:spPr>
        <p:txBody>
          <a:bodyPr/>
          <a:lstStyle/>
          <a:p>
            <a:pPr algn="ctr"/>
            <a:r>
              <a:rPr lang="en-US" sz="3200" b="1"/>
              <a:t>Cerebras SDK</a:t>
            </a:r>
          </a:p>
        </p:txBody>
      </p:sp>
      <p:sp>
        <p:nvSpPr>
          <p:cNvPr id="8" name="Content Placeholder 2">
            <a:extLst>
              <a:ext uri="{FF2B5EF4-FFF2-40B4-BE49-F238E27FC236}">
                <a16:creationId xmlns:a16="http://schemas.microsoft.com/office/drawing/2014/main" id="{CA87B9B4-408C-49C6-9FE8-37CC0BB05787}"/>
              </a:ext>
            </a:extLst>
          </p:cNvPr>
          <p:cNvSpPr txBox="1">
            <a:spLocks/>
          </p:cNvSpPr>
          <p:nvPr/>
        </p:nvSpPr>
        <p:spPr>
          <a:xfrm>
            <a:off x="0" y="1126098"/>
            <a:ext cx="12192000" cy="795852"/>
          </a:xfrm>
          <a:prstGeom prst="rect">
            <a:avLst/>
          </a:prstGeom>
          <a:solidFill>
            <a:schemeClr val="accent1"/>
          </a:solidFill>
          <a:ln>
            <a:solidFill>
              <a:schemeClr val="accent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solidFill>
                  <a:schemeClr val="bg1"/>
                </a:solidFill>
              </a:rPr>
              <a:t>A general-purpose parallel-computing platform and API allowing software developers to write custom programs (“kernels”) for Cerebras systems.</a:t>
            </a:r>
            <a:endParaRPr lang="en-US" sz="2400" b="1">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9EFC483-3D2E-453C-9427-3F2BFEAD2E96}"/>
              </a:ext>
            </a:extLst>
          </p:cNvPr>
          <p:cNvSpPr/>
          <p:nvPr/>
        </p:nvSpPr>
        <p:spPr>
          <a:xfrm>
            <a:off x="361543" y="2345582"/>
            <a:ext cx="1979047" cy="130962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indent="0" algn="ctr">
              <a:buNone/>
            </a:pPr>
            <a:r>
              <a:rPr lang="en-US" sz="2400" b="1">
                <a:solidFill>
                  <a:schemeClr val="tx1"/>
                </a:solidFill>
              </a:rPr>
              <a:t>Language</a:t>
            </a:r>
          </a:p>
        </p:txBody>
      </p:sp>
      <p:sp>
        <p:nvSpPr>
          <p:cNvPr id="10" name="Rectangle 9">
            <a:extLst>
              <a:ext uri="{FF2B5EF4-FFF2-40B4-BE49-F238E27FC236}">
                <a16:creationId xmlns:a16="http://schemas.microsoft.com/office/drawing/2014/main" id="{B6D0C739-E53F-4BD7-A8BA-0736F398B980}"/>
              </a:ext>
            </a:extLst>
          </p:cNvPr>
          <p:cNvSpPr/>
          <p:nvPr/>
        </p:nvSpPr>
        <p:spPr>
          <a:xfrm>
            <a:off x="2500329" y="3052279"/>
            <a:ext cx="2952618" cy="59578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indent="0" algn="ctr">
              <a:buNone/>
            </a:pPr>
            <a:r>
              <a:rPr lang="en-US" sz="1400">
                <a:solidFill>
                  <a:schemeClr val="tx1"/>
                </a:solidFill>
              </a:rPr>
              <a:t>Host APIs with Python</a:t>
            </a:r>
            <a:endParaRPr lang="en-US" sz="1100">
              <a:solidFill>
                <a:schemeClr val="tx1"/>
              </a:solidFill>
            </a:endParaRPr>
          </a:p>
        </p:txBody>
      </p:sp>
      <p:sp>
        <p:nvSpPr>
          <p:cNvPr id="11" name="Rectangle 10">
            <a:extLst>
              <a:ext uri="{FF2B5EF4-FFF2-40B4-BE49-F238E27FC236}">
                <a16:creationId xmlns:a16="http://schemas.microsoft.com/office/drawing/2014/main" id="{339E5F23-FB1C-4449-A8AD-FCBBF7B9045F}"/>
              </a:ext>
            </a:extLst>
          </p:cNvPr>
          <p:cNvSpPr/>
          <p:nvPr/>
        </p:nvSpPr>
        <p:spPr>
          <a:xfrm>
            <a:off x="2500329" y="2345582"/>
            <a:ext cx="2952618" cy="59578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indent="0" algn="ctr">
              <a:buNone/>
            </a:pPr>
            <a:r>
              <a:rPr lang="en-US" sz="1400">
                <a:solidFill>
                  <a:schemeClr val="tx1"/>
                </a:solidFill>
              </a:rPr>
              <a:t>CSL: Cerebras Software Language</a:t>
            </a:r>
            <a:endParaRPr lang="en-US" sz="1100">
              <a:solidFill>
                <a:schemeClr val="tx1"/>
              </a:solidFill>
            </a:endParaRPr>
          </a:p>
        </p:txBody>
      </p:sp>
      <p:sp>
        <p:nvSpPr>
          <p:cNvPr id="14" name="Rectangle 13">
            <a:extLst>
              <a:ext uri="{FF2B5EF4-FFF2-40B4-BE49-F238E27FC236}">
                <a16:creationId xmlns:a16="http://schemas.microsoft.com/office/drawing/2014/main" id="{C92A5CFE-BF0D-4B56-BAA0-8310A208C283}"/>
              </a:ext>
            </a:extLst>
          </p:cNvPr>
          <p:cNvSpPr/>
          <p:nvPr/>
        </p:nvSpPr>
        <p:spPr>
          <a:xfrm>
            <a:off x="361543" y="3785762"/>
            <a:ext cx="1979047" cy="5957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indent="0" algn="ctr">
              <a:buNone/>
            </a:pPr>
            <a:r>
              <a:rPr lang="en-US" sz="2400" b="1">
                <a:solidFill>
                  <a:schemeClr val="tx1"/>
                </a:solidFill>
              </a:rPr>
              <a:t>Libraries</a:t>
            </a:r>
          </a:p>
        </p:txBody>
      </p:sp>
      <p:sp>
        <p:nvSpPr>
          <p:cNvPr id="16" name="Rectangle 15">
            <a:extLst>
              <a:ext uri="{FF2B5EF4-FFF2-40B4-BE49-F238E27FC236}">
                <a16:creationId xmlns:a16="http://schemas.microsoft.com/office/drawing/2014/main" id="{D192CADA-5181-4A89-9159-20C639DCE28A}"/>
              </a:ext>
            </a:extLst>
          </p:cNvPr>
          <p:cNvSpPr/>
          <p:nvPr/>
        </p:nvSpPr>
        <p:spPr>
          <a:xfrm>
            <a:off x="2500329" y="3778618"/>
            <a:ext cx="2952618" cy="595784"/>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indent="0" algn="ctr">
              <a:buNone/>
            </a:pPr>
            <a:r>
              <a:rPr lang="en-US" sz="1400">
                <a:solidFill>
                  <a:schemeClr val="tx1"/>
                </a:solidFill>
              </a:rPr>
              <a:t>Optimized primitives</a:t>
            </a:r>
            <a:endParaRPr lang="en-US" sz="1100">
              <a:solidFill>
                <a:schemeClr val="tx1"/>
              </a:solidFill>
            </a:endParaRPr>
          </a:p>
        </p:txBody>
      </p:sp>
      <p:sp>
        <p:nvSpPr>
          <p:cNvPr id="17" name="Rectangle 16">
            <a:extLst>
              <a:ext uri="{FF2B5EF4-FFF2-40B4-BE49-F238E27FC236}">
                <a16:creationId xmlns:a16="http://schemas.microsoft.com/office/drawing/2014/main" id="{F581DE86-96D3-463F-8B74-43B19007BEFF}"/>
              </a:ext>
            </a:extLst>
          </p:cNvPr>
          <p:cNvSpPr/>
          <p:nvPr/>
        </p:nvSpPr>
        <p:spPr>
          <a:xfrm>
            <a:off x="361543" y="4512100"/>
            <a:ext cx="1979047" cy="130962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indent="0" algn="ctr">
              <a:buNone/>
            </a:pPr>
            <a:r>
              <a:rPr lang="en-US" sz="2400" b="1">
                <a:solidFill>
                  <a:schemeClr val="tx1"/>
                </a:solidFill>
              </a:rPr>
              <a:t>Tools</a:t>
            </a:r>
            <a:endParaRPr lang="en-US" sz="2800" b="1">
              <a:solidFill>
                <a:schemeClr val="tx1"/>
              </a:solidFill>
            </a:endParaRPr>
          </a:p>
        </p:txBody>
      </p:sp>
      <p:sp>
        <p:nvSpPr>
          <p:cNvPr id="19" name="Rectangle 18">
            <a:extLst>
              <a:ext uri="{FF2B5EF4-FFF2-40B4-BE49-F238E27FC236}">
                <a16:creationId xmlns:a16="http://schemas.microsoft.com/office/drawing/2014/main" id="{5CEFBEF1-DB6D-4A26-995D-FF5668A6BE83}"/>
              </a:ext>
            </a:extLst>
          </p:cNvPr>
          <p:cNvSpPr/>
          <p:nvPr/>
        </p:nvSpPr>
        <p:spPr>
          <a:xfrm>
            <a:off x="2500329" y="4524528"/>
            <a:ext cx="1376902" cy="129005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indent="0" algn="ctr">
              <a:buNone/>
            </a:pPr>
            <a:r>
              <a:rPr lang="en-US" sz="1400">
                <a:solidFill>
                  <a:schemeClr val="tx1"/>
                </a:solidFill>
              </a:rPr>
              <a:t>Simulator</a:t>
            </a:r>
            <a:endParaRPr lang="en-US" sz="1100">
              <a:solidFill>
                <a:schemeClr val="tx1"/>
              </a:solidFill>
            </a:endParaRPr>
          </a:p>
        </p:txBody>
      </p:sp>
      <p:sp>
        <p:nvSpPr>
          <p:cNvPr id="20" name="Rectangle 19">
            <a:extLst>
              <a:ext uri="{FF2B5EF4-FFF2-40B4-BE49-F238E27FC236}">
                <a16:creationId xmlns:a16="http://schemas.microsoft.com/office/drawing/2014/main" id="{BE9C2163-CBE3-43D7-8473-6DE2793168E6}"/>
              </a:ext>
            </a:extLst>
          </p:cNvPr>
          <p:cNvSpPr/>
          <p:nvPr/>
        </p:nvSpPr>
        <p:spPr>
          <a:xfrm>
            <a:off x="4036970" y="4512100"/>
            <a:ext cx="1398574" cy="59578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indent="0" algn="ctr">
              <a:buNone/>
            </a:pPr>
            <a:r>
              <a:rPr lang="en-US" sz="1400">
                <a:solidFill>
                  <a:schemeClr val="tx1"/>
                </a:solidFill>
              </a:rPr>
              <a:t>Debugger</a:t>
            </a:r>
            <a:endParaRPr lang="en-US" sz="1100">
              <a:solidFill>
                <a:schemeClr val="tx1"/>
              </a:solidFill>
            </a:endParaRPr>
          </a:p>
        </p:txBody>
      </p:sp>
      <p:sp>
        <p:nvSpPr>
          <p:cNvPr id="22" name="Rectangle 21">
            <a:extLst>
              <a:ext uri="{FF2B5EF4-FFF2-40B4-BE49-F238E27FC236}">
                <a16:creationId xmlns:a16="http://schemas.microsoft.com/office/drawing/2014/main" id="{33E86593-DCD1-459E-9A6C-CFD3224E839F}"/>
              </a:ext>
            </a:extLst>
          </p:cNvPr>
          <p:cNvSpPr/>
          <p:nvPr/>
        </p:nvSpPr>
        <p:spPr>
          <a:xfrm>
            <a:off x="4036970" y="5218797"/>
            <a:ext cx="1398574" cy="59578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marL="0" indent="0" algn="ctr">
              <a:buNone/>
            </a:pPr>
            <a:r>
              <a:rPr lang="en-US" sz="1400">
                <a:solidFill>
                  <a:schemeClr val="tx1"/>
                </a:solidFill>
              </a:rPr>
              <a:t>Visualization</a:t>
            </a:r>
            <a:endParaRPr lang="en-US" sz="1100">
              <a:solidFill>
                <a:schemeClr val="tx1"/>
              </a:solidFill>
            </a:endParaRPr>
          </a:p>
        </p:txBody>
      </p:sp>
      <p:pic>
        <p:nvPicPr>
          <p:cNvPr id="18" name="Picture 17" descr="Graphical user interface, application&#10;&#10;Description automatically generated">
            <a:extLst>
              <a:ext uri="{FF2B5EF4-FFF2-40B4-BE49-F238E27FC236}">
                <a16:creationId xmlns:a16="http://schemas.microsoft.com/office/drawing/2014/main" id="{FDE0F62B-82FA-9B4C-B224-E0B360B651E1}"/>
              </a:ext>
            </a:extLst>
          </p:cNvPr>
          <p:cNvPicPr>
            <a:picLocks noChangeAspect="1"/>
          </p:cNvPicPr>
          <p:nvPr/>
        </p:nvPicPr>
        <p:blipFill>
          <a:blip r:embed="rId3"/>
          <a:stretch>
            <a:fillRect/>
          </a:stretch>
        </p:blipFill>
        <p:spPr>
          <a:xfrm>
            <a:off x="5660814" y="2352472"/>
            <a:ext cx="6232014" cy="3469254"/>
          </a:xfrm>
          <a:prstGeom prst="rect">
            <a:avLst/>
          </a:prstGeom>
          <a:effectLst>
            <a:outerShdw blurRad="165458" dist="178164" dir="5400000" algn="ctr" rotWithShape="0">
              <a:srgbClr val="000000">
                <a:alpha val="29065"/>
              </a:srgbClr>
            </a:outerShdw>
          </a:effectLst>
        </p:spPr>
      </p:pic>
    </p:spTree>
    <p:extLst>
      <p:ext uri="{BB962C8B-B14F-4D97-AF65-F5344CB8AC3E}">
        <p14:creationId xmlns:p14="http://schemas.microsoft.com/office/powerpoint/2010/main" val="708220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A1A7BD-CDFC-EF3E-6624-C4AEE5B12FC5}"/>
              </a:ext>
            </a:extLst>
          </p:cNvPr>
          <p:cNvSpPr>
            <a:spLocks noGrp="1"/>
          </p:cNvSpPr>
          <p:nvPr>
            <p:ph type="sldNum" sz="quarter" idx="4"/>
          </p:nvPr>
        </p:nvSpPr>
        <p:spPr/>
        <p:txBody>
          <a:bodyPr/>
          <a:lstStyle/>
          <a:p>
            <a:fld id="{0B354EC8-F2B8-4A45-9B5A-4524A3A10FC3}" type="slidenum">
              <a:rPr lang="en-US" smtClean="0"/>
              <a:pPr/>
              <a:t>12</a:t>
            </a:fld>
            <a:endParaRPr lang="en-US" dirty="0"/>
          </a:p>
        </p:txBody>
      </p:sp>
      <p:sp>
        <p:nvSpPr>
          <p:cNvPr id="4" name="Title 3">
            <a:extLst>
              <a:ext uri="{FF2B5EF4-FFF2-40B4-BE49-F238E27FC236}">
                <a16:creationId xmlns:a16="http://schemas.microsoft.com/office/drawing/2014/main" id="{5F8B4C6D-8E45-9D8B-76EC-727D55A8B284}"/>
              </a:ext>
            </a:extLst>
          </p:cNvPr>
          <p:cNvSpPr>
            <a:spLocks noGrp="1"/>
          </p:cNvSpPr>
          <p:nvPr>
            <p:ph type="title"/>
          </p:nvPr>
        </p:nvSpPr>
        <p:spPr/>
        <p:txBody>
          <a:bodyPr/>
          <a:lstStyle/>
          <a:p>
            <a:r>
              <a:rPr lang="en-US" dirty="0"/>
              <a:t>SDK Components</a:t>
            </a:r>
          </a:p>
        </p:txBody>
      </p:sp>
      <p:sp>
        <p:nvSpPr>
          <p:cNvPr id="6" name="Rectangle 5">
            <a:extLst>
              <a:ext uri="{FF2B5EF4-FFF2-40B4-BE49-F238E27FC236}">
                <a16:creationId xmlns:a16="http://schemas.microsoft.com/office/drawing/2014/main" id="{2433F70B-635A-9BF3-87BA-E290D25D6966}"/>
              </a:ext>
            </a:extLst>
          </p:cNvPr>
          <p:cNvSpPr/>
          <p:nvPr/>
        </p:nvSpPr>
        <p:spPr>
          <a:xfrm>
            <a:off x="1673256" y="2225493"/>
            <a:ext cx="2777066" cy="929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Layout</a:t>
            </a:r>
          </a:p>
        </p:txBody>
      </p:sp>
      <p:sp>
        <p:nvSpPr>
          <p:cNvPr id="7" name="Rectangle 6">
            <a:extLst>
              <a:ext uri="{FF2B5EF4-FFF2-40B4-BE49-F238E27FC236}">
                <a16:creationId xmlns:a16="http://schemas.microsoft.com/office/drawing/2014/main" id="{BC9A35B7-02E6-1FFA-2CD8-783712AC48EE}"/>
              </a:ext>
            </a:extLst>
          </p:cNvPr>
          <p:cNvSpPr/>
          <p:nvPr/>
        </p:nvSpPr>
        <p:spPr>
          <a:xfrm>
            <a:off x="4798088" y="2225492"/>
            <a:ext cx="2777067" cy="9292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PE Programming</a:t>
            </a:r>
          </a:p>
        </p:txBody>
      </p:sp>
      <p:sp>
        <p:nvSpPr>
          <p:cNvPr id="9" name="Rectangle 8">
            <a:extLst>
              <a:ext uri="{FF2B5EF4-FFF2-40B4-BE49-F238E27FC236}">
                <a16:creationId xmlns:a16="http://schemas.microsoft.com/office/drawing/2014/main" id="{ED969A1E-C20B-31F6-6FBC-28188672B867}"/>
              </a:ext>
            </a:extLst>
          </p:cNvPr>
          <p:cNvSpPr/>
          <p:nvPr/>
        </p:nvSpPr>
        <p:spPr>
          <a:xfrm>
            <a:off x="7922921" y="2218155"/>
            <a:ext cx="2777067" cy="9292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Runtime</a:t>
            </a:r>
          </a:p>
        </p:txBody>
      </p:sp>
      <p:sp>
        <p:nvSpPr>
          <p:cNvPr id="11" name="TextBox 10">
            <a:extLst>
              <a:ext uri="{FF2B5EF4-FFF2-40B4-BE49-F238E27FC236}">
                <a16:creationId xmlns:a16="http://schemas.microsoft.com/office/drawing/2014/main" id="{5C9D1DAD-1B91-17DC-3910-1EB4AC2A2E8E}"/>
              </a:ext>
            </a:extLst>
          </p:cNvPr>
          <p:cNvSpPr txBox="1"/>
          <p:nvPr/>
        </p:nvSpPr>
        <p:spPr>
          <a:xfrm>
            <a:off x="1742453" y="3413969"/>
            <a:ext cx="2638671" cy="461665"/>
          </a:xfrm>
          <a:prstGeom prst="rect">
            <a:avLst/>
          </a:prstGeom>
          <a:solidFill>
            <a:schemeClr val="accent1">
              <a:lumMod val="40000"/>
              <a:lumOff val="60000"/>
            </a:schemeClr>
          </a:solidFill>
          <a:ln>
            <a:noFill/>
          </a:ln>
        </p:spPr>
        <p:txBody>
          <a:bodyPr wrap="none" rtlCol="0">
            <a:spAutoFit/>
          </a:bodyPr>
          <a:lstStyle/>
          <a:p>
            <a:r>
              <a:rPr lang="en-US" sz="2400" dirty="0"/>
              <a:t>CSL layout blocks</a:t>
            </a:r>
          </a:p>
        </p:txBody>
      </p:sp>
      <p:sp>
        <p:nvSpPr>
          <p:cNvPr id="12" name="TextBox 11">
            <a:extLst>
              <a:ext uri="{FF2B5EF4-FFF2-40B4-BE49-F238E27FC236}">
                <a16:creationId xmlns:a16="http://schemas.microsoft.com/office/drawing/2014/main" id="{24623E71-C4F8-2DBB-9C63-39E87857EA5B}"/>
              </a:ext>
            </a:extLst>
          </p:cNvPr>
          <p:cNvSpPr txBox="1"/>
          <p:nvPr/>
        </p:nvSpPr>
        <p:spPr>
          <a:xfrm>
            <a:off x="5794526" y="3413968"/>
            <a:ext cx="784189" cy="461665"/>
          </a:xfrm>
          <a:prstGeom prst="rect">
            <a:avLst/>
          </a:prstGeom>
          <a:solidFill>
            <a:schemeClr val="accent1">
              <a:lumMod val="40000"/>
              <a:lumOff val="60000"/>
            </a:schemeClr>
          </a:solidFill>
        </p:spPr>
        <p:txBody>
          <a:bodyPr wrap="none" rtlCol="0">
            <a:spAutoFit/>
          </a:bodyPr>
          <a:lstStyle/>
          <a:p>
            <a:r>
              <a:rPr lang="en-US" sz="2400" dirty="0"/>
              <a:t>CSL</a:t>
            </a:r>
          </a:p>
        </p:txBody>
      </p:sp>
      <p:sp>
        <p:nvSpPr>
          <p:cNvPr id="13" name="TextBox 12">
            <a:extLst>
              <a:ext uri="{FF2B5EF4-FFF2-40B4-BE49-F238E27FC236}">
                <a16:creationId xmlns:a16="http://schemas.microsoft.com/office/drawing/2014/main" id="{E40DC1AD-AD82-2908-2132-835AE0423EB1}"/>
              </a:ext>
            </a:extLst>
          </p:cNvPr>
          <p:cNvSpPr txBox="1"/>
          <p:nvPr/>
        </p:nvSpPr>
        <p:spPr>
          <a:xfrm>
            <a:off x="8286173" y="3394021"/>
            <a:ext cx="2050561" cy="461665"/>
          </a:xfrm>
          <a:prstGeom prst="rect">
            <a:avLst/>
          </a:prstGeom>
          <a:solidFill>
            <a:schemeClr val="accent1">
              <a:lumMod val="40000"/>
              <a:lumOff val="60000"/>
            </a:schemeClr>
          </a:solidFill>
        </p:spPr>
        <p:txBody>
          <a:bodyPr wrap="none" rtlCol="0">
            <a:spAutoFit/>
          </a:bodyPr>
          <a:lstStyle/>
          <a:p>
            <a:r>
              <a:rPr lang="en-US" sz="2400" dirty="0"/>
              <a:t>SDK Runtime</a:t>
            </a:r>
          </a:p>
        </p:txBody>
      </p:sp>
      <p:sp>
        <p:nvSpPr>
          <p:cNvPr id="16" name="TextBox 15">
            <a:extLst>
              <a:ext uri="{FF2B5EF4-FFF2-40B4-BE49-F238E27FC236}">
                <a16:creationId xmlns:a16="http://schemas.microsoft.com/office/drawing/2014/main" id="{7B7DB747-2777-BE9D-F4BF-4936CF8A8694}"/>
              </a:ext>
            </a:extLst>
          </p:cNvPr>
          <p:cNvSpPr txBox="1"/>
          <p:nvPr/>
        </p:nvSpPr>
        <p:spPr>
          <a:xfrm>
            <a:off x="1742453" y="4134828"/>
            <a:ext cx="2777065" cy="923330"/>
          </a:xfrm>
          <a:prstGeom prst="rect">
            <a:avLst/>
          </a:prstGeom>
          <a:noFill/>
        </p:spPr>
        <p:txBody>
          <a:bodyPr wrap="square" rtlCol="0">
            <a:spAutoFit/>
          </a:bodyPr>
          <a:lstStyle/>
          <a:p>
            <a:r>
              <a:rPr lang="en-US" dirty="0"/>
              <a:t>Top level CSL layout file with </a:t>
            </a:r>
            <a:r>
              <a:rPr lang="en-US" dirty="0" err="1">
                <a:latin typeface="Consolas" panose="020B0609020204030204" pitchFamily="49" charset="0"/>
                <a:cs typeface="Consolas" panose="020B0609020204030204" pitchFamily="49" charset="0"/>
              </a:rPr>
              <a:t>set_tile_code</a:t>
            </a:r>
            <a:r>
              <a:rPr lang="en-US" dirty="0"/>
              <a:t>, </a:t>
            </a:r>
            <a:r>
              <a:rPr lang="en-US" dirty="0" err="1">
                <a:latin typeface="Consolas" panose="020B0609020204030204" pitchFamily="49" charset="0"/>
                <a:cs typeface="Consolas" panose="020B0609020204030204" pitchFamily="49" charset="0"/>
              </a:rPr>
              <a:t>set_color_config</a:t>
            </a:r>
            <a:r>
              <a:rPr lang="en-US" dirty="0">
                <a:cs typeface="Consolas" panose="020B0609020204030204" pitchFamily="49" charset="0"/>
              </a:rPr>
              <a:t> </a:t>
            </a:r>
            <a:r>
              <a:rPr lang="en-US" dirty="0"/>
              <a:t>calls</a:t>
            </a:r>
          </a:p>
        </p:txBody>
      </p:sp>
      <p:sp>
        <p:nvSpPr>
          <p:cNvPr id="17" name="TextBox 16">
            <a:extLst>
              <a:ext uri="{FF2B5EF4-FFF2-40B4-BE49-F238E27FC236}">
                <a16:creationId xmlns:a16="http://schemas.microsoft.com/office/drawing/2014/main" id="{6B89EDA1-1847-24BC-E5BF-17AA2E276D67}"/>
              </a:ext>
            </a:extLst>
          </p:cNvPr>
          <p:cNvSpPr txBox="1"/>
          <p:nvPr/>
        </p:nvSpPr>
        <p:spPr>
          <a:xfrm>
            <a:off x="8186429" y="4078279"/>
            <a:ext cx="2362143" cy="923330"/>
          </a:xfrm>
          <a:prstGeom prst="rect">
            <a:avLst/>
          </a:prstGeom>
          <a:noFill/>
        </p:spPr>
        <p:txBody>
          <a:bodyPr wrap="square" rtlCol="0">
            <a:spAutoFit/>
          </a:bodyPr>
          <a:lstStyle/>
          <a:p>
            <a:r>
              <a:rPr lang="en-US" dirty="0"/>
              <a:t>Use </a:t>
            </a:r>
            <a:r>
              <a:rPr lang="en-US" dirty="0" err="1">
                <a:latin typeface="Consolas" panose="020B0609020204030204" pitchFamily="49" charset="0"/>
                <a:cs typeface="Consolas" panose="020B0609020204030204" pitchFamily="49" charset="0"/>
              </a:rPr>
              <a:t>memcpy</a:t>
            </a:r>
            <a:r>
              <a:rPr lang="en-US" dirty="0"/>
              <a:t> to copy data to/ from device, launch kernels</a:t>
            </a:r>
          </a:p>
        </p:txBody>
      </p:sp>
      <p:sp>
        <p:nvSpPr>
          <p:cNvPr id="18" name="TextBox 17">
            <a:extLst>
              <a:ext uri="{FF2B5EF4-FFF2-40B4-BE49-F238E27FC236}">
                <a16:creationId xmlns:a16="http://schemas.microsoft.com/office/drawing/2014/main" id="{F24035B0-E350-6852-ADA9-D410636059FB}"/>
              </a:ext>
            </a:extLst>
          </p:cNvPr>
          <p:cNvSpPr txBox="1"/>
          <p:nvPr/>
        </p:nvSpPr>
        <p:spPr>
          <a:xfrm>
            <a:off x="4964441" y="4078107"/>
            <a:ext cx="2777065" cy="646331"/>
          </a:xfrm>
          <a:prstGeom prst="rect">
            <a:avLst/>
          </a:prstGeom>
          <a:noFill/>
        </p:spPr>
        <p:txBody>
          <a:bodyPr wrap="square" rtlCol="0">
            <a:spAutoFit/>
          </a:bodyPr>
          <a:lstStyle/>
          <a:p>
            <a:r>
              <a:rPr lang="en-US" dirty="0"/>
              <a:t>Define code that runs on PE, e.g. tasks</a:t>
            </a:r>
          </a:p>
        </p:txBody>
      </p:sp>
    </p:spTree>
    <p:extLst>
      <p:ext uri="{BB962C8B-B14F-4D97-AF65-F5344CB8AC3E}">
        <p14:creationId xmlns:p14="http://schemas.microsoft.com/office/powerpoint/2010/main" val="333020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84C5815-E99C-4517-9B07-41C57CBAF656}"/>
              </a:ext>
            </a:extLst>
          </p:cNvPr>
          <p:cNvSpPr>
            <a:spLocks noGrp="1"/>
          </p:cNvSpPr>
          <p:nvPr>
            <p:ph type="body" sz="quarter" idx="3"/>
          </p:nvPr>
        </p:nvSpPr>
        <p:spPr>
          <a:xfrm>
            <a:off x="6111875" y="1409700"/>
            <a:ext cx="5681663" cy="823913"/>
          </a:xfrm>
        </p:spPr>
        <p:txBody>
          <a:bodyPr/>
          <a:lstStyle/>
          <a:p>
            <a:r>
              <a:rPr lang="en-US"/>
              <a:t>Device: CSL</a:t>
            </a:r>
          </a:p>
        </p:txBody>
      </p:sp>
      <p:sp>
        <p:nvSpPr>
          <p:cNvPr id="20" name="Content Placeholder 19">
            <a:extLst>
              <a:ext uri="{FF2B5EF4-FFF2-40B4-BE49-F238E27FC236}">
                <a16:creationId xmlns:a16="http://schemas.microsoft.com/office/drawing/2014/main" id="{9859835A-7B14-4690-8A94-3B47BD405BBF}"/>
              </a:ext>
            </a:extLst>
          </p:cNvPr>
          <p:cNvSpPr>
            <a:spLocks noGrp="1"/>
          </p:cNvSpPr>
          <p:nvPr>
            <p:ph sz="quarter" idx="4"/>
          </p:nvPr>
        </p:nvSpPr>
        <p:spPr>
          <a:xfrm>
            <a:off x="6110288" y="2311400"/>
            <a:ext cx="5683250" cy="3878263"/>
          </a:xfrm>
        </p:spPr>
        <p:txBody>
          <a:bodyPr/>
          <a:lstStyle/>
          <a:p>
            <a:r>
              <a:rPr lang="en-US" dirty="0"/>
              <a:t>Target software simulator or CS-2</a:t>
            </a:r>
          </a:p>
          <a:p>
            <a:r>
              <a:rPr lang="en-US" dirty="0"/>
              <a:t>CSL programs run on groups of cores on the WSE, specified by programmer</a:t>
            </a:r>
          </a:p>
          <a:p>
            <a:r>
              <a:rPr lang="en-US" dirty="0"/>
              <a:t>Executes dataflow programs</a:t>
            </a:r>
          </a:p>
          <a:p>
            <a:endParaRPr lang="en-US" dirty="0"/>
          </a:p>
        </p:txBody>
      </p:sp>
      <p:sp>
        <p:nvSpPr>
          <p:cNvPr id="2" name="Title 1">
            <a:extLst>
              <a:ext uri="{FF2B5EF4-FFF2-40B4-BE49-F238E27FC236}">
                <a16:creationId xmlns:a16="http://schemas.microsoft.com/office/drawing/2014/main" id="{D4F14463-3BF0-F74E-A092-2D0EB87001A8}"/>
              </a:ext>
            </a:extLst>
          </p:cNvPr>
          <p:cNvSpPr>
            <a:spLocks noGrp="1"/>
          </p:cNvSpPr>
          <p:nvPr>
            <p:ph type="title"/>
          </p:nvPr>
        </p:nvSpPr>
        <p:spPr>
          <a:xfrm>
            <a:off x="361543" y="287877"/>
            <a:ext cx="10998200" cy="795852"/>
          </a:xfrm>
        </p:spPr>
        <p:txBody>
          <a:bodyPr/>
          <a:lstStyle/>
          <a:p>
            <a:r>
              <a:rPr lang="en-US" b="1"/>
              <a:t>From a Programmer’s Perspective</a:t>
            </a:r>
          </a:p>
        </p:txBody>
      </p:sp>
      <p:sp>
        <p:nvSpPr>
          <p:cNvPr id="18" name="Text Placeholder 17">
            <a:extLst>
              <a:ext uri="{FF2B5EF4-FFF2-40B4-BE49-F238E27FC236}">
                <a16:creationId xmlns:a16="http://schemas.microsoft.com/office/drawing/2014/main" id="{D6B0E6BA-4F86-4738-8768-FE3EFCD561F7}"/>
              </a:ext>
            </a:extLst>
          </p:cNvPr>
          <p:cNvSpPr>
            <a:spLocks noGrp="1"/>
          </p:cNvSpPr>
          <p:nvPr>
            <p:ph type="body" idx="1"/>
          </p:nvPr>
        </p:nvSpPr>
        <p:spPr>
          <a:xfrm>
            <a:off x="342900" y="1409700"/>
            <a:ext cx="5654675" cy="823913"/>
          </a:xfrm>
        </p:spPr>
        <p:txBody>
          <a:bodyPr/>
          <a:lstStyle/>
          <a:p>
            <a:r>
              <a:rPr lang="en-US"/>
              <a:t>Host CPU(s): Python</a:t>
            </a:r>
          </a:p>
        </p:txBody>
      </p:sp>
      <p:sp>
        <p:nvSpPr>
          <p:cNvPr id="29" name="Content Placeholder 2">
            <a:extLst>
              <a:ext uri="{FF2B5EF4-FFF2-40B4-BE49-F238E27FC236}">
                <a16:creationId xmlns:a16="http://schemas.microsoft.com/office/drawing/2014/main" id="{06EF3651-A192-B04C-841E-8413EED946E4}"/>
              </a:ext>
            </a:extLst>
          </p:cNvPr>
          <p:cNvSpPr>
            <a:spLocks noGrp="1"/>
          </p:cNvSpPr>
          <p:nvPr>
            <p:ph sz="half" idx="2"/>
          </p:nvPr>
        </p:nvSpPr>
        <p:spPr>
          <a:xfrm>
            <a:off x="342900" y="2311400"/>
            <a:ext cx="5654675" cy="3878263"/>
          </a:xfrm>
        </p:spPr>
        <p:txBody>
          <a:bodyPr vert="horz" lIns="91440" tIns="45720" rIns="91440" bIns="45720" rtlCol="0" anchor="t">
            <a:normAutofit/>
          </a:bodyPr>
          <a:lstStyle/>
          <a:p>
            <a:r>
              <a:rPr lang="en-US" dirty="0"/>
              <a:t>Loads program onto simulator or CS-2 system</a:t>
            </a:r>
          </a:p>
          <a:p>
            <a:r>
              <a:rPr lang="en-US" dirty="0"/>
              <a:t>Streams in/out data from one or more workers</a:t>
            </a:r>
          </a:p>
          <a:p>
            <a:r>
              <a:rPr lang="en-US" dirty="0"/>
              <a:t>Reads/writes device memory </a:t>
            </a:r>
          </a:p>
        </p:txBody>
      </p:sp>
      <p:cxnSp>
        <p:nvCxnSpPr>
          <p:cNvPr id="23" name="Straight Arrow Connector 22">
            <a:extLst>
              <a:ext uri="{FF2B5EF4-FFF2-40B4-BE49-F238E27FC236}">
                <a16:creationId xmlns:a16="http://schemas.microsoft.com/office/drawing/2014/main" id="{5E1B9C78-EBC3-454E-85A0-3E0B78FED6B7}"/>
              </a:ext>
            </a:extLst>
          </p:cNvPr>
          <p:cNvCxnSpPr>
            <a:cxnSpLocks/>
          </p:cNvCxnSpPr>
          <p:nvPr/>
        </p:nvCxnSpPr>
        <p:spPr>
          <a:xfrm>
            <a:off x="4829536" y="5063747"/>
            <a:ext cx="1705494" cy="298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6B3E218-36F9-664F-8AEC-E17E02EC1107}"/>
              </a:ext>
            </a:extLst>
          </p:cNvPr>
          <p:cNvSpPr txBox="1"/>
          <p:nvPr/>
        </p:nvSpPr>
        <p:spPr>
          <a:xfrm>
            <a:off x="4727426" y="4345050"/>
            <a:ext cx="1894061" cy="338554"/>
          </a:xfrm>
          <a:prstGeom prst="rect">
            <a:avLst/>
          </a:prstGeom>
          <a:noFill/>
        </p:spPr>
        <p:txBody>
          <a:bodyPr wrap="square">
            <a:spAutoFit/>
          </a:bodyPr>
          <a:lstStyle/>
          <a:p>
            <a:pPr algn="ctr"/>
            <a:r>
              <a:rPr lang="en-US" sz="1600"/>
              <a:t>Device Read/Write</a:t>
            </a:r>
          </a:p>
        </p:txBody>
      </p:sp>
      <p:sp>
        <p:nvSpPr>
          <p:cNvPr id="31" name="TextBox 30">
            <a:extLst>
              <a:ext uri="{FF2B5EF4-FFF2-40B4-BE49-F238E27FC236}">
                <a16:creationId xmlns:a16="http://schemas.microsoft.com/office/drawing/2014/main" id="{54CB547B-3DA3-F446-B7D7-8761ECE2C238}"/>
              </a:ext>
            </a:extLst>
          </p:cNvPr>
          <p:cNvSpPr txBox="1"/>
          <p:nvPr/>
        </p:nvSpPr>
        <p:spPr>
          <a:xfrm>
            <a:off x="4821710" y="5201563"/>
            <a:ext cx="1705494" cy="584775"/>
          </a:xfrm>
          <a:prstGeom prst="rect">
            <a:avLst/>
          </a:prstGeom>
          <a:noFill/>
        </p:spPr>
        <p:txBody>
          <a:bodyPr wrap="square">
            <a:spAutoFit/>
          </a:bodyPr>
          <a:lstStyle/>
          <a:p>
            <a:pPr algn="ctr"/>
            <a:r>
              <a:rPr lang="en-US" sz="1600"/>
              <a:t>Memory I/O + Data Streams</a:t>
            </a:r>
          </a:p>
        </p:txBody>
      </p:sp>
      <p:cxnSp>
        <p:nvCxnSpPr>
          <p:cNvPr id="33" name="Straight Arrow Connector 32">
            <a:extLst>
              <a:ext uri="{FF2B5EF4-FFF2-40B4-BE49-F238E27FC236}">
                <a16:creationId xmlns:a16="http://schemas.microsoft.com/office/drawing/2014/main" id="{AB50FFE3-4BE3-384D-B8EB-16BDA45B4D85}"/>
              </a:ext>
            </a:extLst>
          </p:cNvPr>
          <p:cNvCxnSpPr>
            <a:cxnSpLocks/>
          </p:cNvCxnSpPr>
          <p:nvPr/>
        </p:nvCxnSpPr>
        <p:spPr>
          <a:xfrm>
            <a:off x="4842387" y="4807147"/>
            <a:ext cx="1705494" cy="2984"/>
          </a:xfrm>
          <a:prstGeom prst="straightConnector1">
            <a:avLst/>
          </a:prstGeom>
          <a:ln w="381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picture containing shape&#10;&#10;Description automatically generated">
            <a:extLst>
              <a:ext uri="{FF2B5EF4-FFF2-40B4-BE49-F238E27FC236}">
                <a16:creationId xmlns:a16="http://schemas.microsoft.com/office/drawing/2014/main" id="{B5A0BC3E-5422-4218-9874-96DD93F570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2656" y="4303033"/>
            <a:ext cx="1516592" cy="1516592"/>
          </a:xfrm>
          <a:prstGeom prst="rect">
            <a:avLst/>
          </a:prstGeom>
        </p:spPr>
      </p:pic>
      <p:pic>
        <p:nvPicPr>
          <p:cNvPr id="6" name="Picture 5" descr="Chart, bar chart&#10;&#10;Description automatically generated">
            <a:extLst>
              <a:ext uri="{FF2B5EF4-FFF2-40B4-BE49-F238E27FC236}">
                <a16:creationId xmlns:a16="http://schemas.microsoft.com/office/drawing/2014/main" id="{36F22BA0-2E2D-452D-83E5-F30A19DBB4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6257" y="4218988"/>
            <a:ext cx="1516592" cy="1516592"/>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EBA48E00-AB34-442D-B1FC-678066BBBE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03759" y="4387078"/>
            <a:ext cx="1348502" cy="1348502"/>
          </a:xfrm>
          <a:prstGeom prst="rect">
            <a:avLst/>
          </a:prstGeom>
        </p:spPr>
      </p:pic>
    </p:spTree>
    <p:extLst>
      <p:ext uri="{BB962C8B-B14F-4D97-AF65-F5344CB8AC3E}">
        <p14:creationId xmlns:p14="http://schemas.microsoft.com/office/powerpoint/2010/main" val="2513742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061966-FAF3-F54F-95A0-AD61FD51424D}"/>
              </a:ext>
            </a:extLst>
          </p:cNvPr>
          <p:cNvSpPr>
            <a:spLocks noGrp="1"/>
          </p:cNvSpPr>
          <p:nvPr>
            <p:ph idx="1"/>
          </p:nvPr>
        </p:nvSpPr>
        <p:spPr>
          <a:xfrm>
            <a:off x="365760" y="1179725"/>
            <a:ext cx="10998200" cy="4824518"/>
          </a:xfrm>
        </p:spPr>
        <p:txBody>
          <a:bodyPr/>
          <a:lstStyle/>
          <a:p>
            <a:r>
              <a:rPr lang="en-US"/>
              <a:t>Types</a:t>
            </a:r>
          </a:p>
          <a:p>
            <a:r>
              <a:rPr lang="en-US"/>
              <a:t>Functions</a:t>
            </a:r>
          </a:p>
          <a:p>
            <a:r>
              <a:rPr lang="en-US"/>
              <a:t>Control structures</a:t>
            </a:r>
          </a:p>
          <a:p>
            <a:r>
              <a:rPr lang="en-US"/>
              <a:t>Structs/Unions/Enums</a:t>
            </a:r>
          </a:p>
          <a:p>
            <a:r>
              <a:rPr lang="en-US" err="1"/>
              <a:t>Comptime</a:t>
            </a:r>
            <a:endParaRPr lang="en-US"/>
          </a:p>
          <a:p>
            <a:endParaRPr lang="en-US"/>
          </a:p>
          <a:p>
            <a:r>
              <a:rPr lang="en-US" err="1"/>
              <a:t>Builtins</a:t>
            </a:r>
            <a:endParaRPr lang="en-US"/>
          </a:p>
          <a:p>
            <a:r>
              <a:rPr lang="en-US"/>
              <a:t>Module system</a:t>
            </a:r>
          </a:p>
          <a:p>
            <a:r>
              <a:rPr lang="en-US"/>
              <a:t>Params</a:t>
            </a:r>
          </a:p>
          <a:p>
            <a:r>
              <a:rPr lang="en-US"/>
              <a:t>Tasks</a:t>
            </a:r>
          </a:p>
          <a:p>
            <a:r>
              <a:rPr lang="en-US"/>
              <a:t>Data Structure Descriptors</a:t>
            </a:r>
          </a:p>
          <a:p>
            <a:r>
              <a:rPr lang="en-US"/>
              <a:t>Layout specification</a:t>
            </a:r>
          </a:p>
          <a:p>
            <a:endParaRPr lang="en-US"/>
          </a:p>
        </p:txBody>
      </p:sp>
      <p:sp>
        <p:nvSpPr>
          <p:cNvPr id="2" name="Title 1">
            <a:extLst>
              <a:ext uri="{FF2B5EF4-FFF2-40B4-BE49-F238E27FC236}">
                <a16:creationId xmlns:a16="http://schemas.microsoft.com/office/drawing/2014/main" id="{9C32B9BB-9B28-D34A-8B6B-CA0763BA5B81}"/>
              </a:ext>
            </a:extLst>
          </p:cNvPr>
          <p:cNvSpPr>
            <a:spLocks noGrp="1"/>
          </p:cNvSpPr>
          <p:nvPr>
            <p:ph type="title"/>
          </p:nvPr>
        </p:nvSpPr>
        <p:spPr>
          <a:xfrm>
            <a:off x="361543" y="287877"/>
            <a:ext cx="10998200" cy="795852"/>
          </a:xfrm>
        </p:spPr>
        <p:txBody>
          <a:bodyPr/>
          <a:lstStyle/>
          <a:p>
            <a:r>
              <a:rPr lang="en-US" b="1"/>
              <a:t>CSL: Language Basics</a:t>
            </a:r>
          </a:p>
        </p:txBody>
      </p:sp>
      <p:sp>
        <p:nvSpPr>
          <p:cNvPr id="4" name="Right Brace 3">
            <a:extLst>
              <a:ext uri="{FF2B5EF4-FFF2-40B4-BE49-F238E27FC236}">
                <a16:creationId xmlns:a16="http://schemas.microsoft.com/office/drawing/2014/main" id="{9884C0BC-1A6B-BD44-B3E1-1B94A38D9FDD}"/>
              </a:ext>
            </a:extLst>
          </p:cNvPr>
          <p:cNvSpPr/>
          <p:nvPr/>
        </p:nvSpPr>
        <p:spPr>
          <a:xfrm>
            <a:off x="3683629" y="1248149"/>
            <a:ext cx="756745" cy="1959397"/>
          </a:xfrm>
          <a:prstGeom prst="rightBrace">
            <a:avLst>
              <a:gd name="adj1" fmla="val 0"/>
              <a:gd name="adj2" fmla="val 50000"/>
            </a:avLst>
          </a:prstGeom>
          <a:ln w="317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ight Brace 4">
            <a:extLst>
              <a:ext uri="{FF2B5EF4-FFF2-40B4-BE49-F238E27FC236}">
                <a16:creationId xmlns:a16="http://schemas.microsoft.com/office/drawing/2014/main" id="{B6A9CBD9-22A2-2B4E-84FF-F6BFC2C63E3D}"/>
              </a:ext>
            </a:extLst>
          </p:cNvPr>
          <p:cNvSpPr/>
          <p:nvPr/>
        </p:nvSpPr>
        <p:spPr>
          <a:xfrm>
            <a:off x="3683628" y="3661757"/>
            <a:ext cx="756745" cy="2246769"/>
          </a:xfrm>
          <a:prstGeom prst="rightBrace">
            <a:avLst>
              <a:gd name="adj1" fmla="val 0"/>
              <a:gd name="adj2" fmla="val 50000"/>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D4861ACD-04B9-D147-B07B-E776A8E534C2}"/>
              </a:ext>
            </a:extLst>
          </p:cNvPr>
          <p:cNvSpPr txBox="1"/>
          <p:nvPr/>
        </p:nvSpPr>
        <p:spPr>
          <a:xfrm>
            <a:off x="4440373" y="1966237"/>
            <a:ext cx="4273534" cy="830997"/>
          </a:xfrm>
          <a:prstGeom prst="rect">
            <a:avLst/>
          </a:prstGeom>
          <a:noFill/>
        </p:spPr>
        <p:txBody>
          <a:bodyPr wrap="square" rtlCol="0">
            <a:spAutoFit/>
          </a:bodyPr>
          <a:lstStyle/>
          <a:p>
            <a:r>
              <a:rPr lang="en-US" sz="2800"/>
              <a:t>Straight from C </a:t>
            </a:r>
          </a:p>
          <a:p>
            <a:r>
              <a:rPr lang="en-US" sz="2000"/>
              <a:t>(via </a:t>
            </a:r>
            <a:r>
              <a:rPr lang="en-US" sz="2000">
                <a:solidFill>
                  <a:schemeClr val="accent4"/>
                </a:solidFill>
              </a:rPr>
              <a:t>Zig</a:t>
            </a:r>
            <a:r>
              <a:rPr lang="en-US" sz="2000"/>
              <a:t>)</a:t>
            </a:r>
            <a:endParaRPr lang="en-US" sz="2800"/>
          </a:p>
        </p:txBody>
      </p:sp>
      <p:sp>
        <p:nvSpPr>
          <p:cNvPr id="7" name="TextBox 6">
            <a:extLst>
              <a:ext uri="{FF2B5EF4-FFF2-40B4-BE49-F238E27FC236}">
                <a16:creationId xmlns:a16="http://schemas.microsoft.com/office/drawing/2014/main" id="{6D69501D-7D5E-6B41-B70C-79B08B187CAC}"/>
              </a:ext>
            </a:extLst>
          </p:cNvPr>
          <p:cNvSpPr txBox="1"/>
          <p:nvPr/>
        </p:nvSpPr>
        <p:spPr>
          <a:xfrm>
            <a:off x="4440373" y="4523531"/>
            <a:ext cx="3426868" cy="523220"/>
          </a:xfrm>
          <a:prstGeom prst="rect">
            <a:avLst/>
          </a:prstGeom>
          <a:noFill/>
        </p:spPr>
        <p:txBody>
          <a:bodyPr wrap="square" rtlCol="0">
            <a:spAutoFit/>
          </a:bodyPr>
          <a:lstStyle/>
          <a:p>
            <a:r>
              <a:rPr lang="en-US" sz="2800"/>
              <a:t>CSL specific</a:t>
            </a:r>
          </a:p>
        </p:txBody>
      </p:sp>
      <p:sp>
        <p:nvSpPr>
          <p:cNvPr id="9" name="Rectangle 8">
            <a:extLst>
              <a:ext uri="{FF2B5EF4-FFF2-40B4-BE49-F238E27FC236}">
                <a16:creationId xmlns:a16="http://schemas.microsoft.com/office/drawing/2014/main" id="{80516548-0361-9445-BD2B-030CE75F0AC3}"/>
              </a:ext>
            </a:extLst>
          </p:cNvPr>
          <p:cNvSpPr/>
          <p:nvPr/>
        </p:nvSpPr>
        <p:spPr>
          <a:xfrm>
            <a:off x="8107350" y="1976819"/>
            <a:ext cx="3843338" cy="2677656"/>
          </a:xfrm>
          <a:prstGeom prst="rect">
            <a:avLst/>
          </a:prstGeom>
        </p:spPr>
        <p:txBody>
          <a:bodyPr wrap="square">
            <a:spAutoFit/>
          </a:bodyPr>
          <a:lstStyle/>
          <a:p>
            <a:pPr algn="ctr"/>
            <a:r>
              <a:rPr lang="en-US" sz="2800" b="1"/>
              <a:t>Used for writing device kernel code</a:t>
            </a:r>
          </a:p>
          <a:p>
            <a:pPr algn="ctr"/>
            <a:endParaRPr lang="en-US" sz="2800" b="1"/>
          </a:p>
          <a:p>
            <a:pPr algn="ctr"/>
            <a:r>
              <a:rPr lang="en-US" sz="2800" b="1"/>
              <a:t>Familiar to C/C++/HPC programmers</a:t>
            </a:r>
          </a:p>
        </p:txBody>
      </p:sp>
      <p:cxnSp>
        <p:nvCxnSpPr>
          <p:cNvPr id="14" name="Straight Connector 13">
            <a:extLst>
              <a:ext uri="{FF2B5EF4-FFF2-40B4-BE49-F238E27FC236}">
                <a16:creationId xmlns:a16="http://schemas.microsoft.com/office/drawing/2014/main" id="{EAA5A0E3-66E4-48D3-A958-734CBA992012}"/>
              </a:ext>
            </a:extLst>
          </p:cNvPr>
          <p:cNvCxnSpPr/>
          <p:nvPr/>
        </p:nvCxnSpPr>
        <p:spPr>
          <a:xfrm>
            <a:off x="7993859" y="1471613"/>
            <a:ext cx="0" cy="3807865"/>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04312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2888-B0A1-6143-B45C-CA2FA7A51E07}"/>
              </a:ext>
            </a:extLst>
          </p:cNvPr>
          <p:cNvSpPr>
            <a:spLocks noGrp="1"/>
          </p:cNvSpPr>
          <p:nvPr>
            <p:ph type="title"/>
          </p:nvPr>
        </p:nvSpPr>
        <p:spPr/>
        <p:txBody>
          <a:bodyPr/>
          <a:lstStyle/>
          <a:p>
            <a:r>
              <a:rPr lang="en-US" b="1"/>
              <a:t>Familiar Features</a:t>
            </a:r>
          </a:p>
        </p:txBody>
      </p:sp>
      <p:sp>
        <p:nvSpPr>
          <p:cNvPr id="9" name="TextBox 8">
            <a:extLst>
              <a:ext uri="{FF2B5EF4-FFF2-40B4-BE49-F238E27FC236}">
                <a16:creationId xmlns:a16="http://schemas.microsoft.com/office/drawing/2014/main" id="{16A67CEB-F2D8-284B-806E-833B59137BFE}"/>
              </a:ext>
            </a:extLst>
          </p:cNvPr>
          <p:cNvSpPr txBox="1"/>
          <p:nvPr/>
        </p:nvSpPr>
        <p:spPr>
          <a:xfrm>
            <a:off x="361543" y="951185"/>
            <a:ext cx="9069840" cy="3662541"/>
          </a:xfrm>
          <a:prstGeom prst="rect">
            <a:avLst/>
          </a:prstGeom>
          <a:noFill/>
        </p:spPr>
        <p:txBody>
          <a:bodyPr wrap="square" rtlCol="0">
            <a:spAutoFit/>
          </a:bodyPr>
          <a:lstStyle/>
          <a:p>
            <a:r>
              <a:rPr lang="en-US" sz="2400" b="1" dirty="0">
                <a:solidFill>
                  <a:srgbClr val="EA5B0C"/>
                </a:solidFill>
              </a:rPr>
              <a:t>Types</a:t>
            </a:r>
            <a:endParaRPr lang="en-US" sz="2400" b="1" dirty="0"/>
          </a:p>
          <a:p>
            <a:pPr marL="347472" indent="-347472">
              <a:buFont typeface="Arial" panose="020B0604020202020204" pitchFamily="34" charset="0"/>
              <a:buChar char="•"/>
            </a:pPr>
            <a:r>
              <a:rPr lang="en-US" sz="2000" dirty="0"/>
              <a:t>Syntax similar to other modern languages – Go, Swift, Scala, Rust</a:t>
            </a:r>
          </a:p>
          <a:p>
            <a:pPr marL="347472" indent="-347472">
              <a:buFont typeface="Arial" panose="020B0604020202020204" pitchFamily="34" charset="0"/>
              <a:buChar char="•"/>
            </a:pPr>
            <a:r>
              <a:rPr lang="en-US" sz="2000" dirty="0"/>
              <a:t>Float (</a:t>
            </a:r>
            <a:r>
              <a:rPr lang="en-US" sz="2000" dirty="0">
                <a:latin typeface="Consolas" panose="020B0609020204030204" pitchFamily="49" charset="0"/>
              </a:rPr>
              <a:t>f16</a:t>
            </a:r>
            <a:r>
              <a:rPr lang="en-US" sz="2000" dirty="0"/>
              <a:t>, </a:t>
            </a:r>
            <a:r>
              <a:rPr lang="en-US" sz="2000" dirty="0">
                <a:latin typeface="Consolas" panose="020B0609020204030204" pitchFamily="49" charset="0"/>
              </a:rPr>
              <a:t>f32</a:t>
            </a:r>
            <a:r>
              <a:rPr lang="en-US" sz="2000" dirty="0"/>
              <a:t>), signed (</a:t>
            </a:r>
            <a:r>
              <a:rPr lang="en-US" sz="2000" dirty="0">
                <a:latin typeface="Consolas" panose="020B0609020204030204" pitchFamily="49" charset="0"/>
              </a:rPr>
              <a:t>i16</a:t>
            </a:r>
            <a:r>
              <a:rPr lang="en-US" sz="2000" dirty="0"/>
              <a:t>, </a:t>
            </a:r>
            <a:r>
              <a:rPr lang="en-US" sz="2000" dirty="0">
                <a:latin typeface="Consolas" panose="020B0609020204030204" pitchFamily="49" charset="0"/>
              </a:rPr>
              <a:t>i32</a:t>
            </a:r>
            <a:r>
              <a:rPr lang="en-US" sz="2000" dirty="0"/>
              <a:t>)</a:t>
            </a:r>
            <a:r>
              <a:rPr lang="en-US" sz="2000" b="1" dirty="0"/>
              <a:t>,</a:t>
            </a:r>
            <a:r>
              <a:rPr lang="en-US" sz="2000" dirty="0"/>
              <a:t> unsigned (</a:t>
            </a:r>
            <a:r>
              <a:rPr lang="en-US" sz="2000" dirty="0">
                <a:latin typeface="Consolas" panose="020B0609020204030204" pitchFamily="49" charset="0"/>
              </a:rPr>
              <a:t>u16</a:t>
            </a:r>
            <a:r>
              <a:rPr lang="en-US" sz="2000" dirty="0"/>
              <a:t>, </a:t>
            </a:r>
            <a:r>
              <a:rPr lang="en-US" sz="2000" dirty="0">
                <a:latin typeface="Consolas" panose="020B0609020204030204" pitchFamily="49" charset="0"/>
              </a:rPr>
              <a:t>u32</a:t>
            </a:r>
            <a:r>
              <a:rPr lang="en-US" sz="2000" dirty="0"/>
              <a:t>), </a:t>
            </a:r>
            <a:r>
              <a:rPr lang="en-US" sz="2000" dirty="0" err="1"/>
              <a:t>boolean</a:t>
            </a:r>
            <a:r>
              <a:rPr lang="en-US" sz="2000" dirty="0"/>
              <a:t> (</a:t>
            </a:r>
            <a:r>
              <a:rPr lang="en-US" sz="2000" dirty="0">
                <a:latin typeface="Consolas" panose="020B0609020204030204" pitchFamily="49" charset="0"/>
              </a:rPr>
              <a:t>bool</a:t>
            </a:r>
            <a:r>
              <a:rPr lang="en-US" sz="2000" dirty="0"/>
              <a:t>)</a:t>
            </a:r>
          </a:p>
          <a:p>
            <a:pPr marL="347472" indent="-347472">
              <a:buFont typeface="Arial" panose="020B0604020202020204" pitchFamily="34" charset="0"/>
              <a:buChar char="•"/>
            </a:pPr>
            <a:endParaRPr lang="en-US" sz="2000" dirty="0"/>
          </a:p>
          <a:p>
            <a:r>
              <a:rPr lang="en-US" sz="2400" b="1" dirty="0">
                <a:solidFill>
                  <a:srgbClr val="EA5B0C"/>
                </a:solidFill>
              </a:rPr>
              <a:t>Functions</a:t>
            </a:r>
            <a:endParaRPr lang="en-US" sz="2400" b="1" dirty="0"/>
          </a:p>
          <a:p>
            <a:pPr marL="342900" indent="-342900">
              <a:buFont typeface="Arial" panose="020B0604020202020204" pitchFamily="34" charset="0"/>
              <a:buChar char="•"/>
            </a:pPr>
            <a:r>
              <a:rPr lang="en-US" sz="2000" dirty="0"/>
              <a:t>Zig-style syntax</a:t>
            </a:r>
          </a:p>
          <a:p>
            <a:pPr marL="342900" indent="-342900">
              <a:buFont typeface="Arial" panose="020B0604020202020204" pitchFamily="34" charset="0"/>
              <a:buChar char="•"/>
            </a:pPr>
            <a:r>
              <a:rPr lang="en-US" sz="2000" dirty="0"/>
              <a:t>Pass by value or reference and </a:t>
            </a:r>
            <a:r>
              <a:rPr lang="en-US" sz="2000" dirty="0" err="1"/>
              <a:t>inlining</a:t>
            </a:r>
            <a:r>
              <a:rPr lang="en-US" sz="2000" dirty="0"/>
              <a:t> automatically handled</a:t>
            </a:r>
          </a:p>
          <a:p>
            <a:pPr marL="342900" indent="-342900">
              <a:buFont typeface="Arial" panose="020B0604020202020204" pitchFamily="34" charset="0"/>
              <a:buChar char="•"/>
            </a:pPr>
            <a:endParaRPr lang="en-US" sz="2000" dirty="0"/>
          </a:p>
          <a:p>
            <a:r>
              <a:rPr lang="en-US" sz="2400" b="1" dirty="0">
                <a:solidFill>
                  <a:srgbClr val="EA5B0C"/>
                </a:solidFill>
              </a:rPr>
              <a:t>Control Structures</a:t>
            </a:r>
            <a:endParaRPr lang="en-US" sz="2400" dirty="0"/>
          </a:p>
          <a:p>
            <a:pPr marL="342900" indent="-342900">
              <a:buFont typeface="Arial" panose="020B0604020202020204" pitchFamily="34" charset="0"/>
              <a:buChar char="•"/>
            </a:pPr>
            <a:r>
              <a:rPr lang="en-US" sz="2000" dirty="0"/>
              <a:t>Traditional control flow: </a:t>
            </a:r>
            <a:r>
              <a:rPr lang="en-US" sz="2000" b="1" dirty="0"/>
              <a:t>if</a:t>
            </a:r>
            <a:r>
              <a:rPr lang="en-US" sz="2000" dirty="0"/>
              <a:t>, </a:t>
            </a:r>
            <a:r>
              <a:rPr lang="en-US" sz="2000" b="1" dirty="0"/>
              <a:t>for</a:t>
            </a:r>
            <a:r>
              <a:rPr lang="en-US" sz="2000" dirty="0"/>
              <a:t>, </a:t>
            </a:r>
            <a:r>
              <a:rPr lang="en-US" sz="2000" b="1" dirty="0"/>
              <a:t>while</a:t>
            </a:r>
            <a:r>
              <a:rPr lang="en-US" sz="2000" dirty="0"/>
              <a:t>, with zig and C style syntax</a:t>
            </a:r>
          </a:p>
          <a:p>
            <a:endParaRPr lang="en-US" sz="2000" dirty="0"/>
          </a:p>
        </p:txBody>
      </p:sp>
      <p:pic>
        <p:nvPicPr>
          <p:cNvPr id="10" name="Picture 9" descr="A picture containing text&#10;&#10;Description automatically generated">
            <a:extLst>
              <a:ext uri="{FF2B5EF4-FFF2-40B4-BE49-F238E27FC236}">
                <a16:creationId xmlns:a16="http://schemas.microsoft.com/office/drawing/2014/main" id="{0840A59D-054C-DA41-9718-CADEBFB82931}"/>
              </a:ext>
            </a:extLst>
          </p:cNvPr>
          <p:cNvPicPr>
            <a:picLocks noChangeAspect="1"/>
          </p:cNvPicPr>
          <p:nvPr/>
        </p:nvPicPr>
        <p:blipFill rotWithShape="1">
          <a:blip r:embed="rId3"/>
          <a:srcRect t="9224" b="13826"/>
          <a:stretch/>
        </p:blipFill>
        <p:spPr>
          <a:xfrm>
            <a:off x="9431383" y="969946"/>
            <a:ext cx="2372361" cy="989815"/>
          </a:xfrm>
          <a:prstGeom prst="rect">
            <a:avLst/>
          </a:prstGeom>
          <a:ln>
            <a:solidFill>
              <a:schemeClr val="tx1"/>
            </a:solidFill>
          </a:ln>
          <a:effectLst>
            <a:outerShdw blurRad="50800" dist="38100" dir="2700000" algn="tl" rotWithShape="0">
              <a:prstClr val="black">
                <a:alpha val="40000"/>
              </a:prstClr>
            </a:outerShdw>
            <a:softEdge rad="0"/>
          </a:effectLst>
        </p:spPr>
      </p:pic>
      <p:pic>
        <p:nvPicPr>
          <p:cNvPr id="11" name="Picture 10">
            <a:extLst>
              <a:ext uri="{FF2B5EF4-FFF2-40B4-BE49-F238E27FC236}">
                <a16:creationId xmlns:a16="http://schemas.microsoft.com/office/drawing/2014/main" id="{AB8F3F8F-4758-0D43-95B9-EAC441C38070}"/>
              </a:ext>
            </a:extLst>
          </p:cNvPr>
          <p:cNvPicPr>
            <a:picLocks noChangeAspect="1"/>
          </p:cNvPicPr>
          <p:nvPr/>
        </p:nvPicPr>
        <p:blipFill>
          <a:blip r:embed="rId4"/>
          <a:srcRect/>
          <a:stretch/>
        </p:blipFill>
        <p:spPr>
          <a:xfrm>
            <a:off x="8358711" y="2400167"/>
            <a:ext cx="3445033" cy="1028833"/>
          </a:xfrm>
          <a:prstGeom prst="rect">
            <a:avLst/>
          </a:prstGeom>
          <a:ln>
            <a:solidFill>
              <a:schemeClr val="tx1"/>
            </a:solidFill>
          </a:ln>
          <a:effectLst>
            <a:outerShdw blurRad="50800" dist="38100" dir="2700000" algn="tl" rotWithShape="0">
              <a:prstClr val="black">
                <a:alpha val="40000"/>
              </a:prstClr>
            </a:outerShdw>
            <a:softEdge rad="0"/>
          </a:effectLst>
        </p:spPr>
      </p:pic>
      <p:pic>
        <p:nvPicPr>
          <p:cNvPr id="3" name="Picture 2">
            <a:extLst>
              <a:ext uri="{FF2B5EF4-FFF2-40B4-BE49-F238E27FC236}">
                <a16:creationId xmlns:a16="http://schemas.microsoft.com/office/drawing/2014/main" id="{223CDF69-0998-148B-7D12-7FAC22A77762}"/>
              </a:ext>
            </a:extLst>
          </p:cNvPr>
          <p:cNvPicPr>
            <a:picLocks noChangeAspect="1"/>
          </p:cNvPicPr>
          <p:nvPr/>
        </p:nvPicPr>
        <p:blipFill>
          <a:blip r:embed="rId5"/>
          <a:srcRect/>
          <a:stretch/>
        </p:blipFill>
        <p:spPr>
          <a:xfrm>
            <a:off x="217852" y="4532973"/>
            <a:ext cx="1513943" cy="1259193"/>
          </a:xfrm>
          <a:prstGeom prst="rect">
            <a:avLst/>
          </a:prstGeom>
          <a:ln>
            <a:solidFill>
              <a:schemeClr val="tx1"/>
            </a:solidFill>
          </a:ln>
          <a:effectLst>
            <a:outerShdw blurRad="50800" dist="38100" dir="2700000" algn="tl" rotWithShape="0">
              <a:prstClr val="black">
                <a:alpha val="40000"/>
              </a:prstClr>
            </a:outerShdw>
            <a:softEdge rad="0"/>
          </a:effectLst>
        </p:spPr>
      </p:pic>
      <p:pic>
        <p:nvPicPr>
          <p:cNvPr id="4" name="Picture 3">
            <a:extLst>
              <a:ext uri="{FF2B5EF4-FFF2-40B4-BE49-F238E27FC236}">
                <a16:creationId xmlns:a16="http://schemas.microsoft.com/office/drawing/2014/main" id="{A0564F0F-6C63-1991-26F3-841169D00C04}"/>
              </a:ext>
            </a:extLst>
          </p:cNvPr>
          <p:cNvPicPr>
            <a:picLocks noChangeAspect="1"/>
          </p:cNvPicPr>
          <p:nvPr/>
        </p:nvPicPr>
        <p:blipFill>
          <a:blip r:embed="rId6"/>
          <a:srcRect/>
          <a:stretch/>
        </p:blipFill>
        <p:spPr>
          <a:xfrm>
            <a:off x="7903677" y="4532032"/>
            <a:ext cx="3963724" cy="1131277"/>
          </a:xfrm>
          <a:prstGeom prst="rect">
            <a:avLst/>
          </a:prstGeom>
          <a:ln>
            <a:solidFill>
              <a:schemeClr val="tx1"/>
            </a:solidFill>
          </a:ln>
          <a:effectLst>
            <a:outerShdw blurRad="50800" dist="38100" dir="2700000" algn="tl" rotWithShape="0">
              <a:prstClr val="black">
                <a:alpha val="40000"/>
              </a:prstClr>
            </a:outerShdw>
            <a:softEdge rad="0"/>
          </a:effectLst>
        </p:spPr>
      </p:pic>
      <p:pic>
        <p:nvPicPr>
          <p:cNvPr id="6" name="Picture 5">
            <a:extLst>
              <a:ext uri="{FF2B5EF4-FFF2-40B4-BE49-F238E27FC236}">
                <a16:creationId xmlns:a16="http://schemas.microsoft.com/office/drawing/2014/main" id="{4E928F5B-C054-370B-ED56-84C80B113E9D}"/>
              </a:ext>
            </a:extLst>
          </p:cNvPr>
          <p:cNvPicPr>
            <a:picLocks noChangeAspect="1"/>
          </p:cNvPicPr>
          <p:nvPr/>
        </p:nvPicPr>
        <p:blipFill>
          <a:blip r:embed="rId7"/>
          <a:srcRect/>
          <a:stretch/>
        </p:blipFill>
        <p:spPr>
          <a:xfrm>
            <a:off x="2076854" y="4532973"/>
            <a:ext cx="1961943" cy="1110688"/>
          </a:xfrm>
          <a:prstGeom prst="rect">
            <a:avLst/>
          </a:prstGeom>
          <a:ln>
            <a:solidFill>
              <a:schemeClr val="tx1"/>
            </a:solidFill>
          </a:ln>
          <a:effectLst>
            <a:outerShdw blurRad="50800" dist="38100" dir="2700000" algn="tl" rotWithShape="0">
              <a:prstClr val="black">
                <a:alpha val="40000"/>
              </a:prstClr>
            </a:outerShdw>
            <a:softEdge rad="0"/>
          </a:effectLst>
        </p:spPr>
      </p:pic>
      <p:pic>
        <p:nvPicPr>
          <p:cNvPr id="8" name="Picture 7">
            <a:extLst>
              <a:ext uri="{FF2B5EF4-FFF2-40B4-BE49-F238E27FC236}">
                <a16:creationId xmlns:a16="http://schemas.microsoft.com/office/drawing/2014/main" id="{AB515228-F67D-FFC1-C322-3CC9BC2B64BE}"/>
              </a:ext>
            </a:extLst>
          </p:cNvPr>
          <p:cNvPicPr>
            <a:picLocks noChangeAspect="1"/>
          </p:cNvPicPr>
          <p:nvPr/>
        </p:nvPicPr>
        <p:blipFill>
          <a:blip r:embed="rId8"/>
          <a:srcRect/>
          <a:stretch/>
        </p:blipFill>
        <p:spPr>
          <a:xfrm>
            <a:off x="4333326" y="4546336"/>
            <a:ext cx="3254398" cy="1110689"/>
          </a:xfrm>
          <a:prstGeom prst="rect">
            <a:avLst/>
          </a:prstGeom>
          <a:ln>
            <a:solidFill>
              <a:schemeClr val="tx1"/>
            </a:solidFill>
          </a:ln>
          <a:effectLst>
            <a:outerShdw blurRad="50800" dist="38100" dir="2700000" algn="tl" rotWithShape="0">
              <a:prstClr val="black">
                <a:alpha val="40000"/>
              </a:prstClr>
            </a:outerShdw>
            <a:softEdge rad="0"/>
          </a:effectLst>
        </p:spPr>
      </p:pic>
      <p:sp>
        <p:nvSpPr>
          <p:cNvPr id="13" name="TextBox 12">
            <a:extLst>
              <a:ext uri="{FF2B5EF4-FFF2-40B4-BE49-F238E27FC236}">
                <a16:creationId xmlns:a16="http://schemas.microsoft.com/office/drawing/2014/main" id="{1A1FE080-9193-35E9-F244-CBA541D4219E}"/>
              </a:ext>
            </a:extLst>
          </p:cNvPr>
          <p:cNvSpPr txBox="1"/>
          <p:nvPr/>
        </p:nvSpPr>
        <p:spPr>
          <a:xfrm>
            <a:off x="311981" y="5805068"/>
            <a:ext cx="1325684" cy="369332"/>
          </a:xfrm>
          <a:prstGeom prst="rect">
            <a:avLst/>
          </a:prstGeom>
          <a:noFill/>
        </p:spPr>
        <p:txBody>
          <a:bodyPr wrap="none" rtlCol="0">
            <a:spAutoFit/>
          </a:bodyPr>
          <a:lstStyle/>
          <a:p>
            <a:r>
              <a:rPr lang="en-US"/>
              <a:t>conditionals</a:t>
            </a:r>
          </a:p>
        </p:txBody>
      </p:sp>
      <p:sp>
        <p:nvSpPr>
          <p:cNvPr id="14" name="TextBox 13">
            <a:extLst>
              <a:ext uri="{FF2B5EF4-FFF2-40B4-BE49-F238E27FC236}">
                <a16:creationId xmlns:a16="http://schemas.microsoft.com/office/drawing/2014/main" id="{E78D717E-2E79-F868-A68F-4F55B8C1477B}"/>
              </a:ext>
            </a:extLst>
          </p:cNvPr>
          <p:cNvSpPr txBox="1"/>
          <p:nvPr/>
        </p:nvSpPr>
        <p:spPr>
          <a:xfrm>
            <a:off x="2426883" y="5640410"/>
            <a:ext cx="1261884" cy="369332"/>
          </a:xfrm>
          <a:prstGeom prst="rect">
            <a:avLst/>
          </a:prstGeom>
          <a:noFill/>
        </p:spPr>
        <p:txBody>
          <a:bodyPr wrap="none" rtlCol="0">
            <a:spAutoFit/>
          </a:bodyPr>
          <a:lstStyle/>
          <a:p>
            <a:r>
              <a:rPr lang="en-US" b="1"/>
              <a:t>while </a:t>
            </a:r>
            <a:r>
              <a:rPr lang="en-US"/>
              <a:t>loop</a:t>
            </a:r>
          </a:p>
        </p:txBody>
      </p:sp>
      <p:sp>
        <p:nvSpPr>
          <p:cNvPr id="15" name="TextBox 14">
            <a:extLst>
              <a:ext uri="{FF2B5EF4-FFF2-40B4-BE49-F238E27FC236}">
                <a16:creationId xmlns:a16="http://schemas.microsoft.com/office/drawing/2014/main" id="{B9DA8E1D-38E5-8E1E-05E3-88ECCD59FF17}"/>
              </a:ext>
            </a:extLst>
          </p:cNvPr>
          <p:cNvSpPr txBox="1"/>
          <p:nvPr/>
        </p:nvSpPr>
        <p:spPr>
          <a:xfrm>
            <a:off x="4675558" y="5663970"/>
            <a:ext cx="2569934" cy="369332"/>
          </a:xfrm>
          <a:prstGeom prst="rect">
            <a:avLst/>
          </a:prstGeom>
          <a:noFill/>
        </p:spPr>
        <p:txBody>
          <a:bodyPr wrap="none" rtlCol="0">
            <a:spAutoFit/>
          </a:bodyPr>
          <a:lstStyle/>
          <a:p>
            <a:r>
              <a:rPr lang="en-US" b="1"/>
              <a:t>while </a:t>
            </a:r>
            <a:r>
              <a:rPr lang="en-US"/>
              <a:t>loop with iterator</a:t>
            </a:r>
          </a:p>
        </p:txBody>
      </p:sp>
      <p:sp>
        <p:nvSpPr>
          <p:cNvPr id="16" name="TextBox 15">
            <a:extLst>
              <a:ext uri="{FF2B5EF4-FFF2-40B4-BE49-F238E27FC236}">
                <a16:creationId xmlns:a16="http://schemas.microsoft.com/office/drawing/2014/main" id="{4558D771-743A-E6CD-12F2-361B8F69F68F}"/>
              </a:ext>
            </a:extLst>
          </p:cNvPr>
          <p:cNvSpPr txBox="1"/>
          <p:nvPr/>
        </p:nvSpPr>
        <p:spPr>
          <a:xfrm>
            <a:off x="8503235" y="5657025"/>
            <a:ext cx="3206695" cy="646331"/>
          </a:xfrm>
          <a:prstGeom prst="rect">
            <a:avLst/>
          </a:prstGeom>
          <a:noFill/>
        </p:spPr>
        <p:txBody>
          <a:bodyPr wrap="square" rtlCol="0">
            <a:spAutoFit/>
          </a:bodyPr>
          <a:lstStyle/>
          <a:p>
            <a:r>
              <a:rPr lang="en-US"/>
              <a:t>range </a:t>
            </a:r>
            <a:r>
              <a:rPr lang="en-US" b="1"/>
              <a:t>for</a:t>
            </a:r>
            <a:r>
              <a:rPr lang="en-US"/>
              <a:t> loop</a:t>
            </a:r>
          </a:p>
          <a:p>
            <a:r>
              <a:rPr lang="en-US"/>
              <a:t>(also provides C-style </a:t>
            </a:r>
            <a:r>
              <a:rPr lang="en-US" b="1"/>
              <a:t>for</a:t>
            </a:r>
            <a:r>
              <a:rPr lang="en-US"/>
              <a:t>) </a:t>
            </a:r>
          </a:p>
        </p:txBody>
      </p:sp>
    </p:spTree>
    <p:extLst>
      <p:ext uri="{BB962C8B-B14F-4D97-AF65-F5344CB8AC3E}">
        <p14:creationId xmlns:p14="http://schemas.microsoft.com/office/powerpoint/2010/main" val="1835914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8ECCC8-5516-6737-3392-B505AF68501F}"/>
              </a:ext>
            </a:extLst>
          </p:cNvPr>
          <p:cNvSpPr txBox="1"/>
          <p:nvPr/>
        </p:nvSpPr>
        <p:spPr>
          <a:xfrm>
            <a:off x="361543" y="914246"/>
            <a:ext cx="9069840" cy="3970318"/>
          </a:xfrm>
          <a:prstGeom prst="rect">
            <a:avLst/>
          </a:prstGeom>
          <a:noFill/>
        </p:spPr>
        <p:txBody>
          <a:bodyPr wrap="square" rtlCol="0">
            <a:spAutoFit/>
          </a:bodyPr>
          <a:lstStyle/>
          <a:p>
            <a:r>
              <a:rPr lang="en-US" sz="2400" b="1" err="1">
                <a:solidFill>
                  <a:srgbClr val="EA5B0C"/>
                </a:solidFill>
              </a:rPr>
              <a:t>Comptime</a:t>
            </a:r>
            <a:r>
              <a:rPr lang="en-US" sz="2400" b="1">
                <a:solidFill>
                  <a:srgbClr val="EA5B0C"/>
                </a:solidFill>
              </a:rPr>
              <a:t> </a:t>
            </a:r>
            <a:endParaRPr lang="en-US" sz="2400" b="1"/>
          </a:p>
          <a:p>
            <a:pPr marL="347472" indent="-347472">
              <a:buFont typeface="Arial" panose="020B0604020202020204" pitchFamily="34" charset="0"/>
              <a:buChar char="•"/>
            </a:pPr>
            <a:r>
              <a:rPr lang="en-US" sz="2000"/>
              <a:t>From Zig, block of code where all evaluation occurs at compile time</a:t>
            </a:r>
          </a:p>
          <a:p>
            <a:pPr marL="347472" indent="-347472">
              <a:buFont typeface="Arial" panose="020B0604020202020204" pitchFamily="34" charset="0"/>
              <a:buChar char="•"/>
            </a:pPr>
            <a:r>
              <a:rPr lang="en-US" sz="2000"/>
              <a:t>Useful for frontloading computation to avoid runtime overhead</a:t>
            </a:r>
          </a:p>
          <a:p>
            <a:pPr marL="457200" indent="-457200">
              <a:buFont typeface="Arial" panose="020B0604020202020204" pitchFamily="34" charset="0"/>
              <a:buChar char="•"/>
            </a:pPr>
            <a:endParaRPr lang="en-US" sz="2000"/>
          </a:p>
          <a:p>
            <a:r>
              <a:rPr lang="en-US" sz="2400" b="1">
                <a:solidFill>
                  <a:srgbClr val="EA5B0C"/>
                </a:solidFill>
              </a:rPr>
              <a:t>Params</a:t>
            </a:r>
          </a:p>
          <a:p>
            <a:pPr marL="342900" indent="-342900">
              <a:buFont typeface="Arial" panose="020B0604020202020204" pitchFamily="34" charset="0"/>
              <a:buChar char="•"/>
            </a:pPr>
            <a:r>
              <a:rPr lang="en-US" sz="2000"/>
              <a:t>Like </a:t>
            </a:r>
            <a:r>
              <a:rPr lang="en-US" sz="2000">
                <a:latin typeface="Consolas" panose="020B0609020204030204" pitchFamily="49" charset="0"/>
                <a:cs typeface="Consolas" panose="020B0609020204030204" pitchFamily="49" charset="0"/>
              </a:rPr>
              <a:t>#define</a:t>
            </a:r>
            <a:r>
              <a:rPr lang="en-US" sz="2000"/>
              <a:t>, but strongly typed</a:t>
            </a:r>
          </a:p>
          <a:p>
            <a:pPr marL="342900" indent="-342900">
              <a:buFont typeface="Arial" panose="020B0604020202020204" pitchFamily="34" charset="0"/>
              <a:buChar char="•"/>
            </a:pPr>
            <a:r>
              <a:rPr lang="en-US" sz="2000"/>
              <a:t>Have to be “bound” completely during compilation</a:t>
            </a:r>
          </a:p>
          <a:p>
            <a:pPr marL="457200" indent="-457200">
              <a:buFont typeface="Arial" panose="020B0604020202020204" pitchFamily="34" charset="0"/>
              <a:buChar char="•"/>
            </a:pPr>
            <a:endParaRPr lang="en-US" sz="2000"/>
          </a:p>
          <a:p>
            <a:r>
              <a:rPr lang="en-US" sz="2400" b="1">
                <a:solidFill>
                  <a:srgbClr val="EA5B0C"/>
                </a:solidFill>
              </a:rPr>
              <a:t>Modules</a:t>
            </a:r>
            <a:endParaRPr lang="en-US" sz="2400" b="1"/>
          </a:p>
          <a:p>
            <a:pPr marL="342900" indent="-342900">
              <a:buFont typeface="Arial" panose="020B0604020202020204" pitchFamily="34" charset="0"/>
              <a:buChar char="•"/>
            </a:pPr>
            <a:r>
              <a:rPr lang="en-US" sz="2000"/>
              <a:t>Any CSL source code file is a “Module,” importable into other modules</a:t>
            </a:r>
          </a:p>
          <a:p>
            <a:pPr marL="342900" indent="-342900">
              <a:buFont typeface="Arial" panose="020B0604020202020204" pitchFamily="34" charset="0"/>
              <a:buChar char="•"/>
            </a:pPr>
            <a:r>
              <a:rPr lang="en-US" sz="2000"/>
              <a:t>Imported modules acts as an </a:t>
            </a:r>
            <a:r>
              <a:rPr lang="en-US" sz="2000" i="1"/>
              <a:t>instance</a:t>
            </a:r>
            <a:r>
              <a:rPr lang="en-US" sz="2000"/>
              <a:t> of a unique struct type</a:t>
            </a:r>
          </a:p>
          <a:p>
            <a:pPr marL="342900" indent="-342900">
              <a:buFont typeface="Arial" panose="020B0604020202020204" pitchFamily="34" charset="0"/>
              <a:buChar char="•"/>
            </a:pPr>
            <a:r>
              <a:rPr lang="en-US" sz="2000"/>
              <a:t>Multiple imports of the same module allowed</a:t>
            </a:r>
          </a:p>
        </p:txBody>
      </p:sp>
      <p:sp>
        <p:nvSpPr>
          <p:cNvPr id="2" name="Title 1">
            <a:extLst>
              <a:ext uri="{FF2B5EF4-FFF2-40B4-BE49-F238E27FC236}">
                <a16:creationId xmlns:a16="http://schemas.microsoft.com/office/drawing/2014/main" id="{C7E31FCA-F66E-AA4C-83DD-74D32224C614}"/>
              </a:ext>
            </a:extLst>
          </p:cNvPr>
          <p:cNvSpPr>
            <a:spLocks noGrp="1"/>
          </p:cNvSpPr>
          <p:nvPr>
            <p:ph type="title"/>
          </p:nvPr>
        </p:nvSpPr>
        <p:spPr/>
        <p:txBody>
          <a:bodyPr/>
          <a:lstStyle/>
          <a:p>
            <a:r>
              <a:rPr lang="en-US" b="1"/>
              <a:t>Quality of Life Features</a:t>
            </a:r>
          </a:p>
        </p:txBody>
      </p:sp>
      <p:pic>
        <p:nvPicPr>
          <p:cNvPr id="7" name="Picture 6">
            <a:extLst>
              <a:ext uri="{FF2B5EF4-FFF2-40B4-BE49-F238E27FC236}">
                <a16:creationId xmlns:a16="http://schemas.microsoft.com/office/drawing/2014/main" id="{B76FE805-2828-2A4D-9FA3-32EB7A86907B}"/>
              </a:ext>
            </a:extLst>
          </p:cNvPr>
          <p:cNvPicPr>
            <a:picLocks noChangeAspect="1"/>
          </p:cNvPicPr>
          <p:nvPr/>
        </p:nvPicPr>
        <p:blipFill rotWithShape="1">
          <a:blip r:embed="rId3"/>
          <a:srcRect b="8918"/>
          <a:stretch/>
        </p:blipFill>
        <p:spPr>
          <a:xfrm>
            <a:off x="8761405" y="1099630"/>
            <a:ext cx="3069052" cy="1049137"/>
          </a:xfrm>
          <a:prstGeom prst="rect">
            <a:avLst/>
          </a:prstGeom>
          <a:ln>
            <a:solidFill>
              <a:schemeClr val="tx1"/>
            </a:solidFill>
          </a:ln>
          <a:effectLst>
            <a:outerShdw blurRad="50800" dist="38100" dir="2700000" algn="tl" rotWithShape="0">
              <a:prstClr val="black">
                <a:alpha val="40000"/>
              </a:prstClr>
            </a:outerShdw>
            <a:softEdge rad="0"/>
          </a:effectLst>
        </p:spPr>
      </p:pic>
      <p:pic>
        <p:nvPicPr>
          <p:cNvPr id="9" name="Picture 8">
            <a:extLst>
              <a:ext uri="{FF2B5EF4-FFF2-40B4-BE49-F238E27FC236}">
                <a16:creationId xmlns:a16="http://schemas.microsoft.com/office/drawing/2014/main" id="{ED18392E-5583-1888-7643-7B326B5F27E6}"/>
              </a:ext>
            </a:extLst>
          </p:cNvPr>
          <p:cNvPicPr>
            <a:picLocks noChangeAspect="1"/>
          </p:cNvPicPr>
          <p:nvPr/>
        </p:nvPicPr>
        <p:blipFill>
          <a:blip r:embed="rId4"/>
          <a:srcRect/>
          <a:stretch/>
        </p:blipFill>
        <p:spPr>
          <a:xfrm>
            <a:off x="3923883" y="5068300"/>
            <a:ext cx="1716728" cy="1118038"/>
          </a:xfrm>
          <a:prstGeom prst="rect">
            <a:avLst/>
          </a:prstGeom>
          <a:ln>
            <a:solidFill>
              <a:schemeClr val="tx1"/>
            </a:solidFill>
          </a:ln>
          <a:effectLst>
            <a:outerShdw blurRad="50800" dist="38100" dir="2700000" algn="tl" rotWithShape="0">
              <a:prstClr val="black">
                <a:alpha val="40000"/>
              </a:prstClr>
            </a:outerShdw>
            <a:softEdge rad="0"/>
          </a:effectLst>
        </p:spPr>
      </p:pic>
      <p:pic>
        <p:nvPicPr>
          <p:cNvPr id="10" name="Picture 9">
            <a:extLst>
              <a:ext uri="{FF2B5EF4-FFF2-40B4-BE49-F238E27FC236}">
                <a16:creationId xmlns:a16="http://schemas.microsoft.com/office/drawing/2014/main" id="{5DE9F7BB-ED8E-6ACD-818D-0FFE321597F5}"/>
              </a:ext>
            </a:extLst>
          </p:cNvPr>
          <p:cNvPicPr>
            <a:picLocks noChangeAspect="1"/>
          </p:cNvPicPr>
          <p:nvPr/>
        </p:nvPicPr>
        <p:blipFill>
          <a:blip r:embed="rId5"/>
          <a:srcRect/>
          <a:stretch/>
        </p:blipFill>
        <p:spPr>
          <a:xfrm>
            <a:off x="7430538" y="4659738"/>
            <a:ext cx="3482817" cy="1692255"/>
          </a:xfrm>
          <a:prstGeom prst="rect">
            <a:avLst/>
          </a:prstGeom>
          <a:ln>
            <a:solidFill>
              <a:schemeClr val="tx1"/>
            </a:solidFill>
          </a:ln>
          <a:effectLst>
            <a:outerShdw blurRad="50800" dist="38100" dir="2700000" algn="tl" rotWithShape="0">
              <a:prstClr val="black">
                <a:alpha val="40000"/>
              </a:prstClr>
            </a:outerShdw>
            <a:softEdge rad="0"/>
          </a:effectLst>
        </p:spPr>
      </p:pic>
      <p:sp>
        <p:nvSpPr>
          <p:cNvPr id="11" name="Rounded Rectangle 10">
            <a:extLst>
              <a:ext uri="{FF2B5EF4-FFF2-40B4-BE49-F238E27FC236}">
                <a16:creationId xmlns:a16="http://schemas.microsoft.com/office/drawing/2014/main" id="{164873B9-35EB-15E4-57C1-274BCC04B99F}"/>
              </a:ext>
            </a:extLst>
          </p:cNvPr>
          <p:cNvSpPr/>
          <p:nvPr/>
        </p:nvSpPr>
        <p:spPr>
          <a:xfrm>
            <a:off x="5530952" y="4902398"/>
            <a:ext cx="1085917" cy="331804"/>
          </a:xfrm>
          <a:prstGeom prst="roundRect">
            <a:avLst>
              <a:gd name="adj" fmla="val 0"/>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m1.csl</a:t>
            </a:r>
          </a:p>
        </p:txBody>
      </p:sp>
      <p:sp>
        <p:nvSpPr>
          <p:cNvPr id="12" name="Rounded Rectangle 11">
            <a:extLst>
              <a:ext uri="{FF2B5EF4-FFF2-40B4-BE49-F238E27FC236}">
                <a16:creationId xmlns:a16="http://schemas.microsoft.com/office/drawing/2014/main" id="{B5928962-3360-8CA8-4ADE-2B35263E4949}"/>
              </a:ext>
            </a:extLst>
          </p:cNvPr>
          <p:cNvSpPr/>
          <p:nvPr/>
        </p:nvSpPr>
        <p:spPr>
          <a:xfrm>
            <a:off x="10837577" y="4493836"/>
            <a:ext cx="1085917" cy="331804"/>
          </a:xfrm>
          <a:prstGeom prst="roundRect">
            <a:avLst>
              <a:gd name="adj" fmla="val 0"/>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p1.csl</a:t>
            </a:r>
          </a:p>
        </p:txBody>
      </p:sp>
      <p:pic>
        <p:nvPicPr>
          <p:cNvPr id="13" name="Picture 12">
            <a:extLst>
              <a:ext uri="{FF2B5EF4-FFF2-40B4-BE49-F238E27FC236}">
                <a16:creationId xmlns:a16="http://schemas.microsoft.com/office/drawing/2014/main" id="{6FCE532F-0E81-9A8E-CE00-A9A212394104}"/>
              </a:ext>
            </a:extLst>
          </p:cNvPr>
          <p:cNvPicPr>
            <a:picLocks noChangeAspect="1"/>
          </p:cNvPicPr>
          <p:nvPr/>
        </p:nvPicPr>
        <p:blipFill rotWithShape="1">
          <a:blip r:embed="rId6"/>
          <a:srcRect b="71967"/>
          <a:stretch/>
        </p:blipFill>
        <p:spPr>
          <a:xfrm>
            <a:off x="6815206" y="2521157"/>
            <a:ext cx="3091405" cy="807680"/>
          </a:xfrm>
          <a:prstGeom prst="rect">
            <a:avLst/>
          </a:prstGeom>
          <a:ln>
            <a:solidFill>
              <a:schemeClr val="tx1"/>
            </a:solidFill>
          </a:ln>
          <a:effectLst>
            <a:outerShdw blurRad="50800" dist="38100" dir="2700000" algn="tl" rotWithShape="0">
              <a:prstClr val="black">
                <a:alpha val="40000"/>
              </a:prstClr>
            </a:outerShdw>
            <a:softEdge rad="0"/>
          </a:effectLst>
        </p:spPr>
      </p:pic>
    </p:spTree>
    <p:extLst>
      <p:ext uri="{BB962C8B-B14F-4D97-AF65-F5344CB8AC3E}">
        <p14:creationId xmlns:p14="http://schemas.microsoft.com/office/powerpoint/2010/main" val="483550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8ECCC8-5516-6737-3392-B505AF68501F}"/>
              </a:ext>
            </a:extLst>
          </p:cNvPr>
          <p:cNvSpPr txBox="1"/>
          <p:nvPr/>
        </p:nvSpPr>
        <p:spPr>
          <a:xfrm>
            <a:off x="361543" y="914246"/>
            <a:ext cx="9069840" cy="3293209"/>
          </a:xfrm>
          <a:prstGeom prst="rect">
            <a:avLst/>
          </a:prstGeom>
          <a:noFill/>
        </p:spPr>
        <p:txBody>
          <a:bodyPr wrap="square" rtlCol="0">
            <a:spAutoFit/>
          </a:bodyPr>
          <a:lstStyle/>
          <a:p>
            <a:r>
              <a:rPr lang="en-US" sz="2400" b="1" dirty="0" err="1">
                <a:solidFill>
                  <a:srgbClr val="EA5B0C"/>
                </a:solidFill>
              </a:rPr>
              <a:t>Builtins</a:t>
            </a:r>
            <a:r>
              <a:rPr lang="en-US" sz="2400" b="1" dirty="0">
                <a:solidFill>
                  <a:srgbClr val="EA5B0C"/>
                </a:solidFill>
              </a:rPr>
              <a:t> </a:t>
            </a:r>
            <a:endParaRPr lang="en-US" sz="2400" b="1" dirty="0"/>
          </a:p>
          <a:p>
            <a:pPr marL="342900" indent="-342900">
              <a:buFont typeface="Arial" panose="020B0604020202020204" pitchFamily="34" charset="0"/>
              <a:buChar char="•"/>
            </a:pPr>
            <a:r>
              <a:rPr lang="en-US" sz="2000" dirty="0"/>
              <a:t>Similar to function calls with @ in front of function name</a:t>
            </a:r>
          </a:p>
          <a:p>
            <a:pPr marL="342900" indent="-342900">
              <a:buFont typeface="Arial" panose="020B0604020202020204" pitchFamily="34" charset="0"/>
              <a:buChar char="•"/>
            </a:pPr>
            <a:r>
              <a:rPr lang="en-US" sz="2000" dirty="0"/>
              <a:t>Language extensions without special syntax</a:t>
            </a:r>
          </a:p>
          <a:p>
            <a:pPr marL="342900" indent="-342900">
              <a:buFont typeface="Arial" panose="020B0604020202020204" pitchFamily="34" charset="0"/>
              <a:buChar char="•"/>
            </a:pPr>
            <a:r>
              <a:rPr lang="en-US" sz="2000" dirty="0"/>
              <a:t>Used for invoking special compiler functionality</a:t>
            </a:r>
          </a:p>
          <a:p>
            <a:pPr marL="342900" indent="-342900">
              <a:buFont typeface="Arial" panose="020B0604020202020204" pitchFamily="34" charset="0"/>
              <a:buChar char="•"/>
            </a:pPr>
            <a:endParaRPr lang="en-US" sz="2000" dirty="0"/>
          </a:p>
          <a:p>
            <a:r>
              <a:rPr lang="en-US" sz="2400" b="1" dirty="0">
                <a:solidFill>
                  <a:srgbClr val="EA5B0C"/>
                </a:solidFill>
              </a:rPr>
              <a:t>Tasks</a:t>
            </a:r>
          </a:p>
          <a:p>
            <a:pPr marL="347472" indent="-347472">
              <a:buFont typeface="Arial" panose="020B0604020202020204" pitchFamily="34" charset="0"/>
              <a:buChar char="•"/>
            </a:pPr>
            <a:r>
              <a:rPr lang="en-US" sz="2000" dirty="0"/>
              <a:t>Core building blocks of CSL</a:t>
            </a:r>
          </a:p>
          <a:p>
            <a:pPr marL="347472" indent="-347472">
              <a:buFont typeface="Arial" panose="020B0604020202020204" pitchFamily="34" charset="0"/>
              <a:buChar char="•"/>
            </a:pPr>
            <a:r>
              <a:rPr lang="en-US" sz="2000" dirty="0"/>
              <a:t>Special functions used to implement dataflow programs</a:t>
            </a:r>
          </a:p>
          <a:p>
            <a:pPr marL="347472" indent="-347472">
              <a:buFont typeface="Arial" panose="020B0604020202020204" pitchFamily="34" charset="0"/>
              <a:buChar char="•"/>
            </a:pPr>
            <a:r>
              <a:rPr lang="en-US" sz="2000" dirty="0"/>
              <a:t>Triggered by incoming wavelets on a specific color</a:t>
            </a:r>
          </a:p>
          <a:p>
            <a:pPr marL="457200" indent="-457200">
              <a:buFont typeface="Arial" panose="020B0604020202020204" pitchFamily="34" charset="0"/>
              <a:buChar char="•"/>
            </a:pPr>
            <a:endParaRPr lang="en-US" sz="2000" dirty="0"/>
          </a:p>
        </p:txBody>
      </p:sp>
      <p:sp>
        <p:nvSpPr>
          <p:cNvPr id="2" name="Title 1">
            <a:extLst>
              <a:ext uri="{FF2B5EF4-FFF2-40B4-BE49-F238E27FC236}">
                <a16:creationId xmlns:a16="http://schemas.microsoft.com/office/drawing/2014/main" id="{C7E31FCA-F66E-AA4C-83DD-74D32224C614}"/>
              </a:ext>
            </a:extLst>
          </p:cNvPr>
          <p:cNvSpPr>
            <a:spLocks noGrp="1"/>
          </p:cNvSpPr>
          <p:nvPr>
            <p:ph type="title"/>
          </p:nvPr>
        </p:nvSpPr>
        <p:spPr/>
        <p:txBody>
          <a:bodyPr/>
          <a:lstStyle/>
          <a:p>
            <a:r>
              <a:rPr lang="en-US" b="1"/>
              <a:t>Performance Features</a:t>
            </a:r>
          </a:p>
        </p:txBody>
      </p:sp>
      <p:pic>
        <p:nvPicPr>
          <p:cNvPr id="3" name="Picture 2">
            <a:extLst>
              <a:ext uri="{FF2B5EF4-FFF2-40B4-BE49-F238E27FC236}">
                <a16:creationId xmlns:a16="http://schemas.microsoft.com/office/drawing/2014/main" id="{7A89E8DB-06E5-2AFE-39ED-C4C079D4BF7C}"/>
              </a:ext>
            </a:extLst>
          </p:cNvPr>
          <p:cNvPicPr>
            <a:picLocks noChangeAspect="1"/>
          </p:cNvPicPr>
          <p:nvPr/>
        </p:nvPicPr>
        <p:blipFill>
          <a:blip r:embed="rId3"/>
          <a:srcRect/>
          <a:stretch/>
        </p:blipFill>
        <p:spPr>
          <a:xfrm>
            <a:off x="7675691" y="1249631"/>
            <a:ext cx="3909837" cy="1043693"/>
          </a:xfrm>
          <a:prstGeom prst="rect">
            <a:avLst/>
          </a:prstGeom>
          <a:ln>
            <a:solidFill>
              <a:schemeClr val="tx1"/>
            </a:solidFill>
          </a:ln>
          <a:effectLst>
            <a:outerShdw blurRad="50800" dist="38100" dir="2700000" algn="tl" rotWithShape="0">
              <a:prstClr val="black">
                <a:alpha val="40000"/>
              </a:prstClr>
            </a:outerShdw>
            <a:softEdge rad="0"/>
          </a:effectLst>
        </p:spPr>
      </p:pic>
      <p:pic>
        <p:nvPicPr>
          <p:cNvPr id="5" name="Picture 4">
            <a:extLst>
              <a:ext uri="{FF2B5EF4-FFF2-40B4-BE49-F238E27FC236}">
                <a16:creationId xmlns:a16="http://schemas.microsoft.com/office/drawing/2014/main" id="{E2B6C7F1-5F49-9A32-F876-75C0908C4A90}"/>
              </a:ext>
            </a:extLst>
          </p:cNvPr>
          <p:cNvPicPr>
            <a:picLocks noChangeAspect="1"/>
          </p:cNvPicPr>
          <p:nvPr/>
        </p:nvPicPr>
        <p:blipFill>
          <a:blip r:embed="rId4"/>
          <a:srcRect/>
          <a:stretch/>
        </p:blipFill>
        <p:spPr>
          <a:xfrm>
            <a:off x="7330169" y="2821448"/>
            <a:ext cx="4608163" cy="3127248"/>
          </a:xfrm>
          <a:prstGeom prst="rect">
            <a:avLst/>
          </a:prstGeom>
          <a:ln>
            <a:solidFill>
              <a:schemeClr val="tx1"/>
            </a:solidFill>
          </a:ln>
          <a:effectLst>
            <a:outerShdw blurRad="50800" dist="38100" dir="2700000" algn="tl" rotWithShape="0">
              <a:prstClr val="black">
                <a:alpha val="40000"/>
              </a:prstClr>
            </a:outerShdw>
            <a:softEdge rad="0"/>
          </a:effectLst>
        </p:spPr>
      </p:pic>
      <p:sp>
        <p:nvSpPr>
          <p:cNvPr id="6" name="TextBox 5">
            <a:extLst>
              <a:ext uri="{FF2B5EF4-FFF2-40B4-BE49-F238E27FC236}">
                <a16:creationId xmlns:a16="http://schemas.microsoft.com/office/drawing/2014/main" id="{57EA8A99-0C45-8464-BAF1-8B9E14B3A1E1}"/>
              </a:ext>
            </a:extLst>
          </p:cNvPr>
          <p:cNvSpPr txBox="1"/>
          <p:nvPr/>
        </p:nvSpPr>
        <p:spPr>
          <a:xfrm>
            <a:off x="7675692" y="1757622"/>
            <a:ext cx="673424" cy="338554"/>
          </a:xfrm>
          <a:prstGeom prst="rect">
            <a:avLst/>
          </a:prstGeom>
          <a:solidFill>
            <a:schemeClr val="bg1"/>
          </a:solidFill>
        </p:spPr>
        <p:txBody>
          <a:bodyPr wrap="square" rtlCol="0">
            <a:spAutoFit/>
          </a:bodyPr>
          <a:lstStyle/>
          <a:p>
            <a:pPr algn="r"/>
            <a:r>
              <a:rPr lang="en-US" sz="1600" dirty="0">
                <a:solidFill>
                  <a:srgbClr val="0070C0"/>
                </a:solidFill>
                <a:latin typeface="Consolas" panose="020B0609020204030204" pitchFamily="49" charset="0"/>
                <a:cs typeface="Consolas" panose="020B0609020204030204" pitchFamily="49" charset="0"/>
              </a:rPr>
              <a:t>var</a:t>
            </a:r>
          </a:p>
        </p:txBody>
      </p:sp>
    </p:spTree>
    <p:extLst>
      <p:ext uri="{BB962C8B-B14F-4D97-AF65-F5344CB8AC3E}">
        <p14:creationId xmlns:p14="http://schemas.microsoft.com/office/powerpoint/2010/main" val="1044280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8ECCC8-5516-6737-3392-B505AF68501F}"/>
              </a:ext>
            </a:extLst>
          </p:cNvPr>
          <p:cNvSpPr txBox="1"/>
          <p:nvPr/>
        </p:nvSpPr>
        <p:spPr>
          <a:xfrm>
            <a:off x="361543" y="914246"/>
            <a:ext cx="10807200" cy="2000548"/>
          </a:xfrm>
          <a:prstGeom prst="rect">
            <a:avLst/>
          </a:prstGeom>
          <a:noFill/>
        </p:spPr>
        <p:txBody>
          <a:bodyPr wrap="square" rtlCol="0">
            <a:spAutoFit/>
          </a:bodyPr>
          <a:lstStyle/>
          <a:p>
            <a:r>
              <a:rPr lang="en-US" sz="2400" b="1" dirty="0">
                <a:solidFill>
                  <a:srgbClr val="EA5B0C"/>
                </a:solidFill>
              </a:rPr>
              <a:t>Data Structure Descriptors (DSDs)</a:t>
            </a:r>
            <a:endParaRPr lang="en-US" sz="2000" dirty="0"/>
          </a:p>
          <a:p>
            <a:pPr marL="347472" indent="-347472">
              <a:buFont typeface="Arial" panose="020B0604020202020204" pitchFamily="34" charset="0"/>
              <a:buChar char="•"/>
            </a:pPr>
            <a:r>
              <a:rPr lang="en-US" sz="2000" dirty="0"/>
              <a:t>Provide a mechanism to consider an array, and an access pattern, as a complete unit</a:t>
            </a:r>
          </a:p>
          <a:p>
            <a:pPr marL="342900" indent="-342900">
              <a:buFont typeface="Arial" panose="020B0604020202020204" pitchFamily="34" charset="0"/>
              <a:buChar char="•"/>
            </a:pPr>
            <a:r>
              <a:rPr lang="en-US" sz="2000" dirty="0"/>
              <a:t>Operations using DSDs run for multiple cycles to complete an instruction on all data referenced by the DSD</a:t>
            </a:r>
          </a:p>
          <a:p>
            <a:pPr marL="342900" indent="-342900">
              <a:buFont typeface="Arial" panose="020B0604020202020204" pitchFamily="34" charset="0"/>
              <a:buChar char="•"/>
            </a:pPr>
            <a:r>
              <a:rPr lang="en-US" sz="2000" dirty="0"/>
              <a:t>Performance </a:t>
            </a:r>
            <a:r>
              <a:rPr lang="en-US" sz="2000" i="1" dirty="0"/>
              <a:t>and</a:t>
            </a:r>
            <a:r>
              <a:rPr lang="en-US" sz="2000" dirty="0"/>
              <a:t> ease of use: lifts level of program to talking about whole structures, while lowering cost of computing indexing into hardware</a:t>
            </a:r>
          </a:p>
        </p:txBody>
      </p:sp>
      <p:sp>
        <p:nvSpPr>
          <p:cNvPr id="2" name="Title 1">
            <a:extLst>
              <a:ext uri="{FF2B5EF4-FFF2-40B4-BE49-F238E27FC236}">
                <a16:creationId xmlns:a16="http://schemas.microsoft.com/office/drawing/2014/main" id="{C7E31FCA-F66E-AA4C-83DD-74D32224C614}"/>
              </a:ext>
            </a:extLst>
          </p:cNvPr>
          <p:cNvSpPr>
            <a:spLocks noGrp="1"/>
          </p:cNvSpPr>
          <p:nvPr>
            <p:ph type="title"/>
          </p:nvPr>
        </p:nvSpPr>
        <p:spPr/>
        <p:txBody>
          <a:bodyPr/>
          <a:lstStyle/>
          <a:p>
            <a:r>
              <a:rPr lang="en-US" b="1" dirty="0"/>
              <a:t>Performance Features</a:t>
            </a:r>
          </a:p>
        </p:txBody>
      </p:sp>
      <p:pic>
        <p:nvPicPr>
          <p:cNvPr id="6" name="Picture 5">
            <a:extLst>
              <a:ext uri="{FF2B5EF4-FFF2-40B4-BE49-F238E27FC236}">
                <a16:creationId xmlns:a16="http://schemas.microsoft.com/office/drawing/2014/main" id="{BAC3AA06-61F7-3985-822F-33594E5F9FB6}"/>
              </a:ext>
            </a:extLst>
          </p:cNvPr>
          <p:cNvPicPr>
            <a:picLocks noChangeAspect="1"/>
          </p:cNvPicPr>
          <p:nvPr/>
        </p:nvPicPr>
        <p:blipFill>
          <a:blip r:embed="rId3"/>
          <a:srcRect/>
          <a:stretch/>
        </p:blipFill>
        <p:spPr>
          <a:xfrm>
            <a:off x="1879575" y="3027798"/>
            <a:ext cx="7771136" cy="2445951"/>
          </a:xfrm>
          <a:prstGeom prst="rect">
            <a:avLst/>
          </a:prstGeom>
          <a:ln>
            <a:solidFill>
              <a:schemeClr val="tx1"/>
            </a:solidFill>
          </a:ln>
          <a:effectLst>
            <a:outerShdw blurRad="50800" dist="38100" dir="2700000" algn="tl" rotWithShape="0">
              <a:prstClr val="black">
                <a:alpha val="40000"/>
              </a:prstClr>
            </a:outerShdw>
            <a:softEdge rad="0"/>
          </a:effectLst>
        </p:spPr>
      </p:pic>
      <p:sp>
        <p:nvSpPr>
          <p:cNvPr id="7" name="Content Placeholder 2">
            <a:extLst>
              <a:ext uri="{FF2B5EF4-FFF2-40B4-BE49-F238E27FC236}">
                <a16:creationId xmlns:a16="http://schemas.microsoft.com/office/drawing/2014/main" id="{90433DC0-3229-8187-8CCA-BA76E6AA7874}"/>
              </a:ext>
            </a:extLst>
          </p:cNvPr>
          <p:cNvSpPr txBox="1">
            <a:spLocks/>
          </p:cNvSpPr>
          <p:nvPr/>
        </p:nvSpPr>
        <p:spPr>
          <a:xfrm>
            <a:off x="653143" y="5619412"/>
            <a:ext cx="10515600" cy="6486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DSDs are a </a:t>
            </a:r>
            <a:r>
              <a:rPr lang="en-US" b="1" i="1"/>
              <a:t>unifying concept</a:t>
            </a:r>
            <a:r>
              <a:rPr lang="en-US"/>
              <a:t> that provides for complex memory reads and writes and fabric reads and writes</a:t>
            </a:r>
          </a:p>
          <a:p>
            <a:endParaRPr lang="en-US"/>
          </a:p>
        </p:txBody>
      </p:sp>
    </p:spTree>
    <p:extLst>
      <p:ext uri="{BB962C8B-B14F-4D97-AF65-F5344CB8AC3E}">
        <p14:creationId xmlns:p14="http://schemas.microsoft.com/office/powerpoint/2010/main" val="2547759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A000D6-EBD5-4B3C-BA99-E68484521661}"/>
              </a:ext>
            </a:extLst>
          </p:cNvPr>
          <p:cNvSpPr>
            <a:spLocks noGrp="1"/>
          </p:cNvSpPr>
          <p:nvPr>
            <p:ph idx="1"/>
          </p:nvPr>
        </p:nvSpPr>
        <p:spPr>
          <a:xfrm>
            <a:off x="596899" y="2046759"/>
            <a:ext cx="10998200" cy="3930959"/>
          </a:xfrm>
        </p:spPr>
        <p:txBody>
          <a:bodyPr numCol="2"/>
          <a:lstStyle/>
          <a:p>
            <a:pPr marL="347472" indent="-347472" algn="l" rtl="0" eaLnBrk="1" fontAlgn="b" latinLnBrk="0" hangingPunct="1">
              <a:lnSpc>
                <a:spcPct val="150000"/>
              </a:lnSpc>
              <a:spcBef>
                <a:spcPts val="0"/>
              </a:spcBef>
              <a:spcAft>
                <a:spcPts val="0"/>
              </a:spcAft>
              <a:buClrTx/>
              <a:buSzPts val="1600"/>
              <a:buFont typeface="Arial" panose="020B0604020202020204" pitchFamily="34" charset="0"/>
              <a:buChar char="•"/>
            </a:pPr>
            <a:r>
              <a:rPr lang="en-US" b="0" i="0" u="none" strike="noStrike" kern="1200" dirty="0">
                <a:solidFill>
                  <a:srgbClr val="000000"/>
                </a:solidFill>
                <a:effectLst/>
                <a:latin typeface="+mn-lt"/>
              </a:rPr>
              <a:t>Introductory Tutorials</a:t>
            </a:r>
          </a:p>
          <a:p>
            <a:pPr marL="347472" indent="-347472" algn="l" rtl="0" eaLnBrk="1" fontAlgn="b" latinLnBrk="0" hangingPunct="1">
              <a:lnSpc>
                <a:spcPct val="150000"/>
              </a:lnSpc>
              <a:spcBef>
                <a:spcPts val="0"/>
              </a:spcBef>
              <a:spcAft>
                <a:spcPts val="0"/>
              </a:spcAft>
              <a:buClrTx/>
              <a:buSzPts val="1600"/>
              <a:buFont typeface="Arial" panose="020B0604020202020204" pitchFamily="34" charset="0"/>
              <a:buChar char="•"/>
            </a:pPr>
            <a:r>
              <a:rPr lang="en-US" b="0" i="0" u="none" strike="noStrike" kern="1200" dirty="0">
                <a:solidFill>
                  <a:srgbClr val="000000"/>
                </a:solidFill>
                <a:effectLst/>
                <a:latin typeface="+mn-lt"/>
              </a:rPr>
              <a:t>GEMV</a:t>
            </a:r>
          </a:p>
          <a:p>
            <a:pPr marL="347472" indent="-347472" algn="l" rtl="0" eaLnBrk="1" fontAlgn="b" latinLnBrk="0" hangingPunct="1">
              <a:lnSpc>
                <a:spcPct val="150000"/>
              </a:lnSpc>
              <a:spcBef>
                <a:spcPts val="0"/>
              </a:spcBef>
              <a:spcAft>
                <a:spcPts val="0"/>
              </a:spcAft>
              <a:buClrTx/>
              <a:buSzPts val="1600"/>
              <a:buFont typeface="Arial" panose="020B0604020202020204" pitchFamily="34" charset="0"/>
              <a:buChar char="•"/>
            </a:pPr>
            <a:r>
              <a:rPr lang="en-US" dirty="0">
                <a:solidFill>
                  <a:srgbClr val="000000"/>
                </a:solidFill>
                <a:latin typeface="+mn-lt"/>
              </a:rPr>
              <a:t>GEMM</a:t>
            </a:r>
          </a:p>
          <a:p>
            <a:pPr marL="347472" indent="-347472" algn="l" rtl="0" eaLnBrk="1" fontAlgn="b" latinLnBrk="0" hangingPunct="1">
              <a:lnSpc>
                <a:spcPct val="150000"/>
              </a:lnSpc>
              <a:spcBef>
                <a:spcPts val="0"/>
              </a:spcBef>
              <a:spcAft>
                <a:spcPts val="0"/>
              </a:spcAft>
              <a:buClrTx/>
              <a:buSzPts val="1600"/>
              <a:buFont typeface="Arial" panose="020B0604020202020204" pitchFamily="34" charset="0"/>
              <a:buChar char="•"/>
            </a:pPr>
            <a:r>
              <a:rPr lang="en-US" dirty="0">
                <a:solidFill>
                  <a:srgbClr val="000000"/>
                </a:solidFill>
                <a:latin typeface="+mn-lt"/>
              </a:rPr>
              <a:t>Cholesky Decomposition</a:t>
            </a:r>
          </a:p>
          <a:p>
            <a:pPr marL="347472" indent="-347472" algn="l" rtl="0" eaLnBrk="1" fontAlgn="b" latinLnBrk="0" hangingPunct="1">
              <a:lnSpc>
                <a:spcPct val="150000"/>
              </a:lnSpc>
              <a:spcBef>
                <a:spcPts val="0"/>
              </a:spcBef>
              <a:spcAft>
                <a:spcPts val="0"/>
              </a:spcAft>
              <a:buClrTx/>
              <a:buSzPts val="1600"/>
              <a:buFont typeface="Arial" panose="020B0604020202020204" pitchFamily="34" charset="0"/>
              <a:buChar char="•"/>
            </a:pPr>
            <a:r>
              <a:rPr lang="en-US" b="0" i="0" u="none" strike="noStrike" dirty="0">
                <a:solidFill>
                  <a:srgbClr val="000000"/>
                </a:solidFill>
                <a:effectLst/>
                <a:latin typeface="+mn-lt"/>
              </a:rPr>
              <a:t>1D and 2D FFT</a:t>
            </a:r>
          </a:p>
          <a:p>
            <a:pPr marL="347472" indent="-347472" algn="l" rtl="0" eaLnBrk="1" fontAlgn="b" latinLnBrk="0" hangingPunct="1">
              <a:lnSpc>
                <a:spcPct val="150000"/>
              </a:lnSpc>
              <a:spcBef>
                <a:spcPts val="0"/>
              </a:spcBef>
              <a:spcAft>
                <a:spcPts val="0"/>
              </a:spcAft>
              <a:buClrTx/>
              <a:buSzPts val="1600"/>
              <a:buFont typeface="Arial" panose="020B0604020202020204" pitchFamily="34" charset="0"/>
              <a:buChar char="•"/>
            </a:pPr>
            <a:r>
              <a:rPr lang="en-US" dirty="0">
                <a:solidFill>
                  <a:srgbClr val="000000"/>
                </a:solidFill>
                <a:latin typeface="+mn-lt"/>
              </a:rPr>
              <a:t>7-Point Stencil </a:t>
            </a:r>
            <a:r>
              <a:rPr lang="en-US" dirty="0" err="1">
                <a:solidFill>
                  <a:srgbClr val="000000"/>
                </a:solidFill>
                <a:latin typeface="+mn-lt"/>
              </a:rPr>
              <a:t>SpMV</a:t>
            </a:r>
            <a:endParaRPr lang="en-US" b="0" i="0" u="none" strike="noStrike" dirty="0">
              <a:solidFill>
                <a:srgbClr val="000000"/>
              </a:solidFill>
              <a:effectLst/>
              <a:latin typeface="+mn-lt"/>
            </a:endParaRPr>
          </a:p>
          <a:p>
            <a:pPr marL="347472" indent="-347472" algn="l" rtl="0" eaLnBrk="1" fontAlgn="b" latinLnBrk="0" hangingPunct="1">
              <a:lnSpc>
                <a:spcPct val="150000"/>
              </a:lnSpc>
              <a:spcBef>
                <a:spcPts val="0"/>
              </a:spcBef>
              <a:spcAft>
                <a:spcPts val="0"/>
              </a:spcAft>
              <a:buClrTx/>
              <a:buSzPts val="1600"/>
              <a:buFont typeface="Arial" panose="020B0604020202020204" pitchFamily="34" charset="0"/>
              <a:buChar char="•"/>
            </a:pPr>
            <a:r>
              <a:rPr lang="en-US" dirty="0">
                <a:solidFill>
                  <a:srgbClr val="000000"/>
                </a:solidFill>
                <a:latin typeface="+mn-lt"/>
              </a:rPr>
              <a:t>Power Method</a:t>
            </a:r>
          </a:p>
          <a:p>
            <a:pPr marL="0" indent="0" algn="l" rtl="0" eaLnBrk="1" fontAlgn="b" latinLnBrk="0" hangingPunct="1">
              <a:lnSpc>
                <a:spcPct val="150000"/>
              </a:lnSpc>
              <a:spcBef>
                <a:spcPts val="0"/>
              </a:spcBef>
              <a:spcAft>
                <a:spcPts val="0"/>
              </a:spcAft>
              <a:buClrTx/>
              <a:buSzPts val="1600"/>
              <a:buNone/>
            </a:pPr>
            <a:endParaRPr lang="en-US" b="0" i="0" u="none" strike="noStrike" dirty="0">
              <a:effectLst/>
              <a:latin typeface="+mn-lt"/>
            </a:endParaRPr>
          </a:p>
          <a:p>
            <a:pPr marL="347472" indent="-347472" algn="l" rtl="0" eaLnBrk="1" fontAlgn="b" latinLnBrk="0" hangingPunct="1">
              <a:lnSpc>
                <a:spcPct val="150000"/>
              </a:lnSpc>
              <a:spcBef>
                <a:spcPts val="0"/>
              </a:spcBef>
              <a:spcAft>
                <a:spcPts val="0"/>
              </a:spcAft>
            </a:pPr>
            <a:r>
              <a:rPr lang="en-US" dirty="0">
                <a:solidFill>
                  <a:srgbClr val="000000"/>
                </a:solidFill>
                <a:latin typeface="+mn-lt"/>
              </a:rPr>
              <a:t>Conjugate Gradient</a:t>
            </a:r>
          </a:p>
          <a:p>
            <a:pPr marL="347472" indent="-347472" algn="l" rtl="0" eaLnBrk="1" fontAlgn="b" latinLnBrk="0" hangingPunct="1">
              <a:lnSpc>
                <a:spcPct val="150000"/>
              </a:lnSpc>
              <a:spcBef>
                <a:spcPts val="0"/>
              </a:spcBef>
              <a:spcAft>
                <a:spcPts val="0"/>
              </a:spcAft>
            </a:pPr>
            <a:r>
              <a:rPr lang="en-US" dirty="0">
                <a:solidFill>
                  <a:srgbClr val="000000"/>
                </a:solidFill>
                <a:latin typeface="+mn-lt"/>
              </a:rPr>
              <a:t>Preconditioned Conjugate Gradient</a:t>
            </a:r>
          </a:p>
          <a:p>
            <a:pPr marL="347472" indent="-347472" algn="l" rtl="0" eaLnBrk="1" fontAlgn="b" latinLnBrk="0" hangingPunct="1">
              <a:lnSpc>
                <a:spcPct val="150000"/>
              </a:lnSpc>
              <a:spcBef>
                <a:spcPts val="0"/>
              </a:spcBef>
              <a:spcAft>
                <a:spcPts val="0"/>
              </a:spcAft>
            </a:pPr>
            <a:r>
              <a:rPr lang="en-US" b="0" i="0" u="none" strike="noStrike" dirty="0">
                <a:solidFill>
                  <a:srgbClr val="000000"/>
                </a:solidFill>
                <a:effectLst/>
                <a:latin typeface="+mn-lt"/>
              </a:rPr>
              <a:t>Finite Difference Stencil Computations</a:t>
            </a:r>
          </a:p>
          <a:p>
            <a:pPr marL="347472" indent="-347472" algn="l" rtl="0" eaLnBrk="1" fontAlgn="b" latinLnBrk="0" hangingPunct="1">
              <a:lnSpc>
                <a:spcPct val="150000"/>
              </a:lnSpc>
              <a:spcBef>
                <a:spcPts val="0"/>
              </a:spcBef>
              <a:spcAft>
                <a:spcPts val="0"/>
              </a:spcAft>
            </a:pPr>
            <a:r>
              <a:rPr lang="en-US" b="0" i="0" u="none" strike="noStrike" dirty="0">
                <a:solidFill>
                  <a:srgbClr val="000000"/>
                </a:solidFill>
                <a:effectLst/>
                <a:latin typeface="+mn-lt"/>
              </a:rPr>
              <a:t>Mandelbrot Set Generator</a:t>
            </a:r>
          </a:p>
          <a:p>
            <a:pPr marL="347472" indent="-347472" algn="l" rtl="0" eaLnBrk="1" fontAlgn="b" latinLnBrk="0" hangingPunct="1">
              <a:lnSpc>
                <a:spcPct val="150000"/>
              </a:lnSpc>
              <a:spcBef>
                <a:spcPts val="0"/>
              </a:spcBef>
              <a:spcAft>
                <a:spcPts val="0"/>
              </a:spcAft>
            </a:pPr>
            <a:r>
              <a:rPr lang="en-US" dirty="0">
                <a:solidFill>
                  <a:srgbClr val="000000"/>
                </a:solidFill>
                <a:latin typeface="+mn-lt"/>
              </a:rPr>
              <a:t>Shift-Add Multiplication</a:t>
            </a:r>
          </a:p>
          <a:p>
            <a:pPr marL="347472" indent="-347472" fontAlgn="b">
              <a:lnSpc>
                <a:spcPct val="150000"/>
              </a:lnSpc>
              <a:spcBef>
                <a:spcPts val="0"/>
              </a:spcBef>
            </a:pPr>
            <a:r>
              <a:rPr lang="en-US" dirty="0" err="1">
                <a:solidFill>
                  <a:srgbClr val="000000"/>
                </a:solidFill>
                <a:latin typeface="+mn-lt"/>
              </a:rPr>
              <a:t>Hypersparse</a:t>
            </a:r>
            <a:r>
              <a:rPr lang="en-US" dirty="0">
                <a:solidFill>
                  <a:srgbClr val="000000"/>
                </a:solidFill>
                <a:latin typeface="+mn-lt"/>
              </a:rPr>
              <a:t> </a:t>
            </a:r>
            <a:r>
              <a:rPr lang="en-US" dirty="0" err="1">
                <a:solidFill>
                  <a:srgbClr val="000000"/>
                </a:solidFill>
                <a:latin typeface="+mn-lt"/>
              </a:rPr>
              <a:t>SpMV</a:t>
            </a:r>
            <a:endParaRPr lang="en-US" dirty="0">
              <a:solidFill>
                <a:srgbClr val="000000"/>
              </a:solidFill>
              <a:latin typeface="+mn-lt"/>
            </a:endParaRPr>
          </a:p>
          <a:p>
            <a:pPr marL="347472" indent="-347472" fontAlgn="b">
              <a:lnSpc>
                <a:spcPct val="150000"/>
              </a:lnSpc>
              <a:spcBef>
                <a:spcPts val="0"/>
              </a:spcBef>
            </a:pPr>
            <a:r>
              <a:rPr lang="en-US" dirty="0">
                <a:solidFill>
                  <a:srgbClr val="000000"/>
                </a:solidFill>
                <a:latin typeface="+mn-lt"/>
              </a:rPr>
              <a:t>Histogram Computation</a:t>
            </a:r>
          </a:p>
          <a:p>
            <a:pPr marL="347472" indent="-347472" algn="l" rtl="0" eaLnBrk="1" fontAlgn="b" latinLnBrk="0" hangingPunct="1">
              <a:lnSpc>
                <a:spcPct val="150000"/>
              </a:lnSpc>
              <a:spcBef>
                <a:spcPts val="0"/>
              </a:spcBef>
              <a:spcAft>
                <a:spcPts val="0"/>
              </a:spcAft>
            </a:pPr>
            <a:endParaRPr lang="en-US" sz="1800" b="0" i="0" u="none" strike="noStrike" dirty="0">
              <a:effectLst/>
              <a:latin typeface="+mn-lt"/>
            </a:endParaRPr>
          </a:p>
        </p:txBody>
      </p:sp>
      <p:sp>
        <p:nvSpPr>
          <p:cNvPr id="2" name="Title 1">
            <a:extLst>
              <a:ext uri="{FF2B5EF4-FFF2-40B4-BE49-F238E27FC236}">
                <a16:creationId xmlns:a16="http://schemas.microsoft.com/office/drawing/2014/main" id="{0550D608-D69E-7A43-AD0F-5A28E1571CFA}"/>
              </a:ext>
            </a:extLst>
          </p:cNvPr>
          <p:cNvSpPr>
            <a:spLocks noGrp="1"/>
          </p:cNvSpPr>
          <p:nvPr>
            <p:ph type="title"/>
          </p:nvPr>
        </p:nvSpPr>
        <p:spPr/>
        <p:txBody>
          <a:bodyPr/>
          <a:lstStyle/>
          <a:p>
            <a:r>
              <a:rPr lang="en-US" b="1" dirty="0"/>
              <a:t>SDK Example Programs Available</a:t>
            </a:r>
          </a:p>
        </p:txBody>
      </p:sp>
      <p:sp>
        <p:nvSpPr>
          <p:cNvPr id="5" name="TextBox 4">
            <a:extLst>
              <a:ext uri="{FF2B5EF4-FFF2-40B4-BE49-F238E27FC236}">
                <a16:creationId xmlns:a16="http://schemas.microsoft.com/office/drawing/2014/main" id="{669AABDA-82E2-BF47-6744-8B6E85A13967}"/>
              </a:ext>
            </a:extLst>
          </p:cNvPr>
          <p:cNvSpPr txBox="1"/>
          <p:nvPr/>
        </p:nvSpPr>
        <p:spPr>
          <a:xfrm>
            <a:off x="2936543" y="1303774"/>
            <a:ext cx="6318913" cy="400110"/>
          </a:xfrm>
          <a:prstGeom prst="rect">
            <a:avLst/>
          </a:prstGeom>
          <a:noFill/>
        </p:spPr>
        <p:txBody>
          <a:bodyPr wrap="square">
            <a:spAutoFit/>
          </a:bodyPr>
          <a:lstStyle/>
          <a:p>
            <a:r>
              <a:rPr lang="en-US" sz="2000" b="1" i="0" u="none" strike="noStrike" kern="1200" dirty="0">
                <a:solidFill>
                  <a:srgbClr val="000000"/>
                </a:solidFill>
                <a:effectLst/>
                <a:latin typeface="+mn-lt"/>
              </a:rPr>
              <a:t>Repository: </a:t>
            </a:r>
            <a:r>
              <a:rPr lang="en-US" sz="2000" dirty="0">
                <a:solidFill>
                  <a:schemeClr val="accent1"/>
                </a:solidFill>
                <a:latin typeface="Consolas" panose="020B0609020204030204" pitchFamily="49" charset="0"/>
                <a:cs typeface="Consolas" panose="020B0609020204030204" pitchFamily="49" charset="0"/>
                <a:hlinkClick r:id="rId2">
                  <a:extLst>
                    <a:ext uri="{A12FA001-AC4F-418D-AE19-62706E023703}">
                      <ahyp:hlinkClr xmlns:ahyp="http://schemas.microsoft.com/office/drawing/2018/hyperlinkcolor" val="tx"/>
                    </a:ext>
                  </a:extLst>
                </a:hlinkClick>
              </a:rPr>
              <a:t>github.com/Cerebras/csl-examples</a:t>
            </a:r>
            <a:endParaRPr lang="en-US" sz="2000" dirty="0"/>
          </a:p>
        </p:txBody>
      </p:sp>
    </p:spTree>
    <p:extLst>
      <p:ext uri="{BB962C8B-B14F-4D97-AF65-F5344CB8AC3E}">
        <p14:creationId xmlns:p14="http://schemas.microsoft.com/office/powerpoint/2010/main" val="1264702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BC5969-118C-3728-7817-6734408AEB93}"/>
              </a:ext>
            </a:extLst>
          </p:cNvPr>
          <p:cNvSpPr/>
          <p:nvPr/>
        </p:nvSpPr>
        <p:spPr>
          <a:xfrm>
            <a:off x="7210265" y="0"/>
            <a:ext cx="4981736"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591DF9-CD26-42C6-8F6A-CB1338050B00}"/>
              </a:ext>
            </a:extLst>
          </p:cNvPr>
          <p:cNvSpPr>
            <a:spLocks noGrp="1"/>
          </p:cNvSpPr>
          <p:nvPr>
            <p:ph idx="1"/>
          </p:nvPr>
        </p:nvSpPr>
        <p:spPr>
          <a:xfrm>
            <a:off x="7494022" y="2266129"/>
            <a:ext cx="4089236" cy="3526448"/>
          </a:xfrm>
        </p:spPr>
        <p:txBody>
          <a:bodyPr spcFirstLastPara="1" vert="horz" wrap="square" lIns="91440" tIns="45720" rIns="91440" bIns="45720" rtlCol="0" anchor="t" anchorCtr="0">
            <a:normAutofit/>
          </a:bodyPr>
          <a:lstStyle/>
          <a:p>
            <a:pPr marL="0" indent="0">
              <a:buNone/>
            </a:pPr>
            <a:r>
              <a:rPr lang="en-US" sz="1800" dirty="0">
                <a:solidFill>
                  <a:srgbClr val="E96000"/>
                </a:solidFill>
                <a:latin typeface="Manrope Medium" pitchFamily="2" charset="0"/>
                <a:ea typeface="+mn-lt"/>
              </a:rPr>
              <a:t>2.6 trillion </a:t>
            </a:r>
            <a:r>
              <a:rPr lang="en-US" sz="1800" dirty="0">
                <a:solidFill>
                  <a:schemeClr val="bg1"/>
                </a:solidFill>
                <a:latin typeface="Manrope Medium" pitchFamily="2" charset="0"/>
                <a:ea typeface="+mn-lt"/>
              </a:rPr>
              <a:t>transistors</a:t>
            </a:r>
          </a:p>
          <a:p>
            <a:pPr marL="0" indent="0">
              <a:buNone/>
            </a:pPr>
            <a:r>
              <a:rPr lang="en-US" sz="1800" dirty="0">
                <a:solidFill>
                  <a:srgbClr val="E96000"/>
                </a:solidFill>
                <a:latin typeface="Manrope Medium" pitchFamily="2" charset="0"/>
                <a:ea typeface="+mn-lt"/>
              </a:rPr>
              <a:t>46,225 mm2 </a:t>
            </a:r>
            <a:r>
              <a:rPr lang="en-US" sz="1800" dirty="0">
                <a:solidFill>
                  <a:schemeClr val="bg1"/>
                </a:solidFill>
                <a:latin typeface="Manrope Medium" pitchFamily="2" charset="0"/>
                <a:ea typeface="+mn-lt"/>
              </a:rPr>
              <a:t>silicon</a:t>
            </a:r>
          </a:p>
          <a:p>
            <a:pPr marL="0" indent="0">
              <a:buNone/>
            </a:pPr>
            <a:r>
              <a:rPr lang="en-US" sz="1800" dirty="0">
                <a:solidFill>
                  <a:srgbClr val="E96000"/>
                </a:solidFill>
                <a:latin typeface="Manrope Medium" pitchFamily="2" charset="0"/>
                <a:ea typeface="+mn-lt"/>
              </a:rPr>
              <a:t>850,000 cores </a:t>
            </a:r>
            <a:r>
              <a:rPr lang="en-US" sz="1800" dirty="0">
                <a:solidFill>
                  <a:schemeClr val="bg1"/>
                </a:solidFill>
                <a:latin typeface="Manrope Medium" pitchFamily="2" charset="0"/>
                <a:ea typeface="+mn-lt"/>
              </a:rPr>
              <a:t>optimized for sparse linear algebra</a:t>
            </a:r>
          </a:p>
          <a:p>
            <a:pPr marL="0" indent="0">
              <a:buNone/>
            </a:pPr>
            <a:r>
              <a:rPr lang="en-US" sz="1800" dirty="0">
                <a:solidFill>
                  <a:srgbClr val="E96000"/>
                </a:solidFill>
                <a:latin typeface="Manrope Medium" pitchFamily="2" charset="0"/>
                <a:ea typeface="+mn-lt"/>
              </a:rPr>
              <a:t>7nm</a:t>
            </a:r>
            <a:r>
              <a:rPr lang="en-US" sz="1800" dirty="0">
                <a:solidFill>
                  <a:schemeClr val="bg1"/>
                </a:solidFill>
                <a:latin typeface="Manrope Medium" pitchFamily="2" charset="0"/>
                <a:ea typeface="+mn-lt"/>
              </a:rPr>
              <a:t> TSMC process</a:t>
            </a:r>
          </a:p>
          <a:p>
            <a:pPr marL="0" indent="0">
              <a:buNone/>
            </a:pPr>
            <a:r>
              <a:rPr lang="en-US" sz="1800" dirty="0">
                <a:solidFill>
                  <a:srgbClr val="E96000"/>
                </a:solidFill>
                <a:latin typeface="Manrope Medium" pitchFamily="2" charset="0"/>
                <a:ea typeface="+mn-lt"/>
              </a:rPr>
              <a:t>40 Gigabytes </a:t>
            </a:r>
            <a:r>
              <a:rPr lang="en-US" sz="1800" dirty="0">
                <a:solidFill>
                  <a:schemeClr val="bg1"/>
                </a:solidFill>
                <a:latin typeface="Manrope Medium" pitchFamily="2" charset="0"/>
                <a:ea typeface="+mn-lt"/>
              </a:rPr>
              <a:t>of on-chip memory</a:t>
            </a:r>
          </a:p>
          <a:p>
            <a:pPr marL="0" indent="0">
              <a:buNone/>
            </a:pPr>
            <a:r>
              <a:rPr lang="en-US" sz="1800" dirty="0">
                <a:solidFill>
                  <a:srgbClr val="E96000"/>
                </a:solidFill>
                <a:latin typeface="Manrope Medium" pitchFamily="2" charset="0"/>
                <a:ea typeface="+mn-lt"/>
              </a:rPr>
              <a:t>20 </a:t>
            </a:r>
            <a:r>
              <a:rPr lang="en-US" sz="1800" dirty="0" err="1">
                <a:solidFill>
                  <a:srgbClr val="E96000"/>
                </a:solidFill>
                <a:latin typeface="Manrope Medium" pitchFamily="2" charset="0"/>
                <a:ea typeface="+mn-lt"/>
              </a:rPr>
              <a:t>PByte</a:t>
            </a:r>
            <a:r>
              <a:rPr lang="en-US" sz="1800" dirty="0">
                <a:solidFill>
                  <a:srgbClr val="E96000"/>
                </a:solidFill>
                <a:latin typeface="Manrope Medium" pitchFamily="2" charset="0"/>
                <a:ea typeface="+mn-lt"/>
              </a:rPr>
              <a:t>/s </a:t>
            </a:r>
            <a:r>
              <a:rPr lang="en-US" sz="1800" dirty="0">
                <a:solidFill>
                  <a:schemeClr val="bg1"/>
                </a:solidFill>
                <a:latin typeface="Manrope Medium" pitchFamily="2" charset="0"/>
                <a:ea typeface="+mn-lt"/>
              </a:rPr>
              <a:t>memory bandwidth</a:t>
            </a:r>
          </a:p>
          <a:p>
            <a:pPr marL="0" indent="0">
              <a:buNone/>
            </a:pPr>
            <a:r>
              <a:rPr lang="en-US" sz="1800" dirty="0">
                <a:solidFill>
                  <a:srgbClr val="E96000"/>
                </a:solidFill>
                <a:latin typeface="Manrope Medium" pitchFamily="2" charset="0"/>
                <a:ea typeface="+mn-lt"/>
              </a:rPr>
              <a:t>220 </a:t>
            </a:r>
            <a:r>
              <a:rPr lang="en-US" sz="1800" dirty="0" err="1">
                <a:solidFill>
                  <a:srgbClr val="E96000"/>
                </a:solidFill>
                <a:latin typeface="Manrope Medium" pitchFamily="2" charset="0"/>
                <a:ea typeface="+mn-lt"/>
              </a:rPr>
              <a:t>Pbit</a:t>
            </a:r>
            <a:r>
              <a:rPr lang="en-US" sz="1800" dirty="0">
                <a:solidFill>
                  <a:srgbClr val="E96000"/>
                </a:solidFill>
                <a:latin typeface="Manrope Medium" pitchFamily="2" charset="0"/>
                <a:ea typeface="+mn-lt"/>
              </a:rPr>
              <a:t>/s </a:t>
            </a:r>
            <a:r>
              <a:rPr lang="en-US" sz="1800" dirty="0">
                <a:solidFill>
                  <a:schemeClr val="bg1"/>
                </a:solidFill>
                <a:latin typeface="Manrope Medium" pitchFamily="2" charset="0"/>
                <a:ea typeface="+mn-lt"/>
              </a:rPr>
              <a:t>fabric bandwidth</a:t>
            </a:r>
          </a:p>
        </p:txBody>
      </p:sp>
      <p:pic>
        <p:nvPicPr>
          <p:cNvPr id="4" name="Picture 3">
            <a:extLst>
              <a:ext uri="{FF2B5EF4-FFF2-40B4-BE49-F238E27FC236}">
                <a16:creationId xmlns:a16="http://schemas.microsoft.com/office/drawing/2014/main" id="{F7896208-97BE-4CF7-7E5F-B5C9335553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210264" cy="6858000"/>
          </a:xfrm>
          <a:prstGeom prst="rect">
            <a:avLst/>
          </a:prstGeom>
        </p:spPr>
      </p:pic>
      <p:sp>
        <p:nvSpPr>
          <p:cNvPr id="6" name="Title 5">
            <a:extLst>
              <a:ext uri="{FF2B5EF4-FFF2-40B4-BE49-F238E27FC236}">
                <a16:creationId xmlns:a16="http://schemas.microsoft.com/office/drawing/2014/main" id="{BE2E5A14-707D-4AAA-A491-80F016E7EBC7}"/>
              </a:ext>
            </a:extLst>
          </p:cNvPr>
          <p:cNvSpPr>
            <a:spLocks noGrp="1"/>
          </p:cNvSpPr>
          <p:nvPr>
            <p:ph type="title"/>
          </p:nvPr>
        </p:nvSpPr>
        <p:spPr>
          <a:xfrm>
            <a:off x="7494022" y="723015"/>
            <a:ext cx="4470296" cy="704490"/>
          </a:xfrm>
          <a:noFill/>
          <a:effectLst>
            <a:softEdge rad="0"/>
          </a:effectLst>
        </p:spPr>
        <p:txBody>
          <a:bodyPr>
            <a:noAutofit/>
          </a:bodyPr>
          <a:lstStyle/>
          <a:p>
            <a:r>
              <a:rPr lang="en-US" sz="3200" b="1" dirty="0">
                <a:solidFill>
                  <a:schemeClr val="bg1"/>
                </a:solidFill>
                <a:latin typeface="Space Grotesk" pitchFamily="2" charset="77"/>
                <a:cs typeface="Space Grotesk" pitchFamily="2" charset="77"/>
              </a:rPr>
              <a:t>Cerebras </a:t>
            </a:r>
            <a:br>
              <a:rPr lang="en-US" sz="3200" b="1" dirty="0">
                <a:solidFill>
                  <a:schemeClr val="bg1"/>
                </a:solidFill>
                <a:latin typeface="Space Grotesk" pitchFamily="2" charset="77"/>
                <a:cs typeface="Space Grotesk" pitchFamily="2" charset="77"/>
              </a:rPr>
            </a:br>
            <a:r>
              <a:rPr lang="en-US" sz="3200" b="1" dirty="0">
                <a:solidFill>
                  <a:schemeClr val="bg1"/>
                </a:solidFill>
                <a:latin typeface="Space Grotesk" pitchFamily="2" charset="77"/>
                <a:cs typeface="Space Grotesk" pitchFamily="2" charset="77"/>
              </a:rPr>
              <a:t>Wafer-Scale Engine 2</a:t>
            </a:r>
            <a:br>
              <a:rPr lang="en-US" sz="2400" b="1" dirty="0">
                <a:solidFill>
                  <a:schemeClr val="bg1"/>
                </a:solidFill>
                <a:latin typeface="Space Grotesk" pitchFamily="2" charset="77"/>
                <a:cs typeface="Space Grotesk" pitchFamily="2" charset="77"/>
              </a:rPr>
            </a:br>
            <a:endParaRPr lang="en-US" sz="1800" b="1" dirty="0">
              <a:solidFill>
                <a:schemeClr val="accent1"/>
              </a:solidFill>
              <a:latin typeface="Space Grotesk" pitchFamily="2" charset="77"/>
              <a:cs typeface="Space Grotesk" pitchFamily="2" charset="77"/>
            </a:endParaRPr>
          </a:p>
        </p:txBody>
      </p:sp>
      <p:sp>
        <p:nvSpPr>
          <p:cNvPr id="7" name="TextBox 6">
            <a:extLst>
              <a:ext uri="{FF2B5EF4-FFF2-40B4-BE49-F238E27FC236}">
                <a16:creationId xmlns:a16="http://schemas.microsoft.com/office/drawing/2014/main" id="{3C773AD5-E4C9-FCBA-B172-3B66938049A2}"/>
              </a:ext>
            </a:extLst>
          </p:cNvPr>
          <p:cNvSpPr txBox="1"/>
          <p:nvPr/>
        </p:nvSpPr>
        <p:spPr>
          <a:xfrm>
            <a:off x="7494022" y="1667406"/>
            <a:ext cx="6428342" cy="369332"/>
          </a:xfrm>
          <a:prstGeom prst="rect">
            <a:avLst/>
          </a:prstGeom>
          <a:noFill/>
        </p:spPr>
        <p:txBody>
          <a:bodyPr wrap="square">
            <a:spAutoFit/>
          </a:bodyPr>
          <a:lstStyle/>
          <a:p>
            <a:r>
              <a:rPr lang="en-US" sz="1800" b="1" dirty="0">
                <a:solidFill>
                  <a:schemeClr val="bg1"/>
                </a:solidFill>
                <a:latin typeface="Space Grotesk" pitchFamily="2" charset="77"/>
                <a:cs typeface="Space Grotesk" pitchFamily="2" charset="77"/>
              </a:rPr>
              <a:t>The (2</a:t>
            </a:r>
            <a:r>
              <a:rPr lang="en-US" sz="1800" b="1" baseline="30000" dirty="0">
                <a:solidFill>
                  <a:schemeClr val="bg1"/>
                </a:solidFill>
                <a:latin typeface="Space Grotesk" pitchFamily="2" charset="77"/>
                <a:cs typeface="Space Grotesk" pitchFamily="2" charset="77"/>
              </a:rPr>
              <a:t>nd</a:t>
            </a:r>
            <a:r>
              <a:rPr lang="en-US" sz="1800" b="1" dirty="0">
                <a:solidFill>
                  <a:schemeClr val="bg1"/>
                </a:solidFill>
                <a:latin typeface="Space Grotesk" pitchFamily="2" charset="77"/>
                <a:cs typeface="Space Grotesk" pitchFamily="2" charset="77"/>
              </a:rPr>
              <a:t>) fastest AI chip on earth</a:t>
            </a:r>
            <a:endParaRPr lang="en-US" dirty="0"/>
          </a:p>
        </p:txBody>
      </p:sp>
    </p:spTree>
    <p:extLst>
      <p:ext uri="{BB962C8B-B14F-4D97-AF65-F5344CB8AC3E}">
        <p14:creationId xmlns:p14="http://schemas.microsoft.com/office/powerpoint/2010/main" val="767187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0F38B7-4EE7-2341-BAEC-945682CE3779}"/>
              </a:ext>
            </a:extLst>
          </p:cNvPr>
          <p:cNvSpPr>
            <a:spLocks noGrp="1"/>
          </p:cNvSpPr>
          <p:nvPr>
            <p:ph idx="1"/>
          </p:nvPr>
        </p:nvSpPr>
        <p:spPr/>
        <p:txBody>
          <a:bodyPr/>
          <a:lstStyle/>
          <a:p>
            <a:pPr marL="0" indent="0">
              <a:buNone/>
            </a:pPr>
            <a:r>
              <a:rPr lang="en-US" sz="2000" dirty="0"/>
              <a:t>Available on PSC Neocortex!</a:t>
            </a:r>
          </a:p>
          <a:p>
            <a:pPr marL="0" indent="0">
              <a:buNone/>
            </a:pPr>
            <a:endParaRPr lang="en-US" sz="800" dirty="0"/>
          </a:p>
          <a:p>
            <a:pPr marL="0" indent="0">
              <a:buNone/>
            </a:pPr>
            <a:r>
              <a:rPr lang="en-US" dirty="0"/>
              <a:t>Get local access to the SDK simulator!</a:t>
            </a:r>
          </a:p>
          <a:p>
            <a:r>
              <a:rPr lang="en-US" sz="1800" dirty="0">
                <a:latin typeface="+mj-lt"/>
                <a:ea typeface="Menlo" panose="020B0609030804020204" pitchFamily="49" charset="0"/>
                <a:cs typeface="Menlo" panose="020B0609030804020204" pitchFamily="49" charset="0"/>
              </a:rPr>
              <a:t>Release announcements: </a:t>
            </a:r>
            <a:r>
              <a:rPr lang="en-US" sz="1800" dirty="0">
                <a:solidFill>
                  <a:srgbClr val="F15A27"/>
                </a:solidFill>
                <a:latin typeface="Consolas" panose="020B0609020204030204" pitchFamily="49" charset="0"/>
                <a:cs typeface="Consolas" panose="020B0609020204030204" pitchFamily="49" charset="0"/>
                <a:hlinkClick r:id="rId3">
                  <a:extLst>
                    <a:ext uri="{A12FA001-AC4F-418D-AE19-62706E023703}">
                      <ahyp:hlinkClr xmlns:ahyp="http://schemas.microsoft.com/office/drawing/2018/hyperlinkcolor" val="tx"/>
                    </a:ext>
                  </a:extLst>
                </a:hlinkClick>
              </a:rPr>
              <a:t>cerebras.net/developers/sdk-request</a:t>
            </a:r>
            <a:r>
              <a:rPr lang="en-US" sz="1800" dirty="0">
                <a:solidFill>
                  <a:srgbClr val="F15A27"/>
                </a:solidFill>
                <a:latin typeface="Consolas" panose="020B0609020204030204" pitchFamily="49" charset="0"/>
                <a:cs typeface="Consolas" panose="020B0609020204030204" pitchFamily="49" charset="0"/>
              </a:rPr>
              <a:t> </a:t>
            </a:r>
          </a:p>
          <a:p>
            <a:r>
              <a:rPr lang="en-US" sz="1800" dirty="0">
                <a:latin typeface="+mj-lt"/>
                <a:ea typeface="Menlo" panose="020B0609030804020204" pitchFamily="49" charset="0"/>
                <a:cs typeface="Menlo" panose="020B0609030804020204" pitchFamily="49" charset="0"/>
              </a:rPr>
              <a:t>Documentation: </a:t>
            </a:r>
            <a:r>
              <a:rPr lang="en-US" sz="1800" dirty="0">
                <a:solidFill>
                  <a:schemeClr val="accent1"/>
                </a:solidFill>
                <a:latin typeface="Consolas" panose="020B0609020204030204" pitchFamily="49" charset="0"/>
                <a:cs typeface="Consolas" panose="020B0609020204030204" pitchFamily="49" charset="0"/>
                <a:hlinkClick r:id="rId4">
                  <a:extLst>
                    <a:ext uri="{A12FA001-AC4F-418D-AE19-62706E023703}">
                      <ahyp:hlinkClr xmlns:ahyp="http://schemas.microsoft.com/office/drawing/2018/hyperlinkcolor" val="tx"/>
                    </a:ext>
                  </a:extLst>
                </a:hlinkClick>
              </a:rPr>
              <a:t>sdk.cerebras.net</a:t>
            </a:r>
            <a:r>
              <a:rPr lang="en-US" sz="1800" dirty="0">
                <a:solidFill>
                  <a:schemeClr val="accent1"/>
                </a:solidFill>
                <a:latin typeface="Consolas" panose="020B0609020204030204" pitchFamily="49" charset="0"/>
                <a:cs typeface="Consolas" panose="020B0609020204030204" pitchFamily="49" charset="0"/>
              </a:rPr>
              <a:t> </a:t>
            </a:r>
          </a:p>
          <a:p>
            <a:pPr marL="0" indent="0">
              <a:buNone/>
            </a:pPr>
            <a:endParaRPr lang="en-US" sz="800" dirty="0"/>
          </a:p>
          <a:p>
            <a:pPr marL="0" indent="0">
              <a:buNone/>
            </a:pPr>
            <a:r>
              <a:rPr lang="en-US" dirty="0"/>
              <a:t>Join the Cerebras Developer Community</a:t>
            </a:r>
          </a:p>
          <a:p>
            <a:r>
              <a:rPr lang="en-US" sz="1800" dirty="0"/>
              <a:t>Forums at </a:t>
            </a:r>
            <a:r>
              <a:rPr lang="en-US" sz="1800" dirty="0">
                <a:solidFill>
                  <a:srgbClr val="F15A27"/>
                </a:solidFill>
                <a:latin typeface="Consolas" panose="020B0609020204030204" pitchFamily="49" charset="0"/>
                <a:cs typeface="Consolas" panose="020B0609020204030204" pitchFamily="49" charset="0"/>
                <a:hlinkClick r:id="rId5">
                  <a:extLst>
                    <a:ext uri="{A12FA001-AC4F-418D-AE19-62706E023703}">
                      <ahyp:hlinkClr xmlns:ahyp="http://schemas.microsoft.com/office/drawing/2018/hyperlinkcolor" val="tx"/>
                    </a:ext>
                  </a:extLst>
                </a:hlinkClick>
              </a:rPr>
              <a:t>discourse.cerebras.net</a:t>
            </a:r>
            <a:r>
              <a:rPr lang="en-US" sz="1800" dirty="0">
                <a:solidFill>
                  <a:srgbClr val="F15A27"/>
                </a:solidFill>
                <a:latin typeface="Consolas" panose="020B0609020204030204" pitchFamily="49" charset="0"/>
                <a:cs typeface="Consolas" panose="020B0609020204030204" pitchFamily="49" charset="0"/>
              </a:rPr>
              <a:t> </a:t>
            </a:r>
          </a:p>
          <a:p>
            <a:pPr marL="0" indent="0">
              <a:buNone/>
            </a:pPr>
            <a:endParaRPr lang="en-US" sz="800" dirty="0"/>
          </a:p>
          <a:p>
            <a:pPr marL="0" indent="0">
              <a:buNone/>
            </a:pPr>
            <a:r>
              <a:rPr lang="en-US" dirty="0">
                <a:latin typeface="+mj-lt"/>
                <a:ea typeface="Menlo" panose="020B0609030804020204" pitchFamily="49" charset="0"/>
                <a:cs typeface="Menlo" panose="020B0609030804020204" pitchFamily="49" charset="0"/>
              </a:rPr>
              <a:t>View our public SDK examples GitHub repository</a:t>
            </a:r>
            <a:endParaRPr lang="en-US" dirty="0">
              <a:solidFill>
                <a:schemeClr val="accent1"/>
              </a:solidFill>
              <a:latin typeface="+mj-lt"/>
              <a:ea typeface="Menlo" panose="020B0609030804020204" pitchFamily="49" charset="0"/>
              <a:cs typeface="Menlo" panose="020B0609030804020204" pitchFamily="49" charset="0"/>
            </a:endParaRPr>
          </a:p>
          <a:p>
            <a:r>
              <a:rPr lang="en-US" sz="1800" dirty="0">
                <a:latin typeface="+mn-lt"/>
                <a:cs typeface="Consolas" panose="020B0609020204030204" pitchFamily="49" charset="0"/>
              </a:rPr>
              <a:t>See </a:t>
            </a:r>
            <a:r>
              <a:rPr lang="en-US" sz="1800" dirty="0">
                <a:solidFill>
                  <a:schemeClr val="accent1"/>
                </a:solidFill>
                <a:latin typeface="Consolas" panose="020B0609020204030204" pitchFamily="49" charset="0"/>
                <a:cs typeface="Consolas" panose="020B0609020204030204" pitchFamily="49" charset="0"/>
                <a:hlinkClick r:id="rId6">
                  <a:extLst>
                    <a:ext uri="{A12FA001-AC4F-418D-AE19-62706E023703}">
                      <ahyp:hlinkClr xmlns:ahyp="http://schemas.microsoft.com/office/drawing/2018/hyperlinkcolor" val="tx"/>
                    </a:ext>
                  </a:extLst>
                </a:hlinkClick>
              </a:rPr>
              <a:t>github.com/Cerebras/csl-examples</a:t>
            </a:r>
            <a:endParaRPr lang="en-US" sz="1800" dirty="0">
              <a:solidFill>
                <a:schemeClr val="accent1"/>
              </a:solidFill>
              <a:latin typeface="+mj-lt"/>
              <a:ea typeface="Menlo" panose="020B0609030804020204" pitchFamily="49" charset="0"/>
              <a:cs typeface="Menlo" panose="020B0609030804020204" pitchFamily="49" charset="0"/>
            </a:endParaRPr>
          </a:p>
          <a:p>
            <a:pPr marL="0" indent="0">
              <a:buNone/>
            </a:pPr>
            <a:endParaRPr lang="en-US" sz="800" dirty="0">
              <a:latin typeface="+mj-lt"/>
              <a:ea typeface="Menlo" panose="020B0609030804020204" pitchFamily="49" charset="0"/>
              <a:cs typeface="Menlo" panose="020B0609030804020204" pitchFamily="49" charset="0"/>
            </a:endParaRPr>
          </a:p>
          <a:p>
            <a:pPr marL="0" indent="0">
              <a:buNone/>
            </a:pPr>
            <a:r>
              <a:rPr lang="en-US" dirty="0">
                <a:latin typeface="+mj-lt"/>
                <a:ea typeface="Menlo" panose="020B0609030804020204" pitchFamily="49" charset="0"/>
                <a:cs typeface="Menlo" panose="020B0609030804020204" pitchFamily="49" charset="0"/>
              </a:rPr>
              <a:t>Questions? </a:t>
            </a:r>
            <a:r>
              <a:rPr lang="en-US" sz="1800" dirty="0">
                <a:solidFill>
                  <a:srgbClr val="F15A27"/>
                </a:solidFill>
                <a:latin typeface="Consolas" panose="020B0609020204030204" pitchFamily="49" charset="0"/>
                <a:ea typeface="Menlo" panose="020B0609030804020204" pitchFamily="49" charset="0"/>
                <a:cs typeface="Consolas" panose="020B0609020204030204" pitchFamily="49" charset="0"/>
                <a:hlinkClick r:id="rId7">
                  <a:extLst>
                    <a:ext uri="{A12FA001-AC4F-418D-AE19-62706E023703}">
                      <ahyp:hlinkClr xmlns:ahyp="http://schemas.microsoft.com/office/drawing/2018/hyperlinkcolor" val="tx"/>
                    </a:ext>
                  </a:extLst>
                </a:hlinkClick>
              </a:rPr>
              <a:t>developer@cerebras.net</a:t>
            </a:r>
            <a:endParaRPr lang="en-US" dirty="0"/>
          </a:p>
        </p:txBody>
      </p:sp>
      <p:sp>
        <p:nvSpPr>
          <p:cNvPr id="3" name="Slide Number Placeholder 2">
            <a:extLst>
              <a:ext uri="{FF2B5EF4-FFF2-40B4-BE49-F238E27FC236}">
                <a16:creationId xmlns:a16="http://schemas.microsoft.com/office/drawing/2014/main" id="{E7E603DC-6F87-0E4B-BC3A-B9491C1368D2}"/>
              </a:ext>
            </a:extLst>
          </p:cNvPr>
          <p:cNvSpPr>
            <a:spLocks noGrp="1"/>
          </p:cNvSpPr>
          <p:nvPr>
            <p:ph type="sldNum" sz="quarter" idx="4"/>
          </p:nvPr>
        </p:nvSpPr>
        <p:spPr/>
        <p:txBody>
          <a:bodyPr/>
          <a:lstStyle/>
          <a:p>
            <a:fld id="{0B354EC8-F2B8-4A45-9B5A-4524A3A10FC3}" type="slidenum">
              <a:rPr lang="en-US" smtClean="0"/>
              <a:pPr/>
              <a:t>20</a:t>
            </a:fld>
            <a:endParaRPr lang="en-US" dirty="0"/>
          </a:p>
        </p:txBody>
      </p:sp>
      <p:sp>
        <p:nvSpPr>
          <p:cNvPr id="4" name="Title 3">
            <a:extLst>
              <a:ext uri="{FF2B5EF4-FFF2-40B4-BE49-F238E27FC236}">
                <a16:creationId xmlns:a16="http://schemas.microsoft.com/office/drawing/2014/main" id="{D4216DB4-6343-CA40-84C1-12D2F960DCDE}"/>
              </a:ext>
            </a:extLst>
          </p:cNvPr>
          <p:cNvSpPr>
            <a:spLocks noGrp="1"/>
          </p:cNvSpPr>
          <p:nvPr>
            <p:ph type="title"/>
          </p:nvPr>
        </p:nvSpPr>
        <p:spPr/>
        <p:txBody>
          <a:bodyPr/>
          <a:lstStyle/>
          <a:p>
            <a:r>
              <a:rPr lang="en-US" b="1" dirty="0"/>
              <a:t>SDK Access</a:t>
            </a:r>
          </a:p>
        </p:txBody>
      </p:sp>
      <p:pic>
        <p:nvPicPr>
          <p:cNvPr id="6" name="Picture 5" descr="Qr code&#10;&#10;Description automatically generated">
            <a:extLst>
              <a:ext uri="{FF2B5EF4-FFF2-40B4-BE49-F238E27FC236}">
                <a16:creationId xmlns:a16="http://schemas.microsoft.com/office/drawing/2014/main" id="{C4FDA052-FC3A-0EEE-59B9-113C2DF53BF2}"/>
              </a:ext>
            </a:extLst>
          </p:cNvPr>
          <p:cNvPicPr>
            <a:picLocks noChangeAspect="1"/>
          </p:cNvPicPr>
          <p:nvPr/>
        </p:nvPicPr>
        <p:blipFill>
          <a:blip r:embed="rId8"/>
          <a:stretch>
            <a:fillRect/>
          </a:stretch>
        </p:blipFill>
        <p:spPr>
          <a:xfrm>
            <a:off x="9102301" y="420869"/>
            <a:ext cx="1922359" cy="1922359"/>
          </a:xfrm>
          <a:prstGeom prst="rect">
            <a:avLst/>
          </a:prstGeom>
        </p:spPr>
      </p:pic>
      <p:sp>
        <p:nvSpPr>
          <p:cNvPr id="8" name="TextBox 7">
            <a:extLst>
              <a:ext uri="{FF2B5EF4-FFF2-40B4-BE49-F238E27FC236}">
                <a16:creationId xmlns:a16="http://schemas.microsoft.com/office/drawing/2014/main" id="{6DC723C6-4799-22D5-A625-C41C16DA6F29}"/>
              </a:ext>
            </a:extLst>
          </p:cNvPr>
          <p:cNvSpPr txBox="1"/>
          <p:nvPr/>
        </p:nvSpPr>
        <p:spPr>
          <a:xfrm>
            <a:off x="8580120" y="2411610"/>
            <a:ext cx="2966720" cy="338554"/>
          </a:xfrm>
          <a:prstGeom prst="rect">
            <a:avLst/>
          </a:prstGeom>
          <a:noFill/>
        </p:spPr>
        <p:txBody>
          <a:bodyPr wrap="square">
            <a:spAutoFit/>
          </a:bodyPr>
          <a:lstStyle/>
          <a:p>
            <a:pPr algn="ctr"/>
            <a:r>
              <a:rPr lang="en-US" sz="1600" dirty="0">
                <a:solidFill>
                  <a:srgbClr val="F15A27"/>
                </a:solidFill>
                <a:latin typeface="Consolas" panose="020B0609020204030204" pitchFamily="49" charset="0"/>
                <a:cs typeface="Consolas" panose="020B0609020204030204" pitchFamily="49" charset="0"/>
                <a:hlinkClick r:id="rId5">
                  <a:extLst>
                    <a:ext uri="{A12FA001-AC4F-418D-AE19-62706E023703}">
                      <ahyp:hlinkClr xmlns:ahyp="http://schemas.microsoft.com/office/drawing/2018/hyperlinkcolor" val="tx"/>
                    </a:ext>
                  </a:extLst>
                </a:hlinkClick>
              </a:rPr>
              <a:t>discourse.cerebras.net</a:t>
            </a:r>
            <a:r>
              <a:rPr lang="en-US" sz="1600" dirty="0">
                <a:solidFill>
                  <a:srgbClr val="F15A27"/>
                </a:solidFill>
                <a:latin typeface="Consolas" panose="020B0609020204030204" pitchFamily="49" charset="0"/>
                <a:cs typeface="Consolas" panose="020B0609020204030204" pitchFamily="49" charset="0"/>
              </a:rPr>
              <a:t> </a:t>
            </a:r>
          </a:p>
        </p:txBody>
      </p:sp>
      <p:pic>
        <p:nvPicPr>
          <p:cNvPr id="7" name="Picture 6" descr="Qr code&#10;&#10;Description automatically generated">
            <a:extLst>
              <a:ext uri="{FF2B5EF4-FFF2-40B4-BE49-F238E27FC236}">
                <a16:creationId xmlns:a16="http://schemas.microsoft.com/office/drawing/2014/main" id="{15DD66EF-A878-5DE0-DD65-888DD21FFD3F}"/>
              </a:ext>
            </a:extLst>
          </p:cNvPr>
          <p:cNvPicPr>
            <a:picLocks noChangeAspect="1"/>
          </p:cNvPicPr>
          <p:nvPr/>
        </p:nvPicPr>
        <p:blipFill>
          <a:blip r:embed="rId9"/>
          <a:stretch>
            <a:fillRect/>
          </a:stretch>
        </p:blipFill>
        <p:spPr>
          <a:xfrm>
            <a:off x="9102301" y="3831243"/>
            <a:ext cx="1920240" cy="1920240"/>
          </a:xfrm>
          <a:prstGeom prst="rect">
            <a:avLst/>
          </a:prstGeom>
        </p:spPr>
      </p:pic>
      <p:sp>
        <p:nvSpPr>
          <p:cNvPr id="10" name="TextBox 9">
            <a:extLst>
              <a:ext uri="{FF2B5EF4-FFF2-40B4-BE49-F238E27FC236}">
                <a16:creationId xmlns:a16="http://schemas.microsoft.com/office/drawing/2014/main" id="{B4EDEB38-3790-0684-0DE0-D9CFDCE2A64F}"/>
              </a:ext>
            </a:extLst>
          </p:cNvPr>
          <p:cNvSpPr txBox="1"/>
          <p:nvPr/>
        </p:nvSpPr>
        <p:spPr>
          <a:xfrm>
            <a:off x="7942997" y="5799481"/>
            <a:ext cx="4086443" cy="338554"/>
          </a:xfrm>
          <a:prstGeom prst="rect">
            <a:avLst/>
          </a:prstGeom>
          <a:noFill/>
        </p:spPr>
        <p:txBody>
          <a:bodyPr wrap="square">
            <a:spAutoFit/>
          </a:bodyPr>
          <a:lstStyle/>
          <a:p>
            <a:r>
              <a:rPr lang="en-US" sz="1600" dirty="0">
                <a:solidFill>
                  <a:srgbClr val="F15A27"/>
                </a:solidFill>
                <a:latin typeface="Consolas" panose="020B0609020204030204" pitchFamily="49" charset="0"/>
                <a:cs typeface="Consolas" panose="020B0609020204030204" pitchFamily="49" charset="0"/>
                <a:hlinkClick r:id="rId3">
                  <a:extLst>
                    <a:ext uri="{A12FA001-AC4F-418D-AE19-62706E023703}">
                      <ahyp:hlinkClr xmlns:ahyp="http://schemas.microsoft.com/office/drawing/2018/hyperlinkcolor" val="tx"/>
                    </a:ext>
                  </a:extLst>
                </a:hlinkClick>
              </a:rPr>
              <a:t>cerebras.net/developers/sdk-request</a:t>
            </a:r>
            <a:r>
              <a:rPr lang="en-US" sz="1600" dirty="0">
                <a:solidFill>
                  <a:srgbClr val="F15A27"/>
                </a:solidFill>
                <a:latin typeface="Consolas" panose="020B0609020204030204" pitchFamily="49" charset="0"/>
                <a:cs typeface="Consolas" panose="020B0609020204030204" pitchFamily="49" charset="0"/>
              </a:rPr>
              <a:t> </a:t>
            </a:r>
          </a:p>
        </p:txBody>
      </p:sp>
    </p:spTree>
    <p:extLst>
      <p:ext uri="{BB962C8B-B14F-4D97-AF65-F5344CB8AC3E}">
        <p14:creationId xmlns:p14="http://schemas.microsoft.com/office/powerpoint/2010/main" val="3353053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37D1C-035B-9812-FC54-602CF43D08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02CCC9-EF60-3353-3945-ED34FCA6DEEF}"/>
              </a:ext>
            </a:extLst>
          </p:cNvPr>
          <p:cNvSpPr>
            <a:spLocks noGrp="1"/>
          </p:cNvSpPr>
          <p:nvPr>
            <p:ph type="title"/>
          </p:nvPr>
        </p:nvSpPr>
        <p:spPr>
          <a:xfrm>
            <a:off x="260639" y="199610"/>
            <a:ext cx="10998200" cy="597930"/>
          </a:xfrm>
        </p:spPr>
        <p:txBody>
          <a:bodyPr/>
          <a:lstStyle/>
          <a:p>
            <a:r>
              <a:rPr lang="en-US" sz="2800" b="1" dirty="0">
                <a:latin typeface="+mj-lt"/>
              </a:rPr>
              <a:t>SDK Usage and Impact</a:t>
            </a:r>
            <a:endParaRPr lang="en-US" sz="2800" dirty="0">
              <a:latin typeface="+mj-lt"/>
            </a:endParaRPr>
          </a:p>
        </p:txBody>
      </p:sp>
      <p:pic>
        <p:nvPicPr>
          <p:cNvPr id="5" name="Content Placeholder 4" descr="A close-up of a flyer&#10;&#10;Description automatically generated">
            <a:extLst>
              <a:ext uri="{FF2B5EF4-FFF2-40B4-BE49-F238E27FC236}">
                <a16:creationId xmlns:a16="http://schemas.microsoft.com/office/drawing/2014/main" id="{BD7AB4B2-5C6A-8B6C-99B2-24DA68F81D2C}"/>
              </a:ext>
            </a:extLst>
          </p:cNvPr>
          <p:cNvPicPr>
            <a:picLocks noGrp="1" noChangeAspect="1"/>
          </p:cNvPicPr>
          <p:nvPr>
            <p:ph idx="1"/>
          </p:nvPr>
        </p:nvPicPr>
        <p:blipFill>
          <a:blip r:embed="rId3"/>
          <a:stretch>
            <a:fillRect/>
          </a:stretch>
        </p:blipFill>
        <p:spPr>
          <a:xfrm>
            <a:off x="7228788" y="208618"/>
            <a:ext cx="4837545" cy="2450009"/>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descr="A close-up of a text&#10;&#10;Description automatically generated">
            <a:extLst>
              <a:ext uri="{FF2B5EF4-FFF2-40B4-BE49-F238E27FC236}">
                <a16:creationId xmlns:a16="http://schemas.microsoft.com/office/drawing/2014/main" id="{B6982DFA-0CBB-7543-9D9A-E40430A5CE1D}"/>
              </a:ext>
            </a:extLst>
          </p:cNvPr>
          <p:cNvPicPr>
            <a:picLocks noChangeAspect="1"/>
          </p:cNvPicPr>
          <p:nvPr/>
        </p:nvPicPr>
        <p:blipFill>
          <a:blip r:embed="rId4"/>
          <a:stretch>
            <a:fillRect/>
          </a:stretch>
        </p:blipFill>
        <p:spPr>
          <a:xfrm>
            <a:off x="6821752" y="1329303"/>
            <a:ext cx="4837546" cy="1718597"/>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descr="A white paper with black text&#10;&#10;Description automatically generated">
            <a:extLst>
              <a:ext uri="{FF2B5EF4-FFF2-40B4-BE49-F238E27FC236}">
                <a16:creationId xmlns:a16="http://schemas.microsoft.com/office/drawing/2014/main" id="{6ACDEAFA-8D50-6A3A-1890-6028AAACA495}"/>
              </a:ext>
            </a:extLst>
          </p:cNvPr>
          <p:cNvPicPr>
            <a:picLocks noChangeAspect="1"/>
          </p:cNvPicPr>
          <p:nvPr/>
        </p:nvPicPr>
        <p:blipFill>
          <a:blip r:embed="rId5"/>
          <a:stretch>
            <a:fillRect/>
          </a:stretch>
        </p:blipFill>
        <p:spPr>
          <a:xfrm>
            <a:off x="5882398" y="1858817"/>
            <a:ext cx="2820763" cy="2117435"/>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FCEFBE6-9D69-E133-979E-A365814DFE00}"/>
              </a:ext>
            </a:extLst>
          </p:cNvPr>
          <p:cNvPicPr>
            <a:picLocks noChangeAspect="1"/>
          </p:cNvPicPr>
          <p:nvPr/>
        </p:nvPicPr>
        <p:blipFill>
          <a:blip r:embed="rId6"/>
          <a:stretch>
            <a:fillRect/>
          </a:stretch>
        </p:blipFill>
        <p:spPr>
          <a:xfrm>
            <a:off x="8076711" y="4628839"/>
            <a:ext cx="3942552" cy="1948740"/>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A close-up of a white background&#10;&#10;Description automatically generated">
            <a:extLst>
              <a:ext uri="{FF2B5EF4-FFF2-40B4-BE49-F238E27FC236}">
                <a16:creationId xmlns:a16="http://schemas.microsoft.com/office/drawing/2014/main" id="{57B1AC19-7156-9E12-EB8A-CFC16AC2F7AC}"/>
              </a:ext>
            </a:extLst>
          </p:cNvPr>
          <p:cNvPicPr>
            <a:picLocks noChangeAspect="1"/>
          </p:cNvPicPr>
          <p:nvPr/>
        </p:nvPicPr>
        <p:blipFill>
          <a:blip r:embed="rId7"/>
          <a:stretch>
            <a:fillRect/>
          </a:stretch>
        </p:blipFill>
        <p:spPr>
          <a:xfrm>
            <a:off x="7781193" y="2965178"/>
            <a:ext cx="3985847" cy="1579740"/>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descr="A close-up of a document&#10;&#10;Description automatically generated">
            <a:extLst>
              <a:ext uri="{FF2B5EF4-FFF2-40B4-BE49-F238E27FC236}">
                <a16:creationId xmlns:a16="http://schemas.microsoft.com/office/drawing/2014/main" id="{022D99DC-20F2-4ADE-DD4B-9E50BD15DFEB}"/>
              </a:ext>
            </a:extLst>
          </p:cNvPr>
          <p:cNvPicPr>
            <a:picLocks noChangeAspect="1"/>
          </p:cNvPicPr>
          <p:nvPr/>
        </p:nvPicPr>
        <p:blipFill>
          <a:blip r:embed="rId8"/>
          <a:stretch>
            <a:fillRect/>
          </a:stretch>
        </p:blipFill>
        <p:spPr>
          <a:xfrm>
            <a:off x="6763049" y="4915871"/>
            <a:ext cx="3516924" cy="1942129"/>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11" descr="A close-up of a paper&#10;&#10;Description automatically generated">
            <a:extLst>
              <a:ext uri="{FF2B5EF4-FFF2-40B4-BE49-F238E27FC236}">
                <a16:creationId xmlns:a16="http://schemas.microsoft.com/office/drawing/2014/main" id="{F478EEBB-9663-6B36-4AB0-C5F831EA291F}"/>
              </a:ext>
            </a:extLst>
          </p:cNvPr>
          <p:cNvPicPr>
            <a:picLocks noChangeAspect="1"/>
          </p:cNvPicPr>
          <p:nvPr/>
        </p:nvPicPr>
        <p:blipFill>
          <a:blip r:embed="rId9"/>
          <a:stretch>
            <a:fillRect/>
          </a:stretch>
        </p:blipFill>
        <p:spPr>
          <a:xfrm>
            <a:off x="1451317" y="1923902"/>
            <a:ext cx="4283364" cy="2240747"/>
          </a:xfrm>
          <a:prstGeom prst="rect">
            <a:avLst/>
          </a:prstGeom>
          <a:ln>
            <a:solidFill>
              <a:schemeClr val="tx1"/>
            </a:solidFill>
          </a:ln>
          <a:effectLst>
            <a:outerShdw blurRad="292100" dist="139700" dir="2700000" algn="tl" rotWithShape="0">
              <a:srgbClr val="333333">
                <a:alpha val="65000"/>
              </a:srgbClr>
            </a:outerShdw>
          </a:effectLst>
        </p:spPr>
      </p:pic>
      <p:pic>
        <p:nvPicPr>
          <p:cNvPr id="16" name="Picture 15" descr="A white paper with black text&#10;&#10;Description automatically generated">
            <a:extLst>
              <a:ext uri="{FF2B5EF4-FFF2-40B4-BE49-F238E27FC236}">
                <a16:creationId xmlns:a16="http://schemas.microsoft.com/office/drawing/2014/main" id="{C8975287-DA12-FB84-9F79-1001C0925E4E}"/>
              </a:ext>
            </a:extLst>
          </p:cNvPr>
          <p:cNvPicPr>
            <a:picLocks noChangeAspect="1"/>
          </p:cNvPicPr>
          <p:nvPr/>
        </p:nvPicPr>
        <p:blipFill>
          <a:blip r:embed="rId10"/>
          <a:stretch>
            <a:fillRect/>
          </a:stretch>
        </p:blipFill>
        <p:spPr>
          <a:xfrm>
            <a:off x="55287" y="3048328"/>
            <a:ext cx="3057381" cy="2194411"/>
          </a:xfrm>
          <a:prstGeom prst="rect">
            <a:avLst/>
          </a:prstGeom>
          <a:ln>
            <a:solidFill>
              <a:schemeClr val="tx1"/>
            </a:solidFill>
          </a:ln>
          <a:effectLst>
            <a:outerShdw blurRad="292100" dist="139700" dir="2700000" algn="tl" rotWithShape="0">
              <a:srgbClr val="333333">
                <a:alpha val="65000"/>
              </a:srgbClr>
            </a:outerShdw>
          </a:effectLst>
        </p:spPr>
      </p:pic>
      <p:pic>
        <p:nvPicPr>
          <p:cNvPr id="18" name="Picture 17" descr="A white paper with black text&#10;&#10;Description automatically generated">
            <a:extLst>
              <a:ext uri="{FF2B5EF4-FFF2-40B4-BE49-F238E27FC236}">
                <a16:creationId xmlns:a16="http://schemas.microsoft.com/office/drawing/2014/main" id="{A7687A10-4017-7E32-2963-78B43DF268A3}"/>
              </a:ext>
            </a:extLst>
          </p:cNvPr>
          <p:cNvPicPr>
            <a:picLocks noChangeAspect="1"/>
          </p:cNvPicPr>
          <p:nvPr/>
        </p:nvPicPr>
        <p:blipFill>
          <a:blip r:embed="rId11"/>
          <a:stretch>
            <a:fillRect/>
          </a:stretch>
        </p:blipFill>
        <p:spPr>
          <a:xfrm>
            <a:off x="3737482" y="3805595"/>
            <a:ext cx="3938533" cy="1838851"/>
          </a:xfrm>
          <a:prstGeom prst="rect">
            <a:avLst/>
          </a:prstGeom>
          <a:ln>
            <a:solidFill>
              <a:schemeClr val="tx1"/>
            </a:solidFill>
          </a:ln>
          <a:effectLst>
            <a:outerShdw blurRad="292100" dist="139700" dir="2700000" algn="tl" rotWithShape="0">
              <a:srgbClr val="333333">
                <a:alpha val="65000"/>
              </a:srgbClr>
            </a:outerShdw>
          </a:effectLst>
        </p:spPr>
      </p:pic>
      <p:pic>
        <p:nvPicPr>
          <p:cNvPr id="14" name="Picture 13" descr="A close-up of a document&#10;&#10;Description automatically generated">
            <a:extLst>
              <a:ext uri="{FF2B5EF4-FFF2-40B4-BE49-F238E27FC236}">
                <a16:creationId xmlns:a16="http://schemas.microsoft.com/office/drawing/2014/main" id="{B06DE67B-507B-A9B3-A9C8-B74CD7D32AB6}"/>
              </a:ext>
            </a:extLst>
          </p:cNvPr>
          <p:cNvPicPr>
            <a:picLocks noChangeAspect="1"/>
          </p:cNvPicPr>
          <p:nvPr/>
        </p:nvPicPr>
        <p:blipFill>
          <a:blip r:embed="rId12"/>
          <a:stretch>
            <a:fillRect/>
          </a:stretch>
        </p:blipFill>
        <p:spPr>
          <a:xfrm>
            <a:off x="2053720" y="4523704"/>
            <a:ext cx="4283364" cy="2296942"/>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descr="A close-up of a paper&#10;&#10;Description automatically generated">
            <a:extLst>
              <a:ext uri="{FF2B5EF4-FFF2-40B4-BE49-F238E27FC236}">
                <a16:creationId xmlns:a16="http://schemas.microsoft.com/office/drawing/2014/main" id="{268BC3BA-92E8-E0F5-3504-3D3A0BC4B803}"/>
              </a:ext>
            </a:extLst>
          </p:cNvPr>
          <p:cNvPicPr>
            <a:picLocks noChangeAspect="1"/>
          </p:cNvPicPr>
          <p:nvPr/>
        </p:nvPicPr>
        <p:blipFill>
          <a:blip r:embed="rId13"/>
          <a:stretch>
            <a:fillRect/>
          </a:stretch>
        </p:blipFill>
        <p:spPr>
          <a:xfrm>
            <a:off x="172737" y="5170827"/>
            <a:ext cx="3916667" cy="2123439"/>
          </a:xfrm>
          <a:prstGeom prst="rect">
            <a:avLst/>
          </a:prstGeom>
          <a:ln>
            <a:solidFill>
              <a:schemeClr val="tx1"/>
            </a:solidFill>
          </a:ln>
          <a:effectLst>
            <a:outerShdw blurRad="292100" dist="139700" dir="2700000" algn="tl" rotWithShape="0">
              <a:srgbClr val="333333">
                <a:alpha val="65000"/>
              </a:srgbClr>
            </a:outerShdw>
          </a:effectLst>
        </p:spPr>
      </p:pic>
      <p:pic>
        <p:nvPicPr>
          <p:cNvPr id="17" name="Picture 16" descr="A close-up of a text&#10;&#10;Description automatically generated">
            <a:extLst>
              <a:ext uri="{FF2B5EF4-FFF2-40B4-BE49-F238E27FC236}">
                <a16:creationId xmlns:a16="http://schemas.microsoft.com/office/drawing/2014/main" id="{EEA1468D-FF73-FEAE-331D-05F3408EB90C}"/>
              </a:ext>
            </a:extLst>
          </p:cNvPr>
          <p:cNvPicPr>
            <a:picLocks noChangeAspect="1"/>
          </p:cNvPicPr>
          <p:nvPr/>
        </p:nvPicPr>
        <p:blipFill>
          <a:blip r:embed="rId14"/>
          <a:stretch>
            <a:fillRect/>
          </a:stretch>
        </p:blipFill>
        <p:spPr>
          <a:xfrm>
            <a:off x="197419" y="2500973"/>
            <a:ext cx="3432165" cy="1902114"/>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descr="A white text on a white background&#10;&#10;Description automatically generated">
            <a:extLst>
              <a:ext uri="{FF2B5EF4-FFF2-40B4-BE49-F238E27FC236}">
                <a16:creationId xmlns:a16="http://schemas.microsoft.com/office/drawing/2014/main" id="{409EC0EE-F844-9AE7-8249-EB764968855A}"/>
              </a:ext>
            </a:extLst>
          </p:cNvPr>
          <p:cNvPicPr>
            <a:picLocks noChangeAspect="1"/>
          </p:cNvPicPr>
          <p:nvPr/>
        </p:nvPicPr>
        <p:blipFill>
          <a:blip r:embed="rId15"/>
          <a:stretch>
            <a:fillRect/>
          </a:stretch>
        </p:blipFill>
        <p:spPr>
          <a:xfrm>
            <a:off x="6283052" y="2902810"/>
            <a:ext cx="3562254" cy="1958374"/>
          </a:xfrm>
          <a:prstGeom prst="rect">
            <a:avLst/>
          </a:prstGeom>
          <a:ln>
            <a:solidFill>
              <a:schemeClr val="tx1"/>
            </a:solidFill>
          </a:ln>
          <a:effectLst>
            <a:outerShdw blurRad="50800" dist="38100" dir="2700000" algn="tl" rotWithShape="0">
              <a:prstClr val="black">
                <a:alpha val="40000"/>
              </a:prstClr>
            </a:outerShdw>
          </a:effectLst>
        </p:spPr>
      </p:pic>
      <p:pic>
        <p:nvPicPr>
          <p:cNvPr id="22" name="Picture 21" descr="A poster with text and images&#10;&#10;Description automatically generated with medium confidence">
            <a:extLst>
              <a:ext uri="{FF2B5EF4-FFF2-40B4-BE49-F238E27FC236}">
                <a16:creationId xmlns:a16="http://schemas.microsoft.com/office/drawing/2014/main" id="{0E3106A7-7565-4043-4330-FA0B6A03A52E}"/>
              </a:ext>
            </a:extLst>
          </p:cNvPr>
          <p:cNvPicPr>
            <a:picLocks noChangeAspect="1"/>
          </p:cNvPicPr>
          <p:nvPr/>
        </p:nvPicPr>
        <p:blipFill>
          <a:blip r:embed="rId16"/>
          <a:stretch>
            <a:fillRect/>
          </a:stretch>
        </p:blipFill>
        <p:spPr>
          <a:xfrm>
            <a:off x="9052654" y="750880"/>
            <a:ext cx="3474177" cy="1971914"/>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A poster of a scientific experiment&#10;&#10;Description automatically generated with medium confidence">
            <a:extLst>
              <a:ext uri="{FF2B5EF4-FFF2-40B4-BE49-F238E27FC236}">
                <a16:creationId xmlns:a16="http://schemas.microsoft.com/office/drawing/2014/main" id="{428CFD7D-EFDF-DBF9-5098-43748DCB6926}"/>
              </a:ext>
            </a:extLst>
          </p:cNvPr>
          <p:cNvPicPr>
            <a:picLocks noChangeAspect="1"/>
          </p:cNvPicPr>
          <p:nvPr/>
        </p:nvPicPr>
        <p:blipFill>
          <a:blip r:embed="rId17"/>
          <a:stretch>
            <a:fillRect/>
          </a:stretch>
        </p:blipFill>
        <p:spPr>
          <a:xfrm>
            <a:off x="4575273" y="4999537"/>
            <a:ext cx="3725556" cy="2099733"/>
          </a:xfrm>
          <a:prstGeom prst="rect">
            <a:avLst/>
          </a:prstGeom>
          <a:ln>
            <a:solidFill>
              <a:schemeClr val="tx1"/>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87C9843F-CB85-CEB3-5F0C-866F0A494392}"/>
              </a:ext>
            </a:extLst>
          </p:cNvPr>
          <p:cNvSpPr txBox="1"/>
          <p:nvPr/>
        </p:nvSpPr>
        <p:spPr>
          <a:xfrm>
            <a:off x="250107" y="716177"/>
            <a:ext cx="6160584" cy="923330"/>
          </a:xfrm>
          <a:prstGeom prst="rect">
            <a:avLst/>
          </a:prstGeom>
          <a:noFill/>
        </p:spPr>
        <p:txBody>
          <a:bodyPr wrap="square">
            <a:spAutoFit/>
          </a:bodyPr>
          <a:lstStyle/>
          <a:p>
            <a:r>
              <a:rPr lang="en-US" dirty="0"/>
              <a:t>The SDK has become a public platform for Wafer-Scale Computing supporting more research and publications than ever.</a:t>
            </a:r>
          </a:p>
        </p:txBody>
      </p:sp>
    </p:spTree>
    <p:extLst>
      <p:ext uri="{BB962C8B-B14F-4D97-AF65-F5344CB8AC3E}">
        <p14:creationId xmlns:p14="http://schemas.microsoft.com/office/powerpoint/2010/main" val="3445902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F472EE-F38A-5A1A-433B-231F07208F2A}"/>
              </a:ext>
            </a:extLst>
          </p:cNvPr>
          <p:cNvSpPr>
            <a:spLocks noGrp="1"/>
          </p:cNvSpPr>
          <p:nvPr>
            <p:ph type="title"/>
          </p:nvPr>
        </p:nvSpPr>
        <p:spPr>
          <a:xfrm>
            <a:off x="260639" y="199610"/>
            <a:ext cx="10998200" cy="597930"/>
          </a:xfrm>
        </p:spPr>
        <p:txBody>
          <a:bodyPr/>
          <a:lstStyle/>
          <a:p>
            <a:r>
              <a:rPr lang="en-US" sz="2800" b="1" dirty="0">
                <a:latin typeface="+mj-lt"/>
              </a:rPr>
              <a:t>SDK Usage and Impact</a:t>
            </a:r>
            <a:endParaRPr lang="en-US" sz="2800" dirty="0">
              <a:latin typeface="+mj-lt"/>
            </a:endParaRPr>
          </a:p>
        </p:txBody>
      </p:sp>
      <p:sp>
        <p:nvSpPr>
          <p:cNvPr id="4" name="TextBox 3">
            <a:extLst>
              <a:ext uri="{FF2B5EF4-FFF2-40B4-BE49-F238E27FC236}">
                <a16:creationId xmlns:a16="http://schemas.microsoft.com/office/drawing/2014/main" id="{EC321097-EAB0-71F2-01B8-029FB89F45B6}"/>
              </a:ext>
            </a:extLst>
          </p:cNvPr>
          <p:cNvSpPr txBox="1"/>
          <p:nvPr/>
        </p:nvSpPr>
        <p:spPr>
          <a:xfrm>
            <a:off x="250107" y="716177"/>
            <a:ext cx="6160584" cy="923330"/>
          </a:xfrm>
          <a:prstGeom prst="rect">
            <a:avLst/>
          </a:prstGeom>
          <a:noFill/>
        </p:spPr>
        <p:txBody>
          <a:bodyPr wrap="square">
            <a:spAutoFit/>
          </a:bodyPr>
          <a:lstStyle/>
          <a:p>
            <a:r>
              <a:rPr lang="en-US" dirty="0"/>
              <a:t>The SDK has become a public platform for Wafer-Scale Computing supporting more research and publications than ever.</a:t>
            </a:r>
          </a:p>
        </p:txBody>
      </p:sp>
      <p:pic>
        <p:nvPicPr>
          <p:cNvPr id="5" name="Content Placeholder 4" descr="A close-up of a flyer&#10;&#10;Description automatically generated">
            <a:extLst>
              <a:ext uri="{FF2B5EF4-FFF2-40B4-BE49-F238E27FC236}">
                <a16:creationId xmlns:a16="http://schemas.microsoft.com/office/drawing/2014/main" id="{8DD8840A-B3E8-46BC-416D-C58966FCFDDF}"/>
              </a:ext>
            </a:extLst>
          </p:cNvPr>
          <p:cNvPicPr>
            <a:picLocks noGrp="1" noChangeAspect="1"/>
          </p:cNvPicPr>
          <p:nvPr>
            <p:ph idx="1"/>
          </p:nvPr>
        </p:nvPicPr>
        <p:blipFill>
          <a:blip r:embed="rId3"/>
          <a:stretch>
            <a:fillRect/>
          </a:stretch>
        </p:blipFill>
        <p:spPr>
          <a:xfrm>
            <a:off x="7228788" y="208618"/>
            <a:ext cx="4837545" cy="2450009"/>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descr="A close-up of a text&#10;&#10;Description automatically generated">
            <a:extLst>
              <a:ext uri="{FF2B5EF4-FFF2-40B4-BE49-F238E27FC236}">
                <a16:creationId xmlns:a16="http://schemas.microsoft.com/office/drawing/2014/main" id="{C3A37BB0-F43C-2FEF-3954-A82D621EAD5C}"/>
              </a:ext>
            </a:extLst>
          </p:cNvPr>
          <p:cNvPicPr>
            <a:picLocks noChangeAspect="1"/>
          </p:cNvPicPr>
          <p:nvPr/>
        </p:nvPicPr>
        <p:blipFill>
          <a:blip r:embed="rId4"/>
          <a:stretch>
            <a:fillRect/>
          </a:stretch>
        </p:blipFill>
        <p:spPr>
          <a:xfrm>
            <a:off x="6821752" y="1329303"/>
            <a:ext cx="4837546" cy="1718597"/>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descr="A white paper with black text&#10;&#10;Description automatically generated">
            <a:extLst>
              <a:ext uri="{FF2B5EF4-FFF2-40B4-BE49-F238E27FC236}">
                <a16:creationId xmlns:a16="http://schemas.microsoft.com/office/drawing/2014/main" id="{DA17D113-D228-2577-BADD-47035E69CD3E}"/>
              </a:ext>
            </a:extLst>
          </p:cNvPr>
          <p:cNvPicPr>
            <a:picLocks noChangeAspect="1"/>
          </p:cNvPicPr>
          <p:nvPr/>
        </p:nvPicPr>
        <p:blipFill>
          <a:blip r:embed="rId5"/>
          <a:stretch>
            <a:fillRect/>
          </a:stretch>
        </p:blipFill>
        <p:spPr>
          <a:xfrm>
            <a:off x="5882398" y="1858817"/>
            <a:ext cx="2820763" cy="2117435"/>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B47F15D-6D46-C2B6-9F05-250C803F792C}"/>
              </a:ext>
            </a:extLst>
          </p:cNvPr>
          <p:cNvPicPr>
            <a:picLocks noChangeAspect="1"/>
          </p:cNvPicPr>
          <p:nvPr/>
        </p:nvPicPr>
        <p:blipFill>
          <a:blip r:embed="rId6"/>
          <a:stretch>
            <a:fillRect/>
          </a:stretch>
        </p:blipFill>
        <p:spPr>
          <a:xfrm>
            <a:off x="8076711" y="4628839"/>
            <a:ext cx="3942552" cy="1948740"/>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A close-up of a white background&#10;&#10;Description automatically generated">
            <a:extLst>
              <a:ext uri="{FF2B5EF4-FFF2-40B4-BE49-F238E27FC236}">
                <a16:creationId xmlns:a16="http://schemas.microsoft.com/office/drawing/2014/main" id="{E5AA1B4A-0E00-BCD7-5640-220A555E7BE1}"/>
              </a:ext>
            </a:extLst>
          </p:cNvPr>
          <p:cNvPicPr>
            <a:picLocks noChangeAspect="1"/>
          </p:cNvPicPr>
          <p:nvPr/>
        </p:nvPicPr>
        <p:blipFill>
          <a:blip r:embed="rId7"/>
          <a:stretch>
            <a:fillRect/>
          </a:stretch>
        </p:blipFill>
        <p:spPr>
          <a:xfrm>
            <a:off x="7781193" y="2965178"/>
            <a:ext cx="3985847" cy="1579740"/>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descr="A close-up of a document&#10;&#10;Description automatically generated">
            <a:extLst>
              <a:ext uri="{FF2B5EF4-FFF2-40B4-BE49-F238E27FC236}">
                <a16:creationId xmlns:a16="http://schemas.microsoft.com/office/drawing/2014/main" id="{3F9BB47D-082C-E095-A910-F6C3B1D82B7C}"/>
              </a:ext>
            </a:extLst>
          </p:cNvPr>
          <p:cNvPicPr>
            <a:picLocks noChangeAspect="1"/>
          </p:cNvPicPr>
          <p:nvPr/>
        </p:nvPicPr>
        <p:blipFill>
          <a:blip r:embed="rId8"/>
          <a:stretch>
            <a:fillRect/>
          </a:stretch>
        </p:blipFill>
        <p:spPr>
          <a:xfrm>
            <a:off x="6763049" y="4915871"/>
            <a:ext cx="3516924" cy="1942129"/>
          </a:xfrm>
          <a:prstGeom prst="rect">
            <a:avLst/>
          </a:prstGeom>
          <a:ln>
            <a:solidFill>
              <a:schemeClr val="tx1"/>
            </a:solidFill>
          </a:ln>
          <a:effectLst>
            <a:outerShdw blurRad="292100" dist="139700" dir="2700000" algn="tl" rotWithShape="0">
              <a:srgbClr val="333333">
                <a:alpha val="65000"/>
              </a:srgbClr>
            </a:outerShdw>
          </a:effectLst>
        </p:spPr>
      </p:pic>
      <p:pic>
        <p:nvPicPr>
          <p:cNvPr id="12" name="Picture 11" descr="A close-up of a paper&#10;&#10;Description automatically generated">
            <a:extLst>
              <a:ext uri="{FF2B5EF4-FFF2-40B4-BE49-F238E27FC236}">
                <a16:creationId xmlns:a16="http://schemas.microsoft.com/office/drawing/2014/main" id="{CFBD0706-0EA4-81F3-EE4D-785927A991D0}"/>
              </a:ext>
            </a:extLst>
          </p:cNvPr>
          <p:cNvPicPr>
            <a:picLocks noChangeAspect="1"/>
          </p:cNvPicPr>
          <p:nvPr/>
        </p:nvPicPr>
        <p:blipFill>
          <a:blip r:embed="rId9"/>
          <a:stretch>
            <a:fillRect/>
          </a:stretch>
        </p:blipFill>
        <p:spPr>
          <a:xfrm>
            <a:off x="1451317" y="1923902"/>
            <a:ext cx="4283364" cy="2240747"/>
          </a:xfrm>
          <a:prstGeom prst="rect">
            <a:avLst/>
          </a:prstGeom>
          <a:ln>
            <a:solidFill>
              <a:schemeClr val="tx1"/>
            </a:solidFill>
          </a:ln>
          <a:effectLst>
            <a:outerShdw blurRad="292100" dist="139700" dir="2700000" algn="tl" rotWithShape="0">
              <a:srgbClr val="333333">
                <a:alpha val="65000"/>
              </a:srgbClr>
            </a:outerShdw>
          </a:effectLst>
        </p:spPr>
      </p:pic>
      <p:pic>
        <p:nvPicPr>
          <p:cNvPr id="16" name="Picture 15" descr="A white paper with black text&#10;&#10;Description automatically generated">
            <a:extLst>
              <a:ext uri="{FF2B5EF4-FFF2-40B4-BE49-F238E27FC236}">
                <a16:creationId xmlns:a16="http://schemas.microsoft.com/office/drawing/2014/main" id="{6D97C8AB-486B-BC24-80D7-574E158129F2}"/>
              </a:ext>
            </a:extLst>
          </p:cNvPr>
          <p:cNvPicPr>
            <a:picLocks noChangeAspect="1"/>
          </p:cNvPicPr>
          <p:nvPr/>
        </p:nvPicPr>
        <p:blipFill>
          <a:blip r:embed="rId10"/>
          <a:stretch>
            <a:fillRect/>
          </a:stretch>
        </p:blipFill>
        <p:spPr>
          <a:xfrm>
            <a:off x="55287" y="3048328"/>
            <a:ext cx="3057381" cy="2194411"/>
          </a:xfrm>
          <a:prstGeom prst="rect">
            <a:avLst/>
          </a:prstGeom>
          <a:ln>
            <a:solidFill>
              <a:schemeClr val="tx1"/>
            </a:solidFill>
          </a:ln>
          <a:effectLst>
            <a:outerShdw blurRad="292100" dist="139700" dir="2700000" algn="tl" rotWithShape="0">
              <a:srgbClr val="333333">
                <a:alpha val="65000"/>
              </a:srgbClr>
            </a:outerShdw>
          </a:effectLst>
        </p:spPr>
      </p:pic>
      <p:pic>
        <p:nvPicPr>
          <p:cNvPr id="18" name="Picture 17" descr="A white paper with black text&#10;&#10;Description automatically generated">
            <a:extLst>
              <a:ext uri="{FF2B5EF4-FFF2-40B4-BE49-F238E27FC236}">
                <a16:creationId xmlns:a16="http://schemas.microsoft.com/office/drawing/2014/main" id="{39BE56FE-54EA-CC3E-43EC-FA74164CBE2F}"/>
              </a:ext>
            </a:extLst>
          </p:cNvPr>
          <p:cNvPicPr>
            <a:picLocks noChangeAspect="1"/>
          </p:cNvPicPr>
          <p:nvPr/>
        </p:nvPicPr>
        <p:blipFill>
          <a:blip r:embed="rId11"/>
          <a:stretch>
            <a:fillRect/>
          </a:stretch>
        </p:blipFill>
        <p:spPr>
          <a:xfrm>
            <a:off x="3737482" y="3805595"/>
            <a:ext cx="3938533" cy="1838851"/>
          </a:xfrm>
          <a:prstGeom prst="rect">
            <a:avLst/>
          </a:prstGeom>
          <a:ln>
            <a:solidFill>
              <a:schemeClr val="tx1"/>
            </a:solidFill>
          </a:ln>
          <a:effectLst>
            <a:outerShdw blurRad="292100" dist="139700" dir="2700000" algn="tl" rotWithShape="0">
              <a:srgbClr val="333333">
                <a:alpha val="65000"/>
              </a:srgbClr>
            </a:outerShdw>
          </a:effectLst>
        </p:spPr>
      </p:pic>
      <p:pic>
        <p:nvPicPr>
          <p:cNvPr id="14" name="Picture 13" descr="A close-up of a document&#10;&#10;Description automatically generated">
            <a:extLst>
              <a:ext uri="{FF2B5EF4-FFF2-40B4-BE49-F238E27FC236}">
                <a16:creationId xmlns:a16="http://schemas.microsoft.com/office/drawing/2014/main" id="{806B6EA4-4230-1603-CF0A-98A02193E9C5}"/>
              </a:ext>
            </a:extLst>
          </p:cNvPr>
          <p:cNvPicPr>
            <a:picLocks noChangeAspect="1"/>
          </p:cNvPicPr>
          <p:nvPr/>
        </p:nvPicPr>
        <p:blipFill>
          <a:blip r:embed="rId12"/>
          <a:stretch>
            <a:fillRect/>
          </a:stretch>
        </p:blipFill>
        <p:spPr>
          <a:xfrm>
            <a:off x="2053720" y="4523704"/>
            <a:ext cx="4283364" cy="2296942"/>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descr="A close-up of a paper&#10;&#10;Description automatically generated">
            <a:extLst>
              <a:ext uri="{FF2B5EF4-FFF2-40B4-BE49-F238E27FC236}">
                <a16:creationId xmlns:a16="http://schemas.microsoft.com/office/drawing/2014/main" id="{B16B51A3-60A1-D3E6-648D-E271E13C5D2C}"/>
              </a:ext>
            </a:extLst>
          </p:cNvPr>
          <p:cNvPicPr>
            <a:picLocks noChangeAspect="1"/>
          </p:cNvPicPr>
          <p:nvPr/>
        </p:nvPicPr>
        <p:blipFill>
          <a:blip r:embed="rId13"/>
          <a:stretch>
            <a:fillRect/>
          </a:stretch>
        </p:blipFill>
        <p:spPr>
          <a:xfrm>
            <a:off x="172737" y="5170827"/>
            <a:ext cx="3916667" cy="2123439"/>
          </a:xfrm>
          <a:prstGeom prst="rect">
            <a:avLst/>
          </a:prstGeom>
          <a:ln>
            <a:solidFill>
              <a:schemeClr val="tx1"/>
            </a:solidFill>
          </a:ln>
          <a:effectLst>
            <a:outerShdw blurRad="292100" dist="139700" dir="2700000" algn="tl" rotWithShape="0">
              <a:srgbClr val="333333">
                <a:alpha val="65000"/>
              </a:srgbClr>
            </a:outerShdw>
          </a:effectLst>
        </p:spPr>
      </p:pic>
      <p:pic>
        <p:nvPicPr>
          <p:cNvPr id="17" name="Picture 16" descr="A close-up of a text&#10;&#10;Description automatically generated">
            <a:extLst>
              <a:ext uri="{FF2B5EF4-FFF2-40B4-BE49-F238E27FC236}">
                <a16:creationId xmlns:a16="http://schemas.microsoft.com/office/drawing/2014/main" id="{39D8BA7B-3C33-0F90-B4BF-B6EA68552214}"/>
              </a:ext>
            </a:extLst>
          </p:cNvPr>
          <p:cNvPicPr>
            <a:picLocks noChangeAspect="1"/>
          </p:cNvPicPr>
          <p:nvPr/>
        </p:nvPicPr>
        <p:blipFill>
          <a:blip r:embed="rId14"/>
          <a:stretch>
            <a:fillRect/>
          </a:stretch>
        </p:blipFill>
        <p:spPr>
          <a:xfrm>
            <a:off x="197419" y="2500973"/>
            <a:ext cx="3432165" cy="1902114"/>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descr="A white text on a white background&#10;&#10;Description automatically generated">
            <a:extLst>
              <a:ext uri="{FF2B5EF4-FFF2-40B4-BE49-F238E27FC236}">
                <a16:creationId xmlns:a16="http://schemas.microsoft.com/office/drawing/2014/main" id="{59D20F7E-1947-4DC5-778A-9C1FA0927028}"/>
              </a:ext>
            </a:extLst>
          </p:cNvPr>
          <p:cNvPicPr>
            <a:picLocks noChangeAspect="1"/>
          </p:cNvPicPr>
          <p:nvPr/>
        </p:nvPicPr>
        <p:blipFill>
          <a:blip r:embed="rId15"/>
          <a:stretch>
            <a:fillRect/>
          </a:stretch>
        </p:blipFill>
        <p:spPr>
          <a:xfrm>
            <a:off x="6283052" y="2902810"/>
            <a:ext cx="3562254" cy="1958374"/>
          </a:xfrm>
          <a:prstGeom prst="rect">
            <a:avLst/>
          </a:prstGeom>
          <a:ln>
            <a:solidFill>
              <a:schemeClr val="tx1"/>
            </a:solidFill>
          </a:ln>
          <a:effectLst>
            <a:outerShdw blurRad="50800" dist="38100" dir="2700000" algn="tl" rotWithShape="0">
              <a:prstClr val="black">
                <a:alpha val="40000"/>
              </a:prstClr>
            </a:outerShdw>
          </a:effectLst>
        </p:spPr>
      </p:pic>
      <p:pic>
        <p:nvPicPr>
          <p:cNvPr id="22" name="Picture 21" descr="A poster with text and images&#10;&#10;Description automatically generated with medium confidence">
            <a:extLst>
              <a:ext uri="{FF2B5EF4-FFF2-40B4-BE49-F238E27FC236}">
                <a16:creationId xmlns:a16="http://schemas.microsoft.com/office/drawing/2014/main" id="{798EAA32-03DE-C8EB-08AB-AC56824F86E3}"/>
              </a:ext>
            </a:extLst>
          </p:cNvPr>
          <p:cNvPicPr>
            <a:picLocks noChangeAspect="1"/>
          </p:cNvPicPr>
          <p:nvPr/>
        </p:nvPicPr>
        <p:blipFill>
          <a:blip r:embed="rId16"/>
          <a:stretch>
            <a:fillRect/>
          </a:stretch>
        </p:blipFill>
        <p:spPr>
          <a:xfrm>
            <a:off x="9052654" y="750880"/>
            <a:ext cx="3474177" cy="1971914"/>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descr="A poster of a scientific experiment&#10;&#10;Description automatically generated with medium confidence">
            <a:extLst>
              <a:ext uri="{FF2B5EF4-FFF2-40B4-BE49-F238E27FC236}">
                <a16:creationId xmlns:a16="http://schemas.microsoft.com/office/drawing/2014/main" id="{743C75DC-E530-9CBA-4C82-33653318F090}"/>
              </a:ext>
            </a:extLst>
          </p:cNvPr>
          <p:cNvPicPr>
            <a:picLocks noChangeAspect="1"/>
          </p:cNvPicPr>
          <p:nvPr/>
        </p:nvPicPr>
        <p:blipFill>
          <a:blip r:embed="rId17"/>
          <a:stretch>
            <a:fillRect/>
          </a:stretch>
        </p:blipFill>
        <p:spPr>
          <a:xfrm>
            <a:off x="4575273" y="4999537"/>
            <a:ext cx="3725556" cy="2099733"/>
          </a:xfrm>
          <a:prstGeom prst="rect">
            <a:avLst/>
          </a:prstGeom>
          <a:ln>
            <a:solidFill>
              <a:schemeClr val="tx1"/>
            </a:solidFill>
          </a:ln>
          <a:effectLst>
            <a:outerShdw blurRad="50800" dist="38100" dir="2700000" algn="tl" rotWithShape="0">
              <a:prstClr val="black">
                <a:alpha val="40000"/>
              </a:prstClr>
            </a:outerShdw>
          </a:effectLst>
        </p:spPr>
      </p:pic>
      <p:sp>
        <p:nvSpPr>
          <p:cNvPr id="15" name="Oval 14">
            <a:extLst>
              <a:ext uri="{FF2B5EF4-FFF2-40B4-BE49-F238E27FC236}">
                <a16:creationId xmlns:a16="http://schemas.microsoft.com/office/drawing/2014/main" id="{BE55296D-ABF1-7E5C-E42E-C05BD32F7637}"/>
              </a:ext>
            </a:extLst>
          </p:cNvPr>
          <p:cNvSpPr/>
          <p:nvPr/>
        </p:nvSpPr>
        <p:spPr>
          <a:xfrm>
            <a:off x="1689600" y="4158519"/>
            <a:ext cx="4951233" cy="21234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01E2531-8E4D-EDA9-F21E-3BD28505FDE0}"/>
              </a:ext>
            </a:extLst>
          </p:cNvPr>
          <p:cNvSpPr/>
          <p:nvPr/>
        </p:nvSpPr>
        <p:spPr>
          <a:xfrm>
            <a:off x="67559" y="5165192"/>
            <a:ext cx="4004982" cy="21234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A0DE902-E0F4-9560-B4E3-977EAAA420B4}"/>
              </a:ext>
            </a:extLst>
          </p:cNvPr>
          <p:cNvSpPr/>
          <p:nvPr/>
        </p:nvSpPr>
        <p:spPr>
          <a:xfrm>
            <a:off x="8521511" y="550402"/>
            <a:ext cx="4951233" cy="212343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498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B96E2-AF25-6A61-DA8C-F21E68981C46}"/>
              </a:ext>
            </a:extLst>
          </p:cNvPr>
          <p:cNvPicPr>
            <a:picLocks noChangeAspect="1"/>
          </p:cNvPicPr>
          <p:nvPr/>
        </p:nvPicPr>
        <p:blipFill>
          <a:blip r:embed="rId3"/>
          <a:stretch>
            <a:fillRect/>
          </a:stretch>
        </p:blipFill>
        <p:spPr>
          <a:xfrm>
            <a:off x="9295426" y="144000"/>
            <a:ext cx="2886052" cy="5789226"/>
          </a:xfrm>
          <a:prstGeom prst="rect">
            <a:avLst/>
          </a:prstGeom>
        </p:spPr>
      </p:pic>
      <p:sp>
        <p:nvSpPr>
          <p:cNvPr id="5" name="TextBox 4">
            <a:extLst>
              <a:ext uri="{FF2B5EF4-FFF2-40B4-BE49-F238E27FC236}">
                <a16:creationId xmlns:a16="http://schemas.microsoft.com/office/drawing/2014/main" id="{BE04CF7E-62D4-D933-A035-03A90D0DFD81}"/>
              </a:ext>
            </a:extLst>
          </p:cNvPr>
          <p:cNvSpPr txBox="1"/>
          <p:nvPr/>
        </p:nvSpPr>
        <p:spPr>
          <a:xfrm>
            <a:off x="10587494" y="1781529"/>
            <a:ext cx="1310813" cy="585646"/>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231F20"/>
                </a:solidFill>
                <a:effectLst/>
                <a:uLnTx/>
                <a:uFillTx/>
                <a:latin typeface="Arial" panose="020B0604020202020204"/>
                <a:ea typeface="+mn-ea"/>
                <a:cs typeface="+mn-cs"/>
              </a:rPr>
              <a:t>Roofline model for CS-2 and Nvidia A100</a:t>
            </a:r>
          </a:p>
        </p:txBody>
      </p:sp>
      <p:sp>
        <p:nvSpPr>
          <p:cNvPr id="8" name="TextBox 7">
            <a:extLst>
              <a:ext uri="{FF2B5EF4-FFF2-40B4-BE49-F238E27FC236}">
                <a16:creationId xmlns:a16="http://schemas.microsoft.com/office/drawing/2014/main" id="{B242F4EE-F3F3-1CE2-3499-CDB2DBC7E2F1}"/>
              </a:ext>
            </a:extLst>
          </p:cNvPr>
          <p:cNvSpPr txBox="1"/>
          <p:nvPr/>
        </p:nvSpPr>
        <p:spPr>
          <a:xfrm>
            <a:off x="10968301" y="2493468"/>
            <a:ext cx="876723" cy="146412"/>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31F20"/>
                </a:solidFill>
                <a:effectLst/>
                <a:uLnTx/>
                <a:uFillTx/>
                <a:latin typeface="Arial" panose="020B0604020202020204"/>
                <a:ea typeface="+mn-ea"/>
                <a:cs typeface="+mn-cs"/>
              </a:rPr>
              <a:t>18.5 TFLOPS</a:t>
            </a:r>
          </a:p>
        </p:txBody>
      </p:sp>
      <p:cxnSp>
        <p:nvCxnSpPr>
          <p:cNvPr id="11" name="Straight Arrow Connector 10">
            <a:extLst>
              <a:ext uri="{FF2B5EF4-FFF2-40B4-BE49-F238E27FC236}">
                <a16:creationId xmlns:a16="http://schemas.microsoft.com/office/drawing/2014/main" id="{9F23BBFB-C1F0-DE41-F2FD-BC3A0468B414}"/>
              </a:ext>
            </a:extLst>
          </p:cNvPr>
          <p:cNvCxnSpPr>
            <a:cxnSpLocks/>
          </p:cNvCxnSpPr>
          <p:nvPr/>
        </p:nvCxnSpPr>
        <p:spPr>
          <a:xfrm>
            <a:off x="9237671" y="2248817"/>
            <a:ext cx="1661355" cy="131749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6127836-01DB-CC10-D5EC-00BD6B60971E}"/>
              </a:ext>
            </a:extLst>
          </p:cNvPr>
          <p:cNvCxnSpPr>
            <a:cxnSpLocks/>
          </p:cNvCxnSpPr>
          <p:nvPr/>
        </p:nvCxnSpPr>
        <p:spPr>
          <a:xfrm>
            <a:off x="9289296" y="1404611"/>
            <a:ext cx="992554"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AC5E377-E3BF-1FA0-972F-9C0AC62E4CD4}"/>
              </a:ext>
            </a:extLst>
          </p:cNvPr>
          <p:cNvSpPr txBox="1"/>
          <p:nvPr/>
        </p:nvSpPr>
        <p:spPr>
          <a:xfrm>
            <a:off x="7843628" y="1075201"/>
            <a:ext cx="15603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31F20"/>
                </a:solidFill>
                <a:effectLst/>
                <a:uLnTx/>
                <a:uFillTx/>
                <a:latin typeface="Arial" panose="020B0604020202020204"/>
                <a:ea typeface="+mn-ea"/>
                <a:cs typeface="+mn-cs"/>
              </a:rPr>
              <a:t>Compute-bound on CS-2</a:t>
            </a:r>
          </a:p>
        </p:txBody>
      </p:sp>
      <p:sp>
        <p:nvSpPr>
          <p:cNvPr id="15" name="TextBox 14">
            <a:extLst>
              <a:ext uri="{FF2B5EF4-FFF2-40B4-BE49-F238E27FC236}">
                <a16:creationId xmlns:a16="http://schemas.microsoft.com/office/drawing/2014/main" id="{7BDFAC09-F4FE-BA3D-516C-D53ACA29E2A7}"/>
              </a:ext>
            </a:extLst>
          </p:cNvPr>
          <p:cNvSpPr txBox="1"/>
          <p:nvPr/>
        </p:nvSpPr>
        <p:spPr>
          <a:xfrm>
            <a:off x="7843627" y="1970248"/>
            <a:ext cx="15603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31F20"/>
                </a:solidFill>
                <a:effectLst/>
                <a:uLnTx/>
                <a:uFillTx/>
                <a:latin typeface="Arial" panose="020B0604020202020204"/>
                <a:ea typeface="+mn-ea"/>
                <a:cs typeface="+mn-cs"/>
              </a:rPr>
              <a:t>Memory-bound on GPU</a:t>
            </a:r>
          </a:p>
        </p:txBody>
      </p:sp>
      <p:sp>
        <p:nvSpPr>
          <p:cNvPr id="24" name="TextBox 23">
            <a:extLst>
              <a:ext uri="{FF2B5EF4-FFF2-40B4-BE49-F238E27FC236}">
                <a16:creationId xmlns:a16="http://schemas.microsoft.com/office/drawing/2014/main" id="{33EB9858-7190-B9E2-DEF8-668941188646}"/>
              </a:ext>
            </a:extLst>
          </p:cNvPr>
          <p:cNvSpPr txBox="1"/>
          <p:nvPr/>
        </p:nvSpPr>
        <p:spPr>
          <a:xfrm>
            <a:off x="361542" y="5942178"/>
            <a:ext cx="7224977" cy="338554"/>
          </a:xfrm>
          <a:prstGeom prst="rect">
            <a:avLst/>
          </a:prstGeom>
          <a:noFill/>
        </p:spPr>
        <p:txBody>
          <a:bodyPr wrap="square">
            <a:spAutoFit/>
          </a:bodyPr>
          <a:lstStyle/>
          <a:p>
            <a:r>
              <a:rPr kumimoji="0" lang="en-US" sz="1600" b="1" i="0" u="none" strike="noStrike" kern="1200" cap="none" spc="0" normalizeH="0" baseline="0" noProof="0" dirty="0">
                <a:ln>
                  <a:noFill/>
                </a:ln>
                <a:solidFill>
                  <a:srgbClr val="231F20"/>
                </a:solidFill>
                <a:effectLst/>
                <a:uLnTx/>
                <a:uFillTx/>
                <a:ea typeface="Space Grotesk"/>
                <a:cs typeface="Arial"/>
                <a:sym typeface="Space Grotesk"/>
              </a:rPr>
              <a:t>Papers: </a:t>
            </a:r>
            <a:r>
              <a:rPr lang="en-US" sz="1600" dirty="0">
                <a:hlinkClick r:id="rId4"/>
              </a:rPr>
              <a:t>https://arxiv.org/abs/2204.03775</a:t>
            </a:r>
            <a:r>
              <a:rPr lang="en-US" sz="1600" dirty="0"/>
              <a:t> and </a:t>
            </a:r>
            <a:r>
              <a:rPr lang="en-US" sz="1600" dirty="0">
                <a:hlinkClick r:id="rId5"/>
              </a:rPr>
              <a:t>https://arxiv.org/abs/2304.11274</a:t>
            </a:r>
            <a:r>
              <a:rPr lang="en-US" sz="1600" dirty="0"/>
              <a:t> </a:t>
            </a:r>
          </a:p>
        </p:txBody>
      </p:sp>
      <p:sp>
        <p:nvSpPr>
          <p:cNvPr id="16" name="Content Placeholder 1">
            <a:extLst>
              <a:ext uri="{FF2B5EF4-FFF2-40B4-BE49-F238E27FC236}">
                <a16:creationId xmlns:a16="http://schemas.microsoft.com/office/drawing/2014/main" id="{73B3F592-4158-B0BC-FA07-02D1A6DBE61A}"/>
              </a:ext>
            </a:extLst>
          </p:cNvPr>
          <p:cNvSpPr txBox="1">
            <a:spLocks/>
          </p:cNvSpPr>
          <p:nvPr/>
        </p:nvSpPr>
        <p:spPr>
          <a:xfrm>
            <a:off x="307279" y="1072885"/>
            <a:ext cx="7429999" cy="4712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solidFill>
                  <a:srgbClr val="231F20"/>
                </a:solidFill>
                <a:latin typeface="+mn-lt"/>
              </a:rPr>
              <a:t>Common computational approaches to solving seismic imaging problems, such as stencil methods, are typically memory-bound.</a:t>
            </a:r>
          </a:p>
          <a:p>
            <a:pPr marL="0" indent="0">
              <a:lnSpc>
                <a:spcPct val="100000"/>
              </a:lnSpc>
              <a:buNone/>
            </a:pPr>
            <a:r>
              <a:rPr lang="en-US" dirty="0">
                <a:solidFill>
                  <a:srgbClr val="231F20"/>
                </a:solidFill>
                <a:latin typeface="+mn-lt"/>
              </a:rPr>
              <a:t>Additionally, strong scaling is typically limited by fabric bandwidth between compute nodes.</a:t>
            </a:r>
          </a:p>
          <a:p>
            <a:pPr marL="0" indent="0">
              <a:lnSpc>
                <a:spcPct val="100000"/>
              </a:lnSpc>
              <a:buNone/>
            </a:pPr>
            <a:r>
              <a:rPr lang="en-US" b="1" dirty="0">
                <a:solidFill>
                  <a:srgbClr val="231F20"/>
                </a:solidFill>
                <a:latin typeface="+mn-lt"/>
              </a:rPr>
              <a:t>Total has addressed these challenges with Cerebras:</a:t>
            </a:r>
          </a:p>
          <a:p>
            <a:pPr>
              <a:lnSpc>
                <a:spcPct val="100000"/>
              </a:lnSpc>
            </a:pPr>
            <a:r>
              <a:rPr lang="en-US" dirty="0">
                <a:solidFill>
                  <a:srgbClr val="231F20"/>
                </a:solidFill>
                <a:latin typeface="+mn-lt"/>
              </a:rPr>
              <a:t>Implemented 25-point stencil for the 3D wave equation with source perturbation, achieved </a:t>
            </a:r>
            <a:r>
              <a:rPr lang="en-US" b="1" dirty="0">
                <a:solidFill>
                  <a:schemeClr val="accent1"/>
                </a:solidFill>
                <a:latin typeface="+mn-lt"/>
              </a:rPr>
              <a:t>228x speedup over A100</a:t>
            </a:r>
            <a:r>
              <a:rPr lang="en-US" dirty="0">
                <a:solidFill>
                  <a:srgbClr val="231F20"/>
                </a:solidFill>
                <a:latin typeface="+mn-lt"/>
              </a:rPr>
              <a:t>. Presented at SC22.</a:t>
            </a:r>
          </a:p>
          <a:p>
            <a:pPr>
              <a:lnSpc>
                <a:spcPct val="100000"/>
              </a:lnSpc>
            </a:pPr>
            <a:r>
              <a:rPr lang="en-US" dirty="0">
                <a:solidFill>
                  <a:srgbClr val="231F20"/>
                </a:solidFill>
                <a:latin typeface="+mn-lt"/>
              </a:rPr>
              <a:t>Implemented finite volume flux computation for single phase flow, achieved </a:t>
            </a:r>
            <a:r>
              <a:rPr lang="en-US" b="1" dirty="0">
                <a:solidFill>
                  <a:schemeClr val="accent1"/>
                </a:solidFill>
                <a:latin typeface="+mn-lt"/>
              </a:rPr>
              <a:t>204x speedup over A100</a:t>
            </a:r>
            <a:r>
              <a:rPr lang="en-US" dirty="0">
                <a:solidFill>
                  <a:srgbClr val="231F20"/>
                </a:solidFill>
                <a:latin typeface="+mn-lt"/>
              </a:rPr>
              <a:t>. Presented at SC23.</a:t>
            </a:r>
          </a:p>
          <a:p>
            <a:pPr>
              <a:lnSpc>
                <a:spcPct val="100000"/>
              </a:lnSpc>
            </a:pPr>
            <a:r>
              <a:rPr lang="en-US" dirty="0">
                <a:solidFill>
                  <a:srgbClr val="231F20"/>
                </a:solidFill>
                <a:latin typeface="+mn-lt"/>
              </a:rPr>
              <a:t>Additionally developed proprietary RTM (Reverse Time Migration) code for internal use.</a:t>
            </a:r>
          </a:p>
        </p:txBody>
      </p:sp>
      <p:sp>
        <p:nvSpPr>
          <p:cNvPr id="6" name="Title 5">
            <a:extLst>
              <a:ext uri="{FF2B5EF4-FFF2-40B4-BE49-F238E27FC236}">
                <a16:creationId xmlns:a16="http://schemas.microsoft.com/office/drawing/2014/main" id="{CA0A9846-F324-43B7-6C1D-27B2F66F98D2}"/>
              </a:ext>
            </a:extLst>
          </p:cNvPr>
          <p:cNvSpPr txBox="1">
            <a:spLocks/>
          </p:cNvSpPr>
          <p:nvPr/>
        </p:nvSpPr>
        <p:spPr>
          <a:xfrm>
            <a:off x="361542" y="152182"/>
            <a:ext cx="8056007" cy="79585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r>
              <a:rPr lang="en-US" sz="2800" dirty="0">
                <a:latin typeface="+mn-lt"/>
              </a:rPr>
              <a:t>TotalEnergies achieves 228x speedup vs. A100 on seismic imaging algorithm</a:t>
            </a:r>
            <a:endParaRPr lang="en-US" sz="2800" dirty="0"/>
          </a:p>
        </p:txBody>
      </p:sp>
    </p:spTree>
    <p:extLst>
      <p:ext uri="{BB962C8B-B14F-4D97-AF65-F5344CB8AC3E}">
        <p14:creationId xmlns:p14="http://schemas.microsoft.com/office/powerpoint/2010/main" val="4052671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7DFFA0-1E74-422B-AF90-0E9C16651342}"/>
              </a:ext>
            </a:extLst>
          </p:cNvPr>
          <p:cNvSpPr>
            <a:spLocks noGrp="1"/>
          </p:cNvSpPr>
          <p:nvPr>
            <p:ph type="title"/>
          </p:nvPr>
        </p:nvSpPr>
        <p:spPr/>
        <p:txBody>
          <a:bodyPr/>
          <a:lstStyle/>
          <a:p>
            <a:r>
              <a:rPr lang="en-US" sz="2800" dirty="0">
                <a:latin typeface="+mj-lt"/>
              </a:rPr>
              <a:t>TotalEnergies achieves &gt;200x </a:t>
            </a:r>
            <a:r>
              <a:rPr lang="en-US" sz="2800" b="1" i="1" dirty="0">
                <a:latin typeface="+mj-lt"/>
              </a:rPr>
              <a:t>H100</a:t>
            </a:r>
            <a:r>
              <a:rPr lang="en-US" sz="2800" dirty="0">
                <a:latin typeface="+mj-lt"/>
              </a:rPr>
              <a:t> on finite volume simulation</a:t>
            </a:r>
          </a:p>
        </p:txBody>
      </p:sp>
      <p:sp>
        <p:nvSpPr>
          <p:cNvPr id="24" name="TextBox 23">
            <a:extLst>
              <a:ext uri="{FF2B5EF4-FFF2-40B4-BE49-F238E27FC236}">
                <a16:creationId xmlns:a16="http://schemas.microsoft.com/office/drawing/2014/main" id="{33EB9858-7190-B9E2-DEF8-668941188646}"/>
              </a:ext>
            </a:extLst>
          </p:cNvPr>
          <p:cNvSpPr txBox="1"/>
          <p:nvPr/>
        </p:nvSpPr>
        <p:spPr>
          <a:xfrm>
            <a:off x="361543" y="5618450"/>
            <a:ext cx="7224977" cy="584775"/>
          </a:xfrm>
          <a:prstGeom prst="rect">
            <a:avLst/>
          </a:prstGeom>
          <a:noFill/>
        </p:spPr>
        <p:txBody>
          <a:bodyPr wrap="square">
            <a:spAutoFit/>
          </a:bodyPr>
          <a:lstStyle/>
          <a:p>
            <a:r>
              <a:rPr kumimoji="0" lang="en-US" sz="1600" b="1" i="0" u="none" strike="noStrike" kern="1200" cap="none" spc="0" normalizeH="0" baseline="0" noProof="0" dirty="0">
                <a:ln>
                  <a:noFill/>
                </a:ln>
                <a:solidFill>
                  <a:srgbClr val="231F20"/>
                </a:solidFill>
                <a:effectLst/>
                <a:uLnTx/>
                <a:uFillTx/>
                <a:ea typeface="Space Grotesk"/>
                <a:cs typeface="Arial"/>
                <a:sym typeface="Space Grotesk"/>
              </a:rPr>
              <a:t>Papers: </a:t>
            </a:r>
            <a:r>
              <a:rPr lang="en-US" sz="1600" dirty="0">
                <a:hlinkClick r:id="rId3"/>
              </a:rPr>
              <a:t>https://arxiv.org/pdf/2408.03452</a:t>
            </a:r>
            <a:r>
              <a:rPr lang="en-US" sz="1600" dirty="0"/>
              <a:t> and </a:t>
            </a:r>
            <a:r>
              <a:rPr lang="en-US" sz="1600" dirty="0">
                <a:hlinkClick r:id="rId4"/>
              </a:rPr>
              <a:t>https://arxiv.org/pdf/2309.04671</a:t>
            </a:r>
            <a:endParaRPr lang="en-US" sz="1600" dirty="0"/>
          </a:p>
          <a:p>
            <a:r>
              <a:rPr lang="en-US" sz="1600" b="1" dirty="0"/>
              <a:t>Blogs: </a:t>
            </a:r>
            <a:r>
              <a:rPr lang="en-US" sz="1600" dirty="0">
                <a:hlinkClick r:id="rId5"/>
              </a:rPr>
              <a:t>Matrix-free finite volume </a:t>
            </a:r>
            <a:r>
              <a:rPr lang="en-US" sz="1600" dirty="0"/>
              <a:t>and </a:t>
            </a:r>
            <a:r>
              <a:rPr lang="en-US" sz="1600" dirty="0" err="1">
                <a:hlinkClick r:id="rId6"/>
              </a:rPr>
              <a:t>StencilPy</a:t>
            </a:r>
            <a:endParaRPr lang="en-US" sz="1600" b="1" dirty="0"/>
          </a:p>
        </p:txBody>
      </p:sp>
      <p:sp>
        <p:nvSpPr>
          <p:cNvPr id="16" name="Content Placeholder 1">
            <a:extLst>
              <a:ext uri="{FF2B5EF4-FFF2-40B4-BE49-F238E27FC236}">
                <a16:creationId xmlns:a16="http://schemas.microsoft.com/office/drawing/2014/main" id="{73B3F592-4158-B0BC-FA07-02D1A6DBE61A}"/>
              </a:ext>
            </a:extLst>
          </p:cNvPr>
          <p:cNvSpPr txBox="1">
            <a:spLocks/>
          </p:cNvSpPr>
          <p:nvPr/>
        </p:nvSpPr>
        <p:spPr>
          <a:xfrm>
            <a:off x="307279" y="1072885"/>
            <a:ext cx="6818735" cy="4712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231F20"/>
                </a:solidFill>
                <a:latin typeface="+mn-lt"/>
              </a:rPr>
              <a:t>TotalEnergies keeps innovating with Cerebras in 2024</a:t>
            </a:r>
          </a:p>
          <a:p>
            <a:pPr marL="0" indent="0">
              <a:lnSpc>
                <a:spcPct val="100000"/>
              </a:lnSpc>
              <a:buNone/>
            </a:pPr>
            <a:endParaRPr lang="en-US" sz="800" dirty="0">
              <a:solidFill>
                <a:srgbClr val="231F20"/>
              </a:solidFill>
              <a:latin typeface="+mn-lt"/>
            </a:endParaRPr>
          </a:p>
          <a:p>
            <a:pPr>
              <a:lnSpc>
                <a:spcPct val="100000"/>
              </a:lnSpc>
            </a:pPr>
            <a:r>
              <a:rPr lang="en-US" dirty="0">
                <a:solidFill>
                  <a:srgbClr val="231F20"/>
                </a:solidFill>
                <a:latin typeface="+mn-lt"/>
              </a:rPr>
              <a:t>Matrix-free finite volume solvers are an essential tool for Total’s work on geological carbon capture and storage</a:t>
            </a:r>
          </a:p>
          <a:p>
            <a:pPr>
              <a:lnSpc>
                <a:spcPct val="100000"/>
              </a:lnSpc>
            </a:pPr>
            <a:r>
              <a:rPr lang="en-US" dirty="0">
                <a:solidFill>
                  <a:srgbClr val="231F20"/>
                </a:solidFill>
                <a:latin typeface="+mn-lt"/>
              </a:rPr>
              <a:t>Solver implementation for CS-2 achieved </a:t>
            </a:r>
            <a:r>
              <a:rPr lang="en-US" b="1" dirty="0">
                <a:solidFill>
                  <a:schemeClr val="accent1"/>
                </a:solidFill>
                <a:latin typeface="+mn-lt"/>
              </a:rPr>
              <a:t>210x speedup over H100</a:t>
            </a:r>
            <a:r>
              <a:rPr lang="en-US" dirty="0">
                <a:solidFill>
                  <a:srgbClr val="231F20"/>
                </a:solidFill>
                <a:latin typeface="+mn-lt"/>
              </a:rPr>
              <a:t> GPU</a:t>
            </a:r>
          </a:p>
          <a:p>
            <a:pPr>
              <a:lnSpc>
                <a:spcPct val="100000"/>
              </a:lnSpc>
            </a:pPr>
            <a:endParaRPr lang="en-US" sz="800" dirty="0">
              <a:solidFill>
                <a:srgbClr val="231F20"/>
              </a:solidFill>
              <a:latin typeface="+mn-lt"/>
            </a:endParaRPr>
          </a:p>
          <a:p>
            <a:pPr>
              <a:lnSpc>
                <a:spcPct val="100000"/>
              </a:lnSpc>
            </a:pPr>
            <a:r>
              <a:rPr lang="en-US" dirty="0">
                <a:solidFill>
                  <a:srgbClr val="231F20"/>
                </a:solidFill>
                <a:latin typeface="+mn-lt"/>
              </a:rPr>
              <a:t>Total has also developed </a:t>
            </a:r>
            <a:r>
              <a:rPr lang="en-US" dirty="0" err="1">
                <a:solidFill>
                  <a:srgbClr val="231F20"/>
                </a:solidFill>
                <a:latin typeface="+mn-lt"/>
              </a:rPr>
              <a:t>StencilPy</a:t>
            </a:r>
            <a:r>
              <a:rPr lang="en-US" dirty="0">
                <a:solidFill>
                  <a:srgbClr val="231F20"/>
                </a:solidFill>
                <a:latin typeface="+mn-lt"/>
              </a:rPr>
              <a:t>, a Python framework for stencil computations on the wafer-scale engine</a:t>
            </a:r>
          </a:p>
          <a:p>
            <a:pPr>
              <a:lnSpc>
                <a:spcPct val="100000"/>
              </a:lnSpc>
            </a:pPr>
            <a:r>
              <a:rPr lang="en-US" dirty="0" err="1">
                <a:solidFill>
                  <a:srgbClr val="231F20"/>
                </a:solidFill>
                <a:latin typeface="+mn-lt"/>
              </a:rPr>
              <a:t>StencilPy</a:t>
            </a:r>
            <a:r>
              <a:rPr lang="en-US" dirty="0">
                <a:solidFill>
                  <a:srgbClr val="231F20"/>
                </a:solidFill>
                <a:latin typeface="+mn-lt"/>
              </a:rPr>
              <a:t> 25-pt stencil for seismic acoustic wave propagation achieved </a:t>
            </a:r>
            <a:r>
              <a:rPr lang="en-US" b="1" dirty="0">
                <a:solidFill>
                  <a:schemeClr val="accent1"/>
                </a:solidFill>
                <a:latin typeface="+mn-lt"/>
              </a:rPr>
              <a:t>95x speedup over H100 </a:t>
            </a:r>
            <a:r>
              <a:rPr lang="en-US" dirty="0">
                <a:solidFill>
                  <a:srgbClr val="231F20"/>
                </a:solidFill>
                <a:latin typeface="+mn-lt"/>
              </a:rPr>
              <a:t>GPU</a:t>
            </a:r>
          </a:p>
          <a:p>
            <a:pPr>
              <a:lnSpc>
                <a:spcPct val="100000"/>
              </a:lnSpc>
            </a:pPr>
            <a:r>
              <a:rPr lang="en-US" dirty="0">
                <a:solidFill>
                  <a:srgbClr val="231F20"/>
                </a:solidFill>
                <a:latin typeface="+mn-lt"/>
              </a:rPr>
              <a:t>Both papers to appear at SC24</a:t>
            </a:r>
          </a:p>
        </p:txBody>
      </p:sp>
      <p:pic>
        <p:nvPicPr>
          <p:cNvPr id="6" name="Picture 5" descr="A graph with numbers and a red and green column&#10;&#10;Description automatically generated">
            <a:extLst>
              <a:ext uri="{FF2B5EF4-FFF2-40B4-BE49-F238E27FC236}">
                <a16:creationId xmlns:a16="http://schemas.microsoft.com/office/drawing/2014/main" id="{4AAC4886-6080-23E0-FDCE-94746E23F4CB}"/>
              </a:ext>
            </a:extLst>
          </p:cNvPr>
          <p:cNvPicPr>
            <a:picLocks noChangeAspect="1"/>
          </p:cNvPicPr>
          <p:nvPr/>
        </p:nvPicPr>
        <p:blipFill>
          <a:blip r:embed="rId7"/>
          <a:stretch>
            <a:fillRect/>
          </a:stretch>
        </p:blipFill>
        <p:spPr>
          <a:xfrm>
            <a:off x="7378262" y="738354"/>
            <a:ext cx="4813738" cy="4901116"/>
          </a:xfrm>
          <a:prstGeom prst="rect">
            <a:avLst/>
          </a:prstGeom>
        </p:spPr>
      </p:pic>
    </p:spTree>
    <p:extLst>
      <p:ext uri="{BB962C8B-B14F-4D97-AF65-F5344CB8AC3E}">
        <p14:creationId xmlns:p14="http://schemas.microsoft.com/office/powerpoint/2010/main" val="3062604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1B854-E3DE-5A3C-6518-A63089CF6180}"/>
            </a:ext>
          </a:extLst>
        </p:cNvPr>
        <p:cNvGrpSpPr/>
        <p:nvPr/>
      </p:nvGrpSpPr>
      <p:grpSpPr>
        <a:xfrm>
          <a:off x="0" y="0"/>
          <a:ext cx="0" cy="0"/>
          <a:chOff x="0" y="0"/>
          <a:chExt cx="0" cy="0"/>
        </a:xfrm>
      </p:grpSpPr>
      <p:sp>
        <p:nvSpPr>
          <p:cNvPr id="9" name="Content Placeholder 1">
            <a:extLst>
              <a:ext uri="{FF2B5EF4-FFF2-40B4-BE49-F238E27FC236}">
                <a16:creationId xmlns:a16="http://schemas.microsoft.com/office/drawing/2014/main" id="{0DC9ABF8-1127-5F66-43B1-C8F53DC9F827}"/>
              </a:ext>
            </a:extLst>
          </p:cNvPr>
          <p:cNvSpPr>
            <a:spLocks noGrp="1"/>
          </p:cNvSpPr>
          <p:nvPr>
            <p:ph sz="half" idx="1"/>
          </p:nvPr>
        </p:nvSpPr>
        <p:spPr>
          <a:xfrm>
            <a:off x="352628" y="1464733"/>
            <a:ext cx="6673205" cy="4712230"/>
          </a:xfrm>
        </p:spPr>
        <p:txBody>
          <a:bodyPr/>
          <a:lstStyle/>
          <a:p>
            <a:pPr>
              <a:lnSpc>
                <a:spcPct val="100000"/>
              </a:lnSpc>
            </a:pPr>
            <a:r>
              <a:rPr kumimoji="0" lang="en-US" i="0" u="none" strike="noStrike" kern="1200" cap="none" spc="0" normalizeH="0" baseline="0" noProof="0" dirty="0">
                <a:ln>
                  <a:noFill/>
                </a:ln>
                <a:solidFill>
                  <a:srgbClr val="231F20"/>
                </a:solidFill>
                <a:effectLst/>
                <a:uLnTx/>
                <a:uFillTx/>
                <a:latin typeface="+mn-lt"/>
                <a:ea typeface="+mn-ea"/>
                <a:cs typeface="+mn-cs"/>
              </a:rPr>
              <a:t>Researchers redesigned a Tile Low-Rank Matrix-Vector Multiplication (TLR-MVM) algorithm for Cerebras CS-2, taking advantage of the ultra high memory bandwidth</a:t>
            </a:r>
          </a:p>
          <a:p>
            <a:pPr>
              <a:lnSpc>
                <a:spcPct val="100000"/>
              </a:lnSpc>
            </a:pPr>
            <a:r>
              <a:rPr kumimoji="0" lang="en-US" i="0" u="none" strike="noStrike" kern="1200" cap="none" spc="0" normalizeH="0" baseline="0" noProof="0" dirty="0">
                <a:ln>
                  <a:noFill/>
                </a:ln>
                <a:solidFill>
                  <a:srgbClr val="231F20"/>
                </a:solidFill>
                <a:effectLst/>
                <a:uLnTx/>
                <a:uFillTx/>
                <a:latin typeface="+mn-lt"/>
                <a:ea typeface="+mn-ea"/>
                <a:cs typeface="+mn-cs"/>
              </a:rPr>
              <a:t>Provided researchers with </a:t>
            </a:r>
            <a:r>
              <a:rPr lang="en-US" dirty="0">
                <a:solidFill>
                  <a:srgbClr val="231F20"/>
                </a:solidFill>
                <a:latin typeface="+mn-lt"/>
              </a:rPr>
              <a:t>CG-1 AI supercomputer</a:t>
            </a:r>
            <a:r>
              <a:rPr kumimoji="0" lang="en-US" i="0" u="none" strike="noStrike" kern="1200" cap="none" spc="0" normalizeH="0" baseline="0" noProof="0" dirty="0">
                <a:ln>
                  <a:noFill/>
                </a:ln>
                <a:solidFill>
                  <a:srgbClr val="231F20"/>
                </a:solidFill>
                <a:effectLst/>
                <a:uLnTx/>
                <a:uFillTx/>
                <a:latin typeface="+mn-lt"/>
                <a:ea typeface="+mn-ea"/>
                <a:cs typeface="+mn-cs"/>
              </a:rPr>
              <a:t> to run this simulation</a:t>
            </a:r>
          </a:p>
          <a:p>
            <a:pPr>
              <a:lnSpc>
                <a:spcPct val="100000"/>
              </a:lnSpc>
            </a:pPr>
            <a:r>
              <a:rPr lang="en-US" dirty="0">
                <a:solidFill>
                  <a:srgbClr val="231F20"/>
                </a:solidFill>
                <a:latin typeface="+mn-lt"/>
                <a:cs typeface="+mn-cs"/>
              </a:rPr>
              <a:t>Achieved sustained memory bandwidth of </a:t>
            </a:r>
            <a:r>
              <a:rPr lang="en-US" b="1" dirty="0">
                <a:solidFill>
                  <a:schemeClr val="accent1"/>
                </a:solidFill>
                <a:latin typeface="+mn-lt"/>
                <a:cs typeface="+mn-cs"/>
              </a:rPr>
              <a:t>92.58 PB/s </a:t>
            </a:r>
            <a:r>
              <a:rPr lang="en-US" dirty="0">
                <a:solidFill>
                  <a:srgbClr val="231F20"/>
                </a:solidFill>
                <a:latin typeface="+mn-lt"/>
                <a:cs typeface="+mn-cs"/>
              </a:rPr>
              <a:t>across 48 CS-2 systems – higher than Frontier (#1 TOP500), comparable to </a:t>
            </a:r>
            <a:r>
              <a:rPr lang="en-US" dirty="0" err="1">
                <a:solidFill>
                  <a:srgbClr val="231F20"/>
                </a:solidFill>
                <a:latin typeface="+mn-lt"/>
                <a:cs typeface="+mn-cs"/>
              </a:rPr>
              <a:t>Fugaku</a:t>
            </a:r>
            <a:r>
              <a:rPr lang="en-US" dirty="0">
                <a:solidFill>
                  <a:srgbClr val="231F20"/>
                </a:solidFill>
                <a:latin typeface="+mn-lt"/>
                <a:cs typeface="+mn-cs"/>
              </a:rPr>
              <a:t> (#4 TOP500)</a:t>
            </a:r>
            <a:endParaRPr lang="en-US" b="1" i="1" dirty="0">
              <a:solidFill>
                <a:srgbClr val="231F20"/>
              </a:solidFill>
              <a:effectLst/>
              <a:latin typeface="+mn-lt"/>
              <a:cs typeface="+mn-cs"/>
            </a:endParaRPr>
          </a:p>
          <a:p>
            <a:pPr marL="0" indent="0">
              <a:buNone/>
            </a:pPr>
            <a:endParaRPr lang="en-US" sz="1000" b="1" i="1" dirty="0">
              <a:solidFill>
                <a:srgbClr val="231F20"/>
              </a:solidFill>
              <a:effectLst/>
              <a:latin typeface="+mn-lt"/>
              <a:cs typeface="+mn-cs"/>
            </a:endParaRPr>
          </a:p>
          <a:p>
            <a:pPr marL="0" indent="0">
              <a:buNone/>
            </a:pPr>
            <a:endParaRPr lang="en-US" b="1" i="1" dirty="0">
              <a:solidFill>
                <a:srgbClr val="231F20"/>
              </a:solidFill>
              <a:effectLst/>
              <a:latin typeface="+mn-lt"/>
              <a:cs typeface="+mn-cs"/>
            </a:endParaRPr>
          </a:p>
          <a:p>
            <a:pPr marL="0" indent="0">
              <a:buNone/>
            </a:pPr>
            <a:r>
              <a:rPr lang="en-US" b="1" i="1" dirty="0">
                <a:solidFill>
                  <a:srgbClr val="231F20"/>
                </a:solidFill>
                <a:latin typeface="+mn-lt"/>
                <a:cs typeface="+mn-cs"/>
              </a:rPr>
              <a:t>		</a:t>
            </a:r>
            <a:r>
              <a:rPr lang="en-US" b="1" i="1" dirty="0">
                <a:solidFill>
                  <a:srgbClr val="231F20"/>
                </a:solidFill>
                <a:effectLst/>
                <a:latin typeface="+mn-lt"/>
                <a:cs typeface="+mn-cs"/>
              </a:rPr>
              <a:t>2023 Gordon Bell P</a:t>
            </a:r>
            <a:r>
              <a:rPr lang="en-US" b="1" i="1" dirty="0">
                <a:solidFill>
                  <a:srgbClr val="231F20"/>
                </a:solidFill>
                <a:latin typeface="+mn-lt"/>
                <a:cs typeface="+mn-cs"/>
              </a:rPr>
              <a:t>rize finalist</a:t>
            </a:r>
            <a:endParaRPr lang="en-US" b="1" i="1" dirty="0">
              <a:effectLst/>
              <a:latin typeface="+mn-lt"/>
            </a:endParaRPr>
          </a:p>
          <a:p>
            <a:pPr marL="0" indent="0">
              <a:buNone/>
            </a:pPr>
            <a:endParaRPr lang="en-US" sz="2400" dirty="0">
              <a:latin typeface="+mn-lt"/>
            </a:endParaRPr>
          </a:p>
        </p:txBody>
      </p:sp>
      <p:sp>
        <p:nvSpPr>
          <p:cNvPr id="8" name="Title 3">
            <a:extLst>
              <a:ext uri="{FF2B5EF4-FFF2-40B4-BE49-F238E27FC236}">
                <a16:creationId xmlns:a16="http://schemas.microsoft.com/office/drawing/2014/main" id="{515C5235-C470-C96A-ED92-9DEFE3134116}"/>
              </a:ext>
            </a:extLst>
          </p:cNvPr>
          <p:cNvSpPr>
            <a:spLocks noGrp="1"/>
          </p:cNvSpPr>
          <p:nvPr>
            <p:ph type="title"/>
          </p:nvPr>
        </p:nvSpPr>
        <p:spPr>
          <a:xfrm>
            <a:off x="361542" y="287877"/>
            <a:ext cx="11499344" cy="795852"/>
          </a:xfrm>
        </p:spPr>
        <p:txBody>
          <a:bodyPr/>
          <a:lstStyle/>
          <a:p>
            <a:r>
              <a:rPr lang="en-US" sz="2800" dirty="0"/>
              <a:t>Cerebras and KAUST break records on seismic processing</a:t>
            </a:r>
          </a:p>
        </p:txBody>
      </p:sp>
      <p:sp>
        <p:nvSpPr>
          <p:cNvPr id="2" name="TextBox 1">
            <a:extLst>
              <a:ext uri="{FF2B5EF4-FFF2-40B4-BE49-F238E27FC236}">
                <a16:creationId xmlns:a16="http://schemas.microsoft.com/office/drawing/2014/main" id="{209E7D13-591C-19EA-7B02-F6EEB8E6FB83}"/>
              </a:ext>
            </a:extLst>
          </p:cNvPr>
          <p:cNvSpPr txBox="1"/>
          <p:nvPr/>
        </p:nvSpPr>
        <p:spPr>
          <a:xfrm>
            <a:off x="352628" y="5876843"/>
            <a:ext cx="6096000" cy="338554"/>
          </a:xfrm>
          <a:prstGeom prst="rect">
            <a:avLst/>
          </a:prstGeom>
          <a:noFill/>
        </p:spPr>
        <p:txBody>
          <a:bodyPr wrap="square">
            <a:spAutoFit/>
          </a:bodyPr>
          <a:lstStyle/>
          <a:p>
            <a:r>
              <a:rPr lang="en-US" sz="1600" b="1" dirty="0"/>
              <a:t>Paper: </a:t>
            </a:r>
            <a:r>
              <a:rPr lang="en-US" sz="1600" dirty="0">
                <a:hlinkClick r:id="rId3"/>
              </a:rPr>
              <a:t>https://dl.acm.org/doi/10.1145/3581784.3627042</a:t>
            </a:r>
            <a:endParaRPr lang="en-US" sz="1600" dirty="0"/>
          </a:p>
        </p:txBody>
      </p:sp>
      <p:pic>
        <p:nvPicPr>
          <p:cNvPr id="3" name="Picture 2" descr="Image preview">
            <a:extLst>
              <a:ext uri="{FF2B5EF4-FFF2-40B4-BE49-F238E27FC236}">
                <a16:creationId xmlns:a16="http://schemas.microsoft.com/office/drawing/2014/main" id="{F769B049-81DC-8DE9-5BC9-F125EE413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8980" y="1218300"/>
            <a:ext cx="4042032" cy="4966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diamond with white letters&#10;&#10;Description automatically generated">
            <a:extLst>
              <a:ext uri="{FF2B5EF4-FFF2-40B4-BE49-F238E27FC236}">
                <a16:creationId xmlns:a16="http://schemas.microsoft.com/office/drawing/2014/main" id="{CD9897AA-B538-7C0B-7B15-4A90834FCB8E}"/>
              </a:ext>
            </a:extLst>
          </p:cNvPr>
          <p:cNvPicPr>
            <a:picLocks noChangeAspect="1"/>
          </p:cNvPicPr>
          <p:nvPr/>
        </p:nvPicPr>
        <p:blipFill>
          <a:blip r:embed="rId5"/>
          <a:stretch>
            <a:fillRect/>
          </a:stretch>
        </p:blipFill>
        <p:spPr>
          <a:xfrm>
            <a:off x="1067598" y="4626293"/>
            <a:ext cx="1060048" cy="1060048"/>
          </a:xfrm>
          <a:prstGeom prst="rect">
            <a:avLst/>
          </a:prstGeom>
        </p:spPr>
      </p:pic>
    </p:spTree>
    <p:extLst>
      <p:ext uri="{BB962C8B-B14F-4D97-AF65-F5344CB8AC3E}">
        <p14:creationId xmlns:p14="http://schemas.microsoft.com/office/powerpoint/2010/main" val="2650936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59668-CAF0-9493-C3C3-57F719C3EF2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5D44A1E-2BD1-D5C2-5144-6FC014083484}"/>
              </a:ext>
            </a:extLst>
          </p:cNvPr>
          <p:cNvPicPr>
            <a:picLocks noChangeAspect="1"/>
          </p:cNvPicPr>
          <p:nvPr/>
        </p:nvPicPr>
        <p:blipFill>
          <a:blip r:embed="rId2"/>
          <a:stretch>
            <a:fillRect/>
          </a:stretch>
        </p:blipFill>
        <p:spPr>
          <a:xfrm>
            <a:off x="6224985" y="499450"/>
            <a:ext cx="5605472" cy="5524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1">
            <a:extLst>
              <a:ext uri="{FF2B5EF4-FFF2-40B4-BE49-F238E27FC236}">
                <a16:creationId xmlns:a16="http://schemas.microsoft.com/office/drawing/2014/main" id="{6AE76749-8E71-BD9F-57A8-EEB99496FD4F}"/>
              </a:ext>
            </a:extLst>
          </p:cNvPr>
          <p:cNvSpPr txBox="1">
            <a:spLocks/>
          </p:cNvSpPr>
          <p:nvPr/>
        </p:nvSpPr>
        <p:spPr>
          <a:xfrm>
            <a:off x="338096" y="2124578"/>
            <a:ext cx="5559468" cy="328953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0"/>
              </a:spcBef>
              <a:buFont typeface="Arial" panose="020B0604020202020204" pitchFamily="34" charset="0"/>
              <a:buNone/>
            </a:pPr>
            <a:r>
              <a:rPr lang="en-US" i="1" dirty="0">
                <a:latin typeface="Arial"/>
                <a:cs typeface="Helvetica"/>
              </a:rPr>
              <a:t>“The WSE is found to run </a:t>
            </a:r>
            <a:r>
              <a:rPr lang="en-US" b="1" i="1" dirty="0">
                <a:solidFill>
                  <a:schemeClr val="accent1"/>
                </a:solidFill>
                <a:latin typeface="Arial"/>
                <a:cs typeface="Helvetica"/>
              </a:rPr>
              <a:t>130 times faster</a:t>
            </a:r>
            <a:r>
              <a:rPr lang="en-US" i="1" dirty="0">
                <a:solidFill>
                  <a:schemeClr val="accent1"/>
                </a:solidFill>
                <a:latin typeface="Arial"/>
                <a:cs typeface="Helvetica"/>
              </a:rPr>
              <a:t> </a:t>
            </a:r>
            <a:r>
              <a:rPr lang="en-US" i="1" dirty="0">
                <a:latin typeface="Arial"/>
                <a:cs typeface="Helvetica"/>
              </a:rPr>
              <a:t>than a highly optimized CUDA version of the kernel run on an NVIDIA A100 GPU – significantly outpacing the expected performance increase given the relative number of transistors each architecture has”</a:t>
            </a:r>
          </a:p>
          <a:p>
            <a:pPr marL="0" indent="0">
              <a:lnSpc>
                <a:spcPct val="100000"/>
              </a:lnSpc>
              <a:spcBef>
                <a:spcPts val="2000"/>
              </a:spcBef>
              <a:buNone/>
            </a:pPr>
            <a:endParaRPr lang="en-US" dirty="0">
              <a:latin typeface="Arial"/>
              <a:cs typeface="Helvetica"/>
            </a:endParaRPr>
          </a:p>
        </p:txBody>
      </p:sp>
      <p:sp>
        <p:nvSpPr>
          <p:cNvPr id="6" name="TextBox 5">
            <a:extLst>
              <a:ext uri="{FF2B5EF4-FFF2-40B4-BE49-F238E27FC236}">
                <a16:creationId xmlns:a16="http://schemas.microsoft.com/office/drawing/2014/main" id="{65D9FA3A-42ED-B6E2-67C0-EB85F934EAAB}"/>
              </a:ext>
            </a:extLst>
          </p:cNvPr>
          <p:cNvSpPr txBox="1"/>
          <p:nvPr/>
        </p:nvSpPr>
        <p:spPr>
          <a:xfrm>
            <a:off x="361542" y="5403113"/>
            <a:ext cx="5345124" cy="400110"/>
          </a:xfrm>
          <a:prstGeom prst="rect">
            <a:avLst/>
          </a:prstGeom>
          <a:noFill/>
        </p:spPr>
        <p:txBody>
          <a:bodyPr wrap="square" lIns="91440" tIns="45720" rIns="91440" bIns="45720" anchor="t">
            <a:spAutoFit/>
          </a:bodyPr>
          <a:lstStyle/>
          <a:p>
            <a:r>
              <a:rPr lang="en-US" sz="2000" b="1" dirty="0"/>
              <a:t>Paper: </a:t>
            </a:r>
            <a:r>
              <a:rPr lang="en-US" sz="2000" dirty="0">
                <a:ea typeface="+mn-lt"/>
                <a:cs typeface="+mn-lt"/>
                <a:hlinkClick r:id="rId3"/>
              </a:rPr>
              <a:t>https://arxiv.org/abs/2311.01739</a:t>
            </a:r>
            <a:endParaRPr lang="en-US" sz="2000" dirty="0">
              <a:cs typeface="Arial"/>
            </a:endParaRPr>
          </a:p>
        </p:txBody>
      </p:sp>
      <p:sp>
        <p:nvSpPr>
          <p:cNvPr id="9" name="Title 3">
            <a:extLst>
              <a:ext uri="{FF2B5EF4-FFF2-40B4-BE49-F238E27FC236}">
                <a16:creationId xmlns:a16="http://schemas.microsoft.com/office/drawing/2014/main" id="{DE698BED-1CF0-FCD4-EF6F-E09D329997C4}"/>
              </a:ext>
            </a:extLst>
          </p:cNvPr>
          <p:cNvSpPr>
            <a:spLocks noGrp="1"/>
          </p:cNvSpPr>
          <p:nvPr>
            <p:ph type="title"/>
          </p:nvPr>
        </p:nvSpPr>
        <p:spPr>
          <a:xfrm>
            <a:off x="338096" y="436549"/>
            <a:ext cx="5910304" cy="2225813"/>
          </a:xfrm>
        </p:spPr>
        <p:txBody>
          <a:bodyPr/>
          <a:lstStyle/>
          <a:p>
            <a:r>
              <a:rPr lang="en-US" sz="2800" dirty="0">
                <a:latin typeface="Arial"/>
                <a:cs typeface="Arial"/>
              </a:rPr>
              <a:t>Argonne National Labs Uses CS-2 to Accelerate Monte Carto Particle Transport by </a:t>
            </a:r>
            <a:r>
              <a:rPr lang="en-US" sz="2800" b="1" dirty="0">
                <a:solidFill>
                  <a:schemeClr val="accent1"/>
                </a:solidFill>
                <a:latin typeface="Arial"/>
                <a:cs typeface="Arial"/>
              </a:rPr>
              <a:t>180x</a:t>
            </a:r>
            <a:r>
              <a:rPr lang="en-US" sz="2800" dirty="0">
                <a:latin typeface="Arial"/>
                <a:cs typeface="Arial"/>
              </a:rPr>
              <a:t> Over A100</a:t>
            </a:r>
            <a:endParaRPr lang="en-US" sz="3200" dirty="0">
              <a:latin typeface="Arial"/>
              <a:cs typeface="Arial"/>
            </a:endParaRPr>
          </a:p>
        </p:txBody>
      </p:sp>
      <p:sp>
        <p:nvSpPr>
          <p:cNvPr id="2" name="TextBox 1">
            <a:extLst>
              <a:ext uri="{FF2B5EF4-FFF2-40B4-BE49-F238E27FC236}">
                <a16:creationId xmlns:a16="http://schemas.microsoft.com/office/drawing/2014/main" id="{56C50B56-83B2-750D-0396-7C8A3236B01A}"/>
              </a:ext>
            </a:extLst>
          </p:cNvPr>
          <p:cNvSpPr txBox="1"/>
          <p:nvPr/>
        </p:nvSpPr>
        <p:spPr>
          <a:xfrm>
            <a:off x="338096" y="4350391"/>
            <a:ext cx="5368570" cy="707886"/>
          </a:xfrm>
          <a:prstGeom prst="rect">
            <a:avLst/>
          </a:prstGeom>
          <a:noFill/>
        </p:spPr>
        <p:txBody>
          <a:bodyPr wrap="square" rtlCol="0">
            <a:spAutoFit/>
          </a:bodyPr>
          <a:lstStyle/>
          <a:p>
            <a:r>
              <a:rPr lang="en-US" sz="2000" dirty="0"/>
              <a:t>New PHYSOR publication demonstrates </a:t>
            </a:r>
            <a:r>
              <a:rPr lang="en-US" sz="2000" b="1" dirty="0">
                <a:solidFill>
                  <a:schemeClr val="accent1"/>
                </a:solidFill>
              </a:rPr>
              <a:t>180x</a:t>
            </a:r>
            <a:r>
              <a:rPr lang="en-US" sz="2000" dirty="0"/>
              <a:t> over A100.</a:t>
            </a:r>
          </a:p>
        </p:txBody>
      </p:sp>
    </p:spTree>
    <p:extLst>
      <p:ext uri="{BB962C8B-B14F-4D97-AF65-F5344CB8AC3E}">
        <p14:creationId xmlns:p14="http://schemas.microsoft.com/office/powerpoint/2010/main" val="3957188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59668-CAF0-9493-C3C3-57F719C3EF2A}"/>
            </a:ext>
          </a:extLst>
        </p:cNvPr>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AE76749-8E71-BD9F-57A8-EEB99496FD4F}"/>
              </a:ext>
            </a:extLst>
          </p:cNvPr>
          <p:cNvSpPr txBox="1">
            <a:spLocks/>
          </p:cNvSpPr>
          <p:nvPr/>
        </p:nvSpPr>
        <p:spPr>
          <a:xfrm>
            <a:off x="361542" y="1769615"/>
            <a:ext cx="5400905" cy="328953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dirty="0">
                <a:latin typeface="+mn-lt"/>
                <a:cs typeface="Helvetica"/>
              </a:rPr>
              <a:t>“Measured performance and power efficiency of WSE, GPU, and CPU systems on 800,000-atom simulations. WSE used FP32 precision while GPU and CPU used FP64 precision. (a) A </a:t>
            </a:r>
            <a:r>
              <a:rPr lang="en-US" sz="1800" b="1" i="1" dirty="0">
                <a:latin typeface="+mn-lt"/>
                <a:cs typeface="Helvetica"/>
              </a:rPr>
              <a:t>single WSE wafer results in </a:t>
            </a:r>
            <a:r>
              <a:rPr lang="en-US" sz="1800" b="1" i="1" dirty="0">
                <a:solidFill>
                  <a:schemeClr val="accent1"/>
                </a:solidFill>
                <a:latin typeface="+mn-lt"/>
                <a:cs typeface="Helvetica"/>
              </a:rPr>
              <a:t>179x</a:t>
            </a:r>
            <a:r>
              <a:rPr lang="en-US" sz="1800" b="1" i="1" dirty="0">
                <a:latin typeface="+mn-lt"/>
                <a:cs typeface="Helvetica"/>
              </a:rPr>
              <a:t> and </a:t>
            </a:r>
            <a:r>
              <a:rPr lang="en-US" sz="1800" b="1" i="1" dirty="0">
                <a:solidFill>
                  <a:schemeClr val="accent1"/>
                </a:solidFill>
                <a:latin typeface="+mn-lt"/>
                <a:cs typeface="Helvetica"/>
              </a:rPr>
              <a:t>55x</a:t>
            </a:r>
            <a:r>
              <a:rPr lang="en-US" sz="1800" b="1" i="1" dirty="0">
                <a:latin typeface="+mn-lt"/>
                <a:cs typeface="Helvetica"/>
              </a:rPr>
              <a:t> speedup compared to Frontier </a:t>
            </a:r>
            <a:r>
              <a:rPr lang="en-US" sz="1800" i="1" dirty="0">
                <a:latin typeface="+mn-lt"/>
                <a:cs typeface="Helvetica"/>
              </a:rPr>
              <a:t>and </a:t>
            </a:r>
            <a:r>
              <a:rPr lang="en-US" sz="1800" b="1" i="1" dirty="0">
                <a:latin typeface="+mn-lt"/>
                <a:cs typeface="Helvetica"/>
              </a:rPr>
              <a:t>CPU</a:t>
            </a:r>
            <a:r>
              <a:rPr lang="en-US" sz="1800" i="1" dirty="0">
                <a:latin typeface="+mn-lt"/>
                <a:cs typeface="Helvetica"/>
              </a:rPr>
              <a:t> based simulations; (b) WSE provides one to two orders of magnitude improvement in power efficiency over both CPU and GPU systems; (c) Relative power efficiency and speedup of WSE compared to CPU and GPU systems.”</a:t>
            </a:r>
            <a:endParaRPr lang="en-US" sz="1800" i="1" dirty="0">
              <a:latin typeface="+mn-lt"/>
              <a:cs typeface="Helvetica" pitchFamily="2" charset="0"/>
            </a:endParaRPr>
          </a:p>
          <a:p>
            <a:pPr marL="0" indent="0">
              <a:lnSpc>
                <a:spcPct val="100000"/>
              </a:lnSpc>
              <a:spcBef>
                <a:spcPts val="2000"/>
              </a:spcBef>
              <a:buNone/>
            </a:pPr>
            <a:endParaRPr lang="en-US" dirty="0">
              <a:latin typeface="Arial"/>
              <a:cs typeface="Helvetica"/>
            </a:endParaRPr>
          </a:p>
        </p:txBody>
      </p:sp>
      <p:sp>
        <p:nvSpPr>
          <p:cNvPr id="9" name="Title 3">
            <a:extLst>
              <a:ext uri="{FF2B5EF4-FFF2-40B4-BE49-F238E27FC236}">
                <a16:creationId xmlns:a16="http://schemas.microsoft.com/office/drawing/2014/main" id="{DE698BED-1CF0-FCD4-EF6F-E09D329997C4}"/>
              </a:ext>
            </a:extLst>
          </p:cNvPr>
          <p:cNvSpPr>
            <a:spLocks noGrp="1"/>
          </p:cNvSpPr>
          <p:nvPr>
            <p:ph type="title"/>
          </p:nvPr>
        </p:nvSpPr>
        <p:spPr>
          <a:xfrm>
            <a:off x="361542" y="288266"/>
            <a:ext cx="11281817" cy="958609"/>
          </a:xfrm>
        </p:spPr>
        <p:txBody>
          <a:bodyPr/>
          <a:lstStyle/>
          <a:p>
            <a:r>
              <a:rPr lang="en-US" sz="2800" dirty="0">
                <a:latin typeface="Arial"/>
                <a:cs typeface="Arial"/>
              </a:rPr>
              <a:t>CS-2 Accelerates molecular dynamics for metallic alloys</a:t>
            </a:r>
            <a:br>
              <a:rPr lang="en-US" sz="2800" dirty="0">
                <a:latin typeface="Arial"/>
                <a:cs typeface="Arial"/>
              </a:rPr>
            </a:br>
            <a:r>
              <a:rPr lang="en-US" sz="2800" b="1" i="1" dirty="0">
                <a:latin typeface="Arial"/>
                <a:cs typeface="Arial"/>
              </a:rPr>
              <a:t>179x faster than Frontier</a:t>
            </a:r>
            <a:endParaRPr lang="en-US" sz="2800" dirty="0"/>
          </a:p>
        </p:txBody>
      </p:sp>
      <p:pic>
        <p:nvPicPr>
          <p:cNvPr id="2" name="Picture 1" descr="A close-up of a diagram&#10;&#10;Description automatically generated">
            <a:extLst>
              <a:ext uri="{FF2B5EF4-FFF2-40B4-BE49-F238E27FC236}">
                <a16:creationId xmlns:a16="http://schemas.microsoft.com/office/drawing/2014/main" id="{C3D7095F-2ADE-9A88-FB3D-58825B818C4D}"/>
              </a:ext>
            </a:extLst>
          </p:cNvPr>
          <p:cNvPicPr>
            <a:picLocks noChangeAspect="1"/>
          </p:cNvPicPr>
          <p:nvPr/>
        </p:nvPicPr>
        <p:blipFill>
          <a:blip r:embed="rId2"/>
          <a:stretch>
            <a:fillRect/>
          </a:stretch>
        </p:blipFill>
        <p:spPr>
          <a:xfrm>
            <a:off x="5902181" y="1590840"/>
            <a:ext cx="6082136" cy="41816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D6C4D6BA-6636-C917-7022-66C6C1881622}"/>
              </a:ext>
            </a:extLst>
          </p:cNvPr>
          <p:cNvSpPr txBox="1"/>
          <p:nvPr/>
        </p:nvSpPr>
        <p:spPr>
          <a:xfrm>
            <a:off x="12065" y="5397222"/>
            <a:ext cx="6099858" cy="369332"/>
          </a:xfrm>
          <a:prstGeom prst="rect">
            <a:avLst/>
          </a:prstGeom>
          <a:noFill/>
        </p:spPr>
        <p:txBody>
          <a:bodyPr wrap="square">
            <a:spAutoFit/>
          </a:bodyPr>
          <a:lstStyle/>
          <a:p>
            <a:pPr marL="0" indent="0">
              <a:buNone/>
            </a:pPr>
            <a:r>
              <a:rPr lang="en-US" b="1" i="1" dirty="0">
                <a:solidFill>
                  <a:srgbClr val="231F20"/>
                </a:solidFill>
                <a:latin typeface="+mn-lt"/>
                <a:cs typeface="+mn-cs"/>
              </a:rPr>
              <a:t>		</a:t>
            </a:r>
            <a:r>
              <a:rPr lang="en-US" b="1" i="1" dirty="0">
                <a:solidFill>
                  <a:srgbClr val="231F20"/>
                </a:solidFill>
                <a:effectLst/>
                <a:latin typeface="+mn-lt"/>
                <a:cs typeface="+mn-cs"/>
              </a:rPr>
              <a:t>2024 Gordon Bell P</a:t>
            </a:r>
            <a:r>
              <a:rPr lang="en-US" b="1" i="1" dirty="0">
                <a:solidFill>
                  <a:srgbClr val="231F20"/>
                </a:solidFill>
                <a:latin typeface="+mn-lt"/>
                <a:cs typeface="+mn-cs"/>
              </a:rPr>
              <a:t>rize finalist</a:t>
            </a:r>
            <a:endParaRPr lang="en-US" b="1" i="1" dirty="0">
              <a:effectLst/>
              <a:latin typeface="+mn-lt"/>
            </a:endParaRPr>
          </a:p>
        </p:txBody>
      </p:sp>
      <p:pic>
        <p:nvPicPr>
          <p:cNvPr id="4" name="Picture 3" descr="A blue diamond with white letters&#10;&#10;Description automatically generated">
            <a:extLst>
              <a:ext uri="{FF2B5EF4-FFF2-40B4-BE49-F238E27FC236}">
                <a16:creationId xmlns:a16="http://schemas.microsoft.com/office/drawing/2014/main" id="{9347FBD3-0AA5-597F-3D80-6C88776CAD6E}"/>
              </a:ext>
            </a:extLst>
          </p:cNvPr>
          <p:cNvPicPr>
            <a:picLocks noChangeAspect="1"/>
          </p:cNvPicPr>
          <p:nvPr/>
        </p:nvPicPr>
        <p:blipFill>
          <a:blip r:embed="rId3"/>
          <a:stretch>
            <a:fillRect/>
          </a:stretch>
        </p:blipFill>
        <p:spPr>
          <a:xfrm>
            <a:off x="627760" y="5051864"/>
            <a:ext cx="1060048" cy="1060048"/>
          </a:xfrm>
          <a:prstGeom prst="rect">
            <a:avLst/>
          </a:prstGeom>
        </p:spPr>
      </p:pic>
    </p:spTree>
    <p:extLst>
      <p:ext uri="{BB962C8B-B14F-4D97-AF65-F5344CB8AC3E}">
        <p14:creationId xmlns:p14="http://schemas.microsoft.com/office/powerpoint/2010/main" val="3776854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B340B-CFA6-F5FA-CE82-40DF0CC21DB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107461E-DDDD-7252-B3EE-94678A990F27}"/>
              </a:ext>
            </a:extLst>
          </p:cNvPr>
          <p:cNvSpPr>
            <a:spLocks noGrp="1"/>
          </p:cNvSpPr>
          <p:nvPr>
            <p:ph type="body" sz="quarter" idx="13"/>
          </p:nvPr>
        </p:nvSpPr>
        <p:spPr/>
        <p:txBody>
          <a:bodyPr/>
          <a:lstStyle/>
          <a:p>
            <a:r>
              <a:rPr lang="en-US" sz="4000" dirty="0"/>
              <a:t>Running on Neocortex</a:t>
            </a:r>
          </a:p>
        </p:txBody>
      </p:sp>
    </p:spTree>
    <p:extLst>
      <p:ext uri="{BB962C8B-B14F-4D97-AF65-F5344CB8AC3E}">
        <p14:creationId xmlns:p14="http://schemas.microsoft.com/office/powerpoint/2010/main" val="4271114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13070B-106B-4099-2EF2-E438EE47358A}"/>
              </a:ext>
            </a:extLst>
          </p:cNvPr>
          <p:cNvSpPr>
            <a:spLocks noGrp="1"/>
          </p:cNvSpPr>
          <p:nvPr>
            <p:ph idx="1"/>
          </p:nvPr>
        </p:nvSpPr>
        <p:spPr/>
        <p:txBody>
          <a:bodyPr/>
          <a:lstStyle/>
          <a:p>
            <a:pPr marL="0" indent="0">
              <a:buNone/>
            </a:pPr>
            <a:r>
              <a:rPr lang="en-US" sz="2400" dirty="0"/>
              <a:t>Three ways to run:</a:t>
            </a:r>
          </a:p>
          <a:p>
            <a:r>
              <a:rPr lang="en-US" sz="2400" dirty="0"/>
              <a:t>Run in the simulator from the command line</a:t>
            </a:r>
          </a:p>
          <a:p>
            <a:r>
              <a:rPr lang="en-US" sz="2400" dirty="0"/>
              <a:t>Submit a SLURM job for simulator runs</a:t>
            </a:r>
          </a:p>
          <a:p>
            <a:r>
              <a:rPr lang="en-US" sz="2400" dirty="0"/>
              <a:t>Submit a SLURM job for hardware runs</a:t>
            </a:r>
          </a:p>
        </p:txBody>
      </p:sp>
      <p:sp>
        <p:nvSpPr>
          <p:cNvPr id="3" name="Slide Number Placeholder 2">
            <a:extLst>
              <a:ext uri="{FF2B5EF4-FFF2-40B4-BE49-F238E27FC236}">
                <a16:creationId xmlns:a16="http://schemas.microsoft.com/office/drawing/2014/main" id="{7199A098-C24A-7A84-D5DB-215E1585CDB1}"/>
              </a:ext>
            </a:extLst>
          </p:cNvPr>
          <p:cNvSpPr>
            <a:spLocks noGrp="1"/>
          </p:cNvSpPr>
          <p:nvPr>
            <p:ph type="sldNum" sz="quarter" idx="4"/>
          </p:nvPr>
        </p:nvSpPr>
        <p:spPr/>
        <p:txBody>
          <a:bodyPr/>
          <a:lstStyle/>
          <a:p>
            <a:fld id="{0B354EC8-F2B8-4A45-9B5A-4524A3A10FC3}" type="slidenum">
              <a:rPr lang="en-US" smtClean="0"/>
              <a:pPr/>
              <a:t>29</a:t>
            </a:fld>
            <a:endParaRPr lang="en-US"/>
          </a:p>
        </p:txBody>
      </p:sp>
      <p:sp>
        <p:nvSpPr>
          <p:cNvPr id="4" name="Title 3">
            <a:extLst>
              <a:ext uri="{FF2B5EF4-FFF2-40B4-BE49-F238E27FC236}">
                <a16:creationId xmlns:a16="http://schemas.microsoft.com/office/drawing/2014/main" id="{3B60DD0A-9641-F350-21DA-A2796079BD53}"/>
              </a:ext>
            </a:extLst>
          </p:cNvPr>
          <p:cNvSpPr>
            <a:spLocks noGrp="1"/>
          </p:cNvSpPr>
          <p:nvPr>
            <p:ph type="title"/>
          </p:nvPr>
        </p:nvSpPr>
        <p:spPr/>
        <p:txBody>
          <a:bodyPr/>
          <a:lstStyle/>
          <a:p>
            <a:r>
              <a:rPr lang="en-US" dirty="0"/>
              <a:t>Compiling and Running on Neocortex</a:t>
            </a:r>
          </a:p>
        </p:txBody>
      </p:sp>
      <p:sp>
        <p:nvSpPr>
          <p:cNvPr id="6" name="TextBox 5">
            <a:extLst>
              <a:ext uri="{FF2B5EF4-FFF2-40B4-BE49-F238E27FC236}">
                <a16:creationId xmlns:a16="http://schemas.microsoft.com/office/drawing/2014/main" id="{92554138-040F-4D54-ABE6-25F2428A8007}"/>
              </a:ext>
            </a:extLst>
          </p:cNvPr>
          <p:cNvSpPr txBox="1"/>
          <p:nvPr/>
        </p:nvSpPr>
        <p:spPr>
          <a:xfrm>
            <a:off x="1598266" y="3628183"/>
            <a:ext cx="8524754" cy="1754326"/>
          </a:xfrm>
          <a:prstGeom prst="rect">
            <a:avLst/>
          </a:prstGeom>
          <a:noFill/>
        </p:spPr>
        <p:txBody>
          <a:bodyPr wrap="square">
            <a:spAutoFit/>
          </a:bodyPr>
          <a:lstStyle/>
          <a:p>
            <a:pPr marL="0" indent="0">
              <a:buNone/>
            </a:pPr>
            <a:r>
              <a:rPr lang="en-US" dirty="0">
                <a:effectLst/>
                <a:latin typeface="Menlo" panose="020B0609030804020204" pitchFamily="49" charset="0"/>
              </a:rPr>
              <a:t># Compile command</a:t>
            </a:r>
          </a:p>
          <a:p>
            <a:pPr marL="0" indent="0">
              <a:buNone/>
            </a:pPr>
            <a:r>
              <a:rPr lang="en-US" dirty="0" err="1">
                <a:solidFill>
                  <a:srgbClr val="708284"/>
                </a:solidFill>
                <a:effectLst/>
                <a:latin typeface="Menlo" panose="020B0609030804020204" pitchFamily="49" charset="0"/>
              </a:rPr>
              <a:t>cslc</a:t>
            </a:r>
            <a:r>
              <a:rPr lang="en-US" dirty="0">
                <a:solidFill>
                  <a:srgbClr val="708284"/>
                </a:solidFill>
                <a:effectLst/>
                <a:latin typeface="Menlo" panose="020B0609030804020204" pitchFamily="49" charset="0"/>
              </a:rPr>
              <a:t> ./</a:t>
            </a:r>
            <a:r>
              <a:rPr lang="en-US" dirty="0" err="1">
                <a:solidFill>
                  <a:srgbClr val="708284"/>
                </a:solidFill>
                <a:effectLst/>
                <a:latin typeface="Menlo" panose="020B0609030804020204" pitchFamily="49" charset="0"/>
              </a:rPr>
              <a:t>layout.csl</a:t>
            </a:r>
            <a:r>
              <a:rPr lang="en-US" dirty="0">
                <a:solidFill>
                  <a:srgbClr val="708284"/>
                </a:solidFill>
                <a:effectLst/>
                <a:latin typeface="Menlo" panose="020B0609030804020204" pitchFamily="49" charset="0"/>
              </a:rPr>
              <a:t> </a:t>
            </a:r>
            <a:r>
              <a:rPr lang="en-US" dirty="0">
                <a:solidFill>
                  <a:srgbClr val="E22DE1"/>
                </a:solidFill>
                <a:effectLst/>
                <a:latin typeface="Menlo" panose="020B0609030804020204" pitchFamily="49" charset="0"/>
              </a:rPr>
              <a:t>--fabric-dims=11,6</a:t>
            </a:r>
            <a:r>
              <a:rPr lang="en-US" dirty="0">
                <a:solidFill>
                  <a:srgbClr val="708284"/>
                </a:solidFill>
                <a:effectLst/>
                <a:latin typeface="Menlo" panose="020B0609030804020204" pitchFamily="49" charset="0"/>
              </a:rPr>
              <a:t> --fabric-</a:t>
            </a:r>
            <a:r>
              <a:rPr lang="en-US" dirty="0">
                <a:solidFill>
                  <a:srgbClr val="3CBDCB"/>
                </a:solidFill>
                <a:effectLst/>
                <a:latin typeface="Menlo" panose="020B0609030804020204" pitchFamily="49" charset="0"/>
              </a:rPr>
              <a:t>offsets</a:t>
            </a:r>
            <a:r>
              <a:rPr lang="en-US" dirty="0">
                <a:solidFill>
                  <a:srgbClr val="708284"/>
                </a:solidFill>
                <a:effectLst/>
                <a:latin typeface="Menlo" panose="020B0609030804020204" pitchFamily="49" charset="0"/>
              </a:rPr>
              <a:t>=</a:t>
            </a:r>
            <a:r>
              <a:rPr lang="en-US" dirty="0">
                <a:solidFill>
                  <a:srgbClr val="D23927"/>
                </a:solidFill>
                <a:effectLst/>
                <a:latin typeface="Menlo" panose="020B0609030804020204" pitchFamily="49" charset="0"/>
              </a:rPr>
              <a:t>4</a:t>
            </a:r>
            <a:r>
              <a:rPr lang="en-US" dirty="0">
                <a:solidFill>
                  <a:srgbClr val="708284"/>
                </a:solidFill>
                <a:effectLst/>
                <a:latin typeface="Menlo" panose="020B0609030804020204" pitchFamily="49" charset="0"/>
              </a:rPr>
              <a:t>,</a:t>
            </a:r>
            <a:r>
              <a:rPr lang="en-US" dirty="0">
                <a:solidFill>
                  <a:srgbClr val="D23927"/>
                </a:solidFill>
                <a:effectLst/>
                <a:latin typeface="Menlo" panose="020B0609030804020204" pitchFamily="49" charset="0"/>
              </a:rPr>
              <a:t>1</a:t>
            </a:r>
            <a:r>
              <a:rPr lang="en-US" dirty="0">
                <a:solidFill>
                  <a:srgbClr val="708284"/>
                </a:solidFill>
                <a:effectLst/>
                <a:latin typeface="Menlo" panose="020B0609030804020204" pitchFamily="49" charset="0"/>
              </a:rPr>
              <a:t> </a:t>
            </a:r>
            <a:r>
              <a:rPr lang="en-US" dirty="0">
                <a:solidFill>
                  <a:srgbClr val="AEAF28"/>
                </a:solidFill>
                <a:effectLst/>
                <a:latin typeface="Menlo" panose="020B0609030804020204" pitchFamily="49" charset="0"/>
              </a:rPr>
              <a:t>\</a:t>
            </a:r>
            <a:endParaRPr lang="en-US" dirty="0">
              <a:solidFill>
                <a:srgbClr val="708284"/>
              </a:solidFill>
              <a:effectLst/>
              <a:latin typeface="Menlo" panose="020B0609030804020204" pitchFamily="49" charset="0"/>
            </a:endParaRPr>
          </a:p>
          <a:p>
            <a:pPr marL="0" indent="0">
              <a:buNone/>
            </a:pPr>
            <a:r>
              <a:rPr lang="en-US" dirty="0">
                <a:solidFill>
                  <a:srgbClr val="708284"/>
                </a:solidFill>
                <a:effectLst/>
                <a:latin typeface="Menlo" panose="020B0609030804020204" pitchFamily="49" charset="0"/>
              </a:rPr>
              <a:t>--</a:t>
            </a:r>
            <a:r>
              <a:rPr lang="en-US" dirty="0" err="1">
                <a:solidFill>
                  <a:srgbClr val="708284"/>
                </a:solidFill>
                <a:effectLst/>
                <a:latin typeface="Menlo" panose="020B0609030804020204" pitchFamily="49" charset="0"/>
              </a:rPr>
              <a:t>memcpy</a:t>
            </a:r>
            <a:r>
              <a:rPr lang="en-US" dirty="0">
                <a:solidFill>
                  <a:srgbClr val="708284"/>
                </a:solidFill>
                <a:effectLst/>
                <a:latin typeface="Menlo" panose="020B0609030804020204" pitchFamily="49" charset="0"/>
              </a:rPr>
              <a:t> </a:t>
            </a:r>
            <a:r>
              <a:rPr lang="en-US" dirty="0">
                <a:solidFill>
                  <a:srgbClr val="E22DE1"/>
                </a:solidFill>
                <a:effectLst/>
                <a:latin typeface="Menlo" panose="020B0609030804020204" pitchFamily="49" charset="0"/>
              </a:rPr>
              <a:t>--channels=1</a:t>
            </a:r>
            <a:r>
              <a:rPr lang="en-US" dirty="0">
                <a:solidFill>
                  <a:srgbClr val="708284"/>
                </a:solidFill>
                <a:effectLst/>
                <a:latin typeface="Menlo" panose="020B0609030804020204" pitchFamily="49" charset="0"/>
              </a:rPr>
              <a:t> </a:t>
            </a:r>
            <a:r>
              <a:rPr lang="en-US" dirty="0">
                <a:solidFill>
                  <a:srgbClr val="E22DE1"/>
                </a:solidFill>
                <a:effectLst/>
                <a:latin typeface="Menlo" panose="020B0609030804020204" pitchFamily="49" charset="0"/>
              </a:rPr>
              <a:t>-o</a:t>
            </a:r>
            <a:r>
              <a:rPr lang="en-US" dirty="0">
                <a:solidFill>
                  <a:srgbClr val="708284"/>
                </a:solidFill>
                <a:effectLst/>
                <a:latin typeface="Menlo" panose="020B0609030804020204" pitchFamily="49" charset="0"/>
              </a:rPr>
              <a:t> out </a:t>
            </a:r>
          </a:p>
          <a:p>
            <a:pPr marL="0" indent="0">
              <a:buNone/>
            </a:pPr>
            <a:endParaRPr lang="en-US" dirty="0">
              <a:solidFill>
                <a:srgbClr val="708284"/>
              </a:solidFill>
              <a:latin typeface="Menlo" panose="020B0609030804020204" pitchFamily="49" charset="0"/>
            </a:endParaRPr>
          </a:p>
          <a:p>
            <a:pPr marL="0" indent="0">
              <a:buNone/>
            </a:pPr>
            <a:r>
              <a:rPr lang="en-US" dirty="0">
                <a:latin typeface="Menlo" panose="020B0609030804020204" pitchFamily="49" charset="0"/>
              </a:rPr>
              <a:t># Run command</a:t>
            </a:r>
          </a:p>
          <a:p>
            <a:pPr marL="0" indent="0">
              <a:buNone/>
            </a:pPr>
            <a:r>
              <a:rPr lang="en-US" dirty="0" err="1">
                <a:solidFill>
                  <a:srgbClr val="708284"/>
                </a:solidFill>
                <a:effectLst/>
                <a:latin typeface="Menlo" panose="020B0609030804020204" pitchFamily="49" charset="0"/>
              </a:rPr>
              <a:t>cs_python</a:t>
            </a:r>
            <a:r>
              <a:rPr lang="en-US" dirty="0">
                <a:solidFill>
                  <a:srgbClr val="708284"/>
                </a:solidFill>
                <a:effectLst/>
                <a:latin typeface="Menlo" panose="020B0609030804020204" pitchFamily="49" charset="0"/>
              </a:rPr>
              <a:t> </a:t>
            </a:r>
            <a:r>
              <a:rPr lang="en-US" dirty="0" err="1">
                <a:solidFill>
                  <a:srgbClr val="708284"/>
                </a:solidFill>
                <a:effectLst/>
                <a:latin typeface="Menlo" panose="020B0609030804020204" pitchFamily="49" charset="0"/>
              </a:rPr>
              <a:t>run.py</a:t>
            </a:r>
            <a:r>
              <a:rPr lang="en-US" dirty="0">
                <a:solidFill>
                  <a:srgbClr val="708284"/>
                </a:solidFill>
                <a:effectLst/>
                <a:latin typeface="Menlo" panose="020B0609030804020204" pitchFamily="49" charset="0"/>
              </a:rPr>
              <a:t> </a:t>
            </a:r>
            <a:r>
              <a:rPr lang="en-US" dirty="0">
                <a:solidFill>
                  <a:srgbClr val="E22DE1"/>
                </a:solidFill>
                <a:effectLst/>
                <a:latin typeface="Menlo" panose="020B0609030804020204" pitchFamily="49" charset="0"/>
              </a:rPr>
              <a:t>--name</a:t>
            </a:r>
            <a:r>
              <a:rPr lang="en-US" dirty="0">
                <a:solidFill>
                  <a:srgbClr val="708284"/>
                </a:solidFill>
                <a:effectLst/>
                <a:latin typeface="Menlo" panose="020B0609030804020204" pitchFamily="49" charset="0"/>
              </a:rPr>
              <a:t> out</a:t>
            </a:r>
          </a:p>
        </p:txBody>
      </p:sp>
    </p:spTree>
    <p:extLst>
      <p:ext uri="{BB962C8B-B14F-4D97-AF65-F5344CB8AC3E}">
        <p14:creationId xmlns:p14="http://schemas.microsoft.com/office/powerpoint/2010/main" val="2904012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896208-97BE-4CF7-7E5F-B5C933555363}"/>
              </a:ext>
            </a:extLst>
          </p:cNvPr>
          <p:cNvPicPr>
            <a:picLocks noChangeAspect="1"/>
          </p:cNvPicPr>
          <p:nvPr/>
        </p:nvPicPr>
        <p:blipFill rotWithShape="1">
          <a:blip r:embed="rId3"/>
          <a:srcRect l="16355" r="29501" b="2342"/>
          <a:stretch/>
        </p:blipFill>
        <p:spPr>
          <a:xfrm>
            <a:off x="0" y="0"/>
            <a:ext cx="7210264" cy="6858000"/>
          </a:xfrm>
          <a:prstGeom prst="rect">
            <a:avLst/>
          </a:prstGeom>
        </p:spPr>
      </p:pic>
      <p:sp>
        <p:nvSpPr>
          <p:cNvPr id="2" name="Rectangle 1">
            <a:extLst>
              <a:ext uri="{FF2B5EF4-FFF2-40B4-BE49-F238E27FC236}">
                <a16:creationId xmlns:a16="http://schemas.microsoft.com/office/drawing/2014/main" id="{D2BC5969-118C-3728-7817-6734408AEB93}"/>
              </a:ext>
            </a:extLst>
          </p:cNvPr>
          <p:cNvSpPr/>
          <p:nvPr/>
        </p:nvSpPr>
        <p:spPr>
          <a:xfrm>
            <a:off x="7210264" y="0"/>
            <a:ext cx="4981736"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591DF9-CD26-42C6-8F6A-CB1338050B00}"/>
              </a:ext>
            </a:extLst>
          </p:cNvPr>
          <p:cNvSpPr>
            <a:spLocks noGrp="1"/>
          </p:cNvSpPr>
          <p:nvPr>
            <p:ph idx="1"/>
          </p:nvPr>
        </p:nvSpPr>
        <p:spPr>
          <a:xfrm>
            <a:off x="7494022" y="2266129"/>
            <a:ext cx="4089236" cy="3526448"/>
          </a:xfrm>
        </p:spPr>
        <p:txBody>
          <a:bodyPr spcFirstLastPara="1" vert="horz" wrap="square" lIns="91440" tIns="45720" rIns="91440" bIns="45720" rtlCol="0" anchor="t" anchorCtr="0">
            <a:normAutofit/>
          </a:bodyPr>
          <a:lstStyle/>
          <a:p>
            <a:pPr marL="0" indent="0">
              <a:buNone/>
            </a:pPr>
            <a:r>
              <a:rPr lang="en-US" sz="1800" dirty="0">
                <a:solidFill>
                  <a:srgbClr val="E96000"/>
                </a:solidFill>
                <a:latin typeface="Manrope Medium" pitchFamily="2" charset="0"/>
                <a:ea typeface="+mn-lt"/>
              </a:rPr>
              <a:t>4 trillion </a:t>
            </a:r>
            <a:r>
              <a:rPr lang="en-US" sz="1800" dirty="0">
                <a:solidFill>
                  <a:schemeClr val="bg1"/>
                </a:solidFill>
                <a:latin typeface="Manrope Medium" pitchFamily="2" charset="0"/>
                <a:ea typeface="+mn-lt"/>
              </a:rPr>
              <a:t>transistors</a:t>
            </a:r>
          </a:p>
          <a:p>
            <a:pPr marL="0" indent="0">
              <a:buNone/>
            </a:pPr>
            <a:r>
              <a:rPr lang="en-US" sz="1800" dirty="0">
                <a:solidFill>
                  <a:srgbClr val="E96000"/>
                </a:solidFill>
                <a:latin typeface="Manrope Medium" pitchFamily="2" charset="0"/>
                <a:ea typeface="+mn-lt"/>
              </a:rPr>
              <a:t>46,225 mm2 </a:t>
            </a:r>
            <a:r>
              <a:rPr lang="en-US" sz="1800" dirty="0">
                <a:solidFill>
                  <a:schemeClr val="bg1"/>
                </a:solidFill>
                <a:latin typeface="Manrope Medium" pitchFamily="2" charset="0"/>
                <a:ea typeface="+mn-lt"/>
              </a:rPr>
              <a:t>silicon</a:t>
            </a:r>
          </a:p>
          <a:p>
            <a:pPr marL="0" indent="0">
              <a:buNone/>
            </a:pPr>
            <a:r>
              <a:rPr lang="en-US" sz="1800" dirty="0">
                <a:solidFill>
                  <a:srgbClr val="E96000"/>
                </a:solidFill>
                <a:latin typeface="Manrope Medium" pitchFamily="2" charset="0"/>
                <a:ea typeface="+mn-lt"/>
              </a:rPr>
              <a:t>900,000 cores </a:t>
            </a:r>
            <a:r>
              <a:rPr lang="en-US" sz="1800" dirty="0">
                <a:solidFill>
                  <a:schemeClr val="bg1"/>
                </a:solidFill>
                <a:latin typeface="Manrope Medium" pitchFamily="2" charset="0"/>
                <a:ea typeface="+mn-lt"/>
              </a:rPr>
              <a:t>optimized for sparse linear algebra</a:t>
            </a:r>
          </a:p>
          <a:p>
            <a:pPr marL="0" indent="0">
              <a:buNone/>
            </a:pPr>
            <a:r>
              <a:rPr lang="en-US" sz="1800" dirty="0">
                <a:solidFill>
                  <a:srgbClr val="E96000"/>
                </a:solidFill>
                <a:latin typeface="Manrope Medium" pitchFamily="2" charset="0"/>
                <a:ea typeface="+mn-lt"/>
              </a:rPr>
              <a:t>5nm</a:t>
            </a:r>
            <a:r>
              <a:rPr lang="en-US" sz="1800" dirty="0">
                <a:solidFill>
                  <a:schemeClr val="bg1"/>
                </a:solidFill>
                <a:latin typeface="Manrope Medium" pitchFamily="2" charset="0"/>
                <a:ea typeface="+mn-lt"/>
              </a:rPr>
              <a:t> TSMC process</a:t>
            </a:r>
          </a:p>
          <a:p>
            <a:pPr marL="0" indent="0">
              <a:buNone/>
            </a:pPr>
            <a:r>
              <a:rPr lang="en-US" sz="1800" dirty="0">
                <a:solidFill>
                  <a:srgbClr val="E96000"/>
                </a:solidFill>
                <a:latin typeface="Manrope Medium" pitchFamily="2" charset="0"/>
                <a:ea typeface="+mn-lt"/>
              </a:rPr>
              <a:t>125 Petaflops </a:t>
            </a:r>
            <a:r>
              <a:rPr lang="en-US" sz="1800" dirty="0">
                <a:solidFill>
                  <a:schemeClr val="bg1"/>
                </a:solidFill>
                <a:latin typeface="Manrope Medium" pitchFamily="2" charset="0"/>
                <a:ea typeface="+mn-lt"/>
              </a:rPr>
              <a:t>of AI compute</a:t>
            </a:r>
          </a:p>
          <a:p>
            <a:pPr marL="0" indent="0">
              <a:buNone/>
            </a:pPr>
            <a:r>
              <a:rPr lang="en-US" sz="1800" dirty="0">
                <a:solidFill>
                  <a:srgbClr val="E96000"/>
                </a:solidFill>
                <a:latin typeface="Manrope Medium" pitchFamily="2" charset="0"/>
                <a:ea typeface="+mn-lt"/>
              </a:rPr>
              <a:t>44 Gigabytes </a:t>
            </a:r>
            <a:r>
              <a:rPr lang="en-US" sz="1800" dirty="0">
                <a:solidFill>
                  <a:schemeClr val="bg1"/>
                </a:solidFill>
                <a:latin typeface="Manrope Medium" pitchFamily="2" charset="0"/>
                <a:ea typeface="+mn-lt"/>
              </a:rPr>
              <a:t>of on-chip memory</a:t>
            </a:r>
          </a:p>
          <a:p>
            <a:pPr marL="0" indent="0">
              <a:buNone/>
            </a:pPr>
            <a:r>
              <a:rPr lang="en-US" sz="1800" dirty="0">
                <a:solidFill>
                  <a:srgbClr val="E96000"/>
                </a:solidFill>
                <a:latin typeface="Manrope Medium" pitchFamily="2" charset="0"/>
                <a:ea typeface="+mn-lt"/>
              </a:rPr>
              <a:t>24 </a:t>
            </a:r>
            <a:r>
              <a:rPr lang="en-US" sz="1800" dirty="0" err="1">
                <a:solidFill>
                  <a:srgbClr val="E96000"/>
                </a:solidFill>
                <a:latin typeface="Manrope Medium" pitchFamily="2" charset="0"/>
                <a:ea typeface="+mn-lt"/>
              </a:rPr>
              <a:t>PByte</a:t>
            </a:r>
            <a:r>
              <a:rPr lang="en-US" sz="1800" dirty="0">
                <a:solidFill>
                  <a:srgbClr val="E96000"/>
                </a:solidFill>
                <a:latin typeface="Manrope Medium" pitchFamily="2" charset="0"/>
                <a:ea typeface="+mn-lt"/>
              </a:rPr>
              <a:t>/s </a:t>
            </a:r>
            <a:r>
              <a:rPr lang="en-US" sz="1800" dirty="0">
                <a:solidFill>
                  <a:schemeClr val="bg1"/>
                </a:solidFill>
                <a:latin typeface="Manrope Medium" pitchFamily="2" charset="0"/>
                <a:ea typeface="+mn-lt"/>
              </a:rPr>
              <a:t>memory bandwidth</a:t>
            </a:r>
          </a:p>
          <a:p>
            <a:pPr marL="0" indent="0">
              <a:buNone/>
            </a:pPr>
            <a:r>
              <a:rPr lang="en-US" sz="1800" dirty="0">
                <a:solidFill>
                  <a:srgbClr val="E96000"/>
                </a:solidFill>
                <a:latin typeface="Manrope Medium" pitchFamily="2" charset="0"/>
                <a:ea typeface="+mn-lt"/>
              </a:rPr>
              <a:t>245 </a:t>
            </a:r>
            <a:r>
              <a:rPr lang="en-US" sz="1800" dirty="0" err="1">
                <a:solidFill>
                  <a:srgbClr val="E96000"/>
                </a:solidFill>
                <a:latin typeface="Manrope Medium" pitchFamily="2" charset="0"/>
                <a:ea typeface="+mn-lt"/>
              </a:rPr>
              <a:t>Pbit</a:t>
            </a:r>
            <a:r>
              <a:rPr lang="en-US" sz="1800" dirty="0">
                <a:solidFill>
                  <a:srgbClr val="E96000"/>
                </a:solidFill>
                <a:latin typeface="Manrope Medium" pitchFamily="2" charset="0"/>
                <a:ea typeface="+mn-lt"/>
              </a:rPr>
              <a:t>/s </a:t>
            </a:r>
            <a:r>
              <a:rPr lang="en-US" sz="1800" dirty="0">
                <a:solidFill>
                  <a:schemeClr val="bg1"/>
                </a:solidFill>
                <a:latin typeface="Manrope Medium" pitchFamily="2" charset="0"/>
                <a:ea typeface="+mn-lt"/>
              </a:rPr>
              <a:t>fabric bandwidth</a:t>
            </a:r>
          </a:p>
        </p:txBody>
      </p:sp>
      <p:sp>
        <p:nvSpPr>
          <p:cNvPr id="6" name="Title 5">
            <a:extLst>
              <a:ext uri="{FF2B5EF4-FFF2-40B4-BE49-F238E27FC236}">
                <a16:creationId xmlns:a16="http://schemas.microsoft.com/office/drawing/2014/main" id="{BE2E5A14-707D-4AAA-A491-80F016E7EBC7}"/>
              </a:ext>
            </a:extLst>
          </p:cNvPr>
          <p:cNvSpPr>
            <a:spLocks noGrp="1"/>
          </p:cNvSpPr>
          <p:nvPr>
            <p:ph type="title"/>
          </p:nvPr>
        </p:nvSpPr>
        <p:spPr>
          <a:xfrm>
            <a:off x="7494022" y="723015"/>
            <a:ext cx="4470296" cy="704490"/>
          </a:xfrm>
          <a:noFill/>
          <a:effectLst>
            <a:softEdge rad="0"/>
          </a:effectLst>
        </p:spPr>
        <p:txBody>
          <a:bodyPr>
            <a:noAutofit/>
          </a:bodyPr>
          <a:lstStyle/>
          <a:p>
            <a:r>
              <a:rPr lang="en-US" sz="3200" b="1" dirty="0">
                <a:solidFill>
                  <a:schemeClr val="bg1"/>
                </a:solidFill>
                <a:latin typeface="Space Grotesk" pitchFamily="2" charset="77"/>
                <a:cs typeface="Space Grotesk" pitchFamily="2" charset="77"/>
              </a:rPr>
              <a:t>Cerebras </a:t>
            </a:r>
            <a:br>
              <a:rPr lang="en-US" sz="3200" b="1" dirty="0">
                <a:solidFill>
                  <a:schemeClr val="bg1"/>
                </a:solidFill>
                <a:latin typeface="Space Grotesk" pitchFamily="2" charset="77"/>
                <a:cs typeface="Space Grotesk" pitchFamily="2" charset="77"/>
              </a:rPr>
            </a:br>
            <a:r>
              <a:rPr lang="en-US" sz="3200" b="1" dirty="0">
                <a:solidFill>
                  <a:schemeClr val="bg1"/>
                </a:solidFill>
                <a:latin typeface="Space Grotesk" pitchFamily="2" charset="77"/>
                <a:cs typeface="Space Grotesk" pitchFamily="2" charset="77"/>
              </a:rPr>
              <a:t>Wafer-Scale Engine 3</a:t>
            </a:r>
            <a:br>
              <a:rPr lang="en-US" sz="2400" b="1" dirty="0">
                <a:solidFill>
                  <a:schemeClr val="bg1"/>
                </a:solidFill>
                <a:latin typeface="Space Grotesk" pitchFamily="2" charset="77"/>
                <a:cs typeface="Space Grotesk" pitchFamily="2" charset="77"/>
              </a:rPr>
            </a:br>
            <a:endParaRPr lang="en-US" sz="1800" b="1" dirty="0">
              <a:solidFill>
                <a:schemeClr val="accent1"/>
              </a:solidFill>
              <a:latin typeface="Space Grotesk" pitchFamily="2" charset="77"/>
              <a:cs typeface="Space Grotesk" pitchFamily="2" charset="77"/>
            </a:endParaRPr>
          </a:p>
        </p:txBody>
      </p:sp>
      <p:sp>
        <p:nvSpPr>
          <p:cNvPr id="7" name="TextBox 6">
            <a:extLst>
              <a:ext uri="{FF2B5EF4-FFF2-40B4-BE49-F238E27FC236}">
                <a16:creationId xmlns:a16="http://schemas.microsoft.com/office/drawing/2014/main" id="{3C773AD5-E4C9-FCBA-B172-3B66938049A2}"/>
              </a:ext>
            </a:extLst>
          </p:cNvPr>
          <p:cNvSpPr txBox="1"/>
          <p:nvPr/>
        </p:nvSpPr>
        <p:spPr>
          <a:xfrm>
            <a:off x="7494022" y="1667406"/>
            <a:ext cx="6428342" cy="369332"/>
          </a:xfrm>
          <a:prstGeom prst="rect">
            <a:avLst/>
          </a:prstGeom>
          <a:noFill/>
        </p:spPr>
        <p:txBody>
          <a:bodyPr wrap="square">
            <a:spAutoFit/>
          </a:bodyPr>
          <a:lstStyle/>
          <a:p>
            <a:r>
              <a:rPr lang="en-US" sz="1800" b="1">
                <a:solidFill>
                  <a:schemeClr val="bg1"/>
                </a:solidFill>
                <a:latin typeface="Space Grotesk" pitchFamily="2" charset="77"/>
                <a:cs typeface="Space Grotesk" pitchFamily="2" charset="77"/>
              </a:rPr>
              <a:t>The fastest AI chip on earth </a:t>
            </a:r>
            <a:r>
              <a:rPr lang="en-US" sz="1800" b="1">
                <a:solidFill>
                  <a:schemeClr val="accent1"/>
                </a:solidFill>
                <a:latin typeface="Space Grotesk" pitchFamily="2" charset="77"/>
                <a:cs typeface="Space Grotesk" pitchFamily="2" charset="77"/>
              </a:rPr>
              <a:t>again</a:t>
            </a:r>
            <a:endParaRPr lang="en-US"/>
          </a:p>
        </p:txBody>
      </p:sp>
    </p:spTree>
    <p:extLst>
      <p:ext uri="{BB962C8B-B14F-4D97-AF65-F5344CB8AC3E}">
        <p14:creationId xmlns:p14="http://schemas.microsoft.com/office/powerpoint/2010/main" val="3938608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1046359-F351-B45F-F1D2-BE5272ADFF2E}"/>
              </a:ext>
            </a:extLst>
          </p:cNvPr>
          <p:cNvSpPr>
            <a:spLocks noGrp="1"/>
          </p:cNvSpPr>
          <p:nvPr>
            <p:ph type="body" sz="quarter" idx="13"/>
          </p:nvPr>
        </p:nvSpPr>
        <p:spPr/>
        <p:txBody>
          <a:bodyPr/>
          <a:lstStyle/>
          <a:p>
            <a:r>
              <a:rPr lang="en-US" dirty="0"/>
              <a:t>Bonus Example Walkthrough:</a:t>
            </a:r>
          </a:p>
          <a:p>
            <a:r>
              <a:rPr lang="en-US" dirty="0"/>
              <a:t>Distributed GEMV</a:t>
            </a:r>
          </a:p>
        </p:txBody>
      </p:sp>
      <p:sp>
        <p:nvSpPr>
          <p:cNvPr id="2" name="Subtitle 10">
            <a:extLst>
              <a:ext uri="{FF2B5EF4-FFF2-40B4-BE49-F238E27FC236}">
                <a16:creationId xmlns:a16="http://schemas.microsoft.com/office/drawing/2014/main" id="{40C2A285-F3A6-0343-D363-5212D770F652}"/>
              </a:ext>
            </a:extLst>
          </p:cNvPr>
          <p:cNvSpPr txBox="1">
            <a:spLocks/>
          </p:cNvSpPr>
          <p:nvPr/>
        </p:nvSpPr>
        <p:spPr>
          <a:xfrm>
            <a:off x="2544831" y="3273969"/>
            <a:ext cx="5608318" cy="60420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2400" b="1" i="0" kern="1200">
                <a:solidFill>
                  <a:schemeClr val="accent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See:	</a:t>
            </a:r>
            <a:r>
              <a:rPr lang="en-US">
                <a:latin typeface="Consolas" panose="020B0609020204030204" pitchFamily="49" charset="0"/>
                <a:cs typeface="Consolas" panose="020B0609020204030204" pitchFamily="49" charset="0"/>
              </a:rPr>
              <a:t>gemv-08-routes-3 </a:t>
            </a:r>
          </a:p>
          <a:p>
            <a:r>
              <a:rPr lang="en-US">
                <a:latin typeface="Consolas" panose="020B0609020204030204" pitchFamily="49" charset="0"/>
                <a:cs typeface="Consolas" panose="020B0609020204030204" pitchFamily="49" charset="0"/>
              </a:rPr>
              <a:t>	gemv-09-streaming</a:t>
            </a:r>
            <a:endParaRPr lang="en-US"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2081080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9684-CD84-ABB3-5D10-8F32120DE829}"/>
              </a:ext>
            </a:extLst>
          </p:cNvPr>
          <p:cNvSpPr>
            <a:spLocks noGrp="1"/>
          </p:cNvSpPr>
          <p:nvPr>
            <p:ph type="title"/>
          </p:nvPr>
        </p:nvSpPr>
        <p:spPr/>
        <p:txBody>
          <a:bodyPr/>
          <a:lstStyle/>
          <a:p>
            <a:r>
              <a:rPr lang="en-US" dirty="0"/>
              <a:t>Example: Distributed GEMV</a:t>
            </a:r>
          </a:p>
        </p:txBody>
      </p:sp>
      <p:sp>
        <p:nvSpPr>
          <p:cNvPr id="14" name="Text Placeholder 13">
            <a:extLst>
              <a:ext uri="{FF2B5EF4-FFF2-40B4-BE49-F238E27FC236}">
                <a16:creationId xmlns:a16="http://schemas.microsoft.com/office/drawing/2014/main" id="{F414EAD9-AA58-76EC-32EE-C838AF68AF77}"/>
              </a:ext>
            </a:extLst>
          </p:cNvPr>
          <p:cNvSpPr>
            <a:spLocks noGrp="1"/>
          </p:cNvSpPr>
          <p:nvPr>
            <p:ph type="body" idx="1"/>
          </p:nvPr>
        </p:nvSpPr>
        <p:spPr>
          <a:xfrm>
            <a:off x="415600" y="1380744"/>
            <a:ext cx="11360800" cy="4708400"/>
          </a:xfrm>
        </p:spPr>
        <p:txBody>
          <a:bodyPr/>
          <a:lstStyle/>
          <a:p>
            <a:r>
              <a:rPr lang="en-US" dirty="0"/>
              <a:t>Run a program with non-trivial communication that performs general matrix-vector multiplication</a:t>
            </a:r>
          </a:p>
          <a:p>
            <a:endParaRPr lang="en-US" dirty="0"/>
          </a:p>
          <a:p>
            <a:endParaRPr lang="en-US" dirty="0"/>
          </a:p>
          <a:p>
            <a:r>
              <a:rPr lang="en-US" b="1" dirty="0"/>
              <a:t>Goals:</a:t>
            </a:r>
          </a:p>
          <a:p>
            <a:pPr marL="342900" indent="-342900">
              <a:buFont typeface="Arial" panose="020B0604020202020204" pitchFamily="34" charset="0"/>
              <a:buChar char="•"/>
            </a:pPr>
            <a:r>
              <a:rPr lang="en-US" dirty="0"/>
              <a:t>Highlight </a:t>
            </a:r>
            <a:r>
              <a:rPr lang="en-US" b="1" dirty="0"/>
              <a:t>(1)</a:t>
            </a:r>
            <a:r>
              <a:rPr lang="en-US" dirty="0"/>
              <a:t> layout, </a:t>
            </a:r>
            <a:r>
              <a:rPr lang="en-US" b="1" dirty="0"/>
              <a:t>(2)</a:t>
            </a:r>
            <a:r>
              <a:rPr lang="en-US" dirty="0"/>
              <a:t> PE programming, and </a:t>
            </a:r>
            <a:r>
              <a:rPr lang="en-US" b="1" dirty="0"/>
              <a:t>(3) </a:t>
            </a:r>
            <a:r>
              <a:rPr lang="en-US" dirty="0"/>
              <a:t>runtime components of a non-trivial program</a:t>
            </a:r>
            <a:endParaRPr lang="en-US" b="1" dirty="0"/>
          </a:p>
          <a:p>
            <a:pPr marL="342900" indent="-342900">
              <a:buFont typeface="Arial" panose="020B0604020202020204" pitchFamily="34" charset="0"/>
              <a:buChar char="•"/>
            </a:pPr>
            <a:r>
              <a:rPr lang="en-US" dirty="0"/>
              <a:t>Write a CSL program with multiple tasks and communication between PEs</a:t>
            </a:r>
          </a:p>
          <a:p>
            <a:pPr marL="342900" indent="-342900">
              <a:buFont typeface="Arial" panose="020B0604020202020204" pitchFamily="34" charset="0"/>
              <a:buChar char="•"/>
            </a:pPr>
            <a:r>
              <a:rPr lang="en-US" dirty="0"/>
              <a:t>Use memory, fabric input, and fabric output DSDs</a:t>
            </a:r>
          </a:p>
          <a:p>
            <a:pPr marL="342900" indent="-342900">
              <a:buFont typeface="Arial" panose="020B0604020202020204" pitchFamily="34" charset="0"/>
              <a:buChar char="•"/>
            </a:pPr>
            <a:r>
              <a:rPr lang="en-US" dirty="0"/>
              <a:t>Use the checkerboard pattern for communicating data across wafer</a:t>
            </a:r>
          </a:p>
          <a:p>
            <a:pPr marL="342900" indent="-342900">
              <a:buFont typeface="Arial" panose="020B0604020202020204" pitchFamily="34" charset="0"/>
              <a:buChar char="•"/>
            </a:pPr>
            <a:r>
              <a:rPr lang="en-US" dirty="0"/>
              <a:t>Use the </a:t>
            </a:r>
            <a:r>
              <a:rPr lang="en-US" dirty="0" err="1">
                <a:latin typeface="Consolas" panose="020B0609020204030204" pitchFamily="49" charset="0"/>
                <a:cs typeface="Consolas" panose="020B0609020204030204" pitchFamily="49" charset="0"/>
              </a:rPr>
              <a:t>memcpy</a:t>
            </a:r>
            <a:r>
              <a:rPr lang="en-US" dirty="0"/>
              <a:t> framework to move data on and off wafer</a:t>
            </a:r>
          </a:p>
          <a:p>
            <a:pPr marL="342900" indent="-342900">
              <a:buFont typeface="Arial" panose="020B0604020202020204" pitchFamily="34" charset="0"/>
              <a:buChar char="•"/>
            </a:pPr>
            <a:endParaRPr lang="en-US" dirty="0"/>
          </a:p>
          <a:p>
            <a:endParaRPr lang="en-US" dirty="0"/>
          </a:p>
          <a:p>
            <a:r>
              <a:rPr lang="en-US" b="1" dirty="0"/>
              <a:t>Location of example</a:t>
            </a:r>
            <a:r>
              <a:rPr lang="en-US" dirty="0"/>
              <a:t>:</a:t>
            </a:r>
          </a:p>
          <a:p>
            <a:r>
              <a:rPr lang="en-US" dirty="0">
                <a:latin typeface="Consolas" panose="020B0609020204030204" pitchFamily="49" charset="0"/>
                <a:hlinkClick r:id="rId2"/>
              </a:rPr>
              <a:t>https://</a:t>
            </a:r>
            <a:r>
              <a:rPr lang="en-US" dirty="0" err="1">
                <a:latin typeface="Consolas" panose="020B0609020204030204" pitchFamily="49" charset="0"/>
                <a:hlinkClick r:id="rId2"/>
              </a:rPr>
              <a:t>sdk.cerebras.net</a:t>
            </a:r>
            <a:r>
              <a:rPr lang="en-US" dirty="0">
                <a:latin typeface="Consolas" panose="020B0609020204030204" pitchFamily="49" charset="0"/>
                <a:hlinkClick r:id="rId2"/>
              </a:rPr>
              <a:t>/</a:t>
            </a:r>
            <a:r>
              <a:rPr lang="en-US" dirty="0" err="1">
                <a:latin typeface="Consolas" panose="020B0609020204030204" pitchFamily="49" charset="0"/>
                <a:hlinkClick r:id="rId2"/>
              </a:rPr>
              <a:t>csl</a:t>
            </a:r>
            <a:r>
              <a:rPr lang="en-US" dirty="0">
                <a:latin typeface="Consolas" panose="020B0609020204030204" pitchFamily="49" charset="0"/>
                <a:hlinkClick r:id="rId2"/>
              </a:rPr>
              <a:t>/code-examples/tutorial-gemv-09-streaming</a:t>
            </a:r>
            <a:endParaRPr lang="en-US" dirty="0">
              <a:latin typeface="Consolas" panose="020B0609020204030204" pitchFamily="49" charset="0"/>
            </a:endParaRPr>
          </a:p>
        </p:txBody>
      </p:sp>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31</a:t>
            </a:fld>
            <a:endParaRPr lang="en"/>
          </a:p>
        </p:txBody>
      </p:sp>
    </p:spTree>
    <p:extLst>
      <p:ext uri="{BB962C8B-B14F-4D97-AF65-F5344CB8AC3E}">
        <p14:creationId xmlns:p14="http://schemas.microsoft.com/office/powerpoint/2010/main" val="4056475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AEA6-1C77-B0DD-4AA8-02F83464C9B1}"/>
              </a:ext>
            </a:extLst>
          </p:cNvPr>
          <p:cNvSpPr>
            <a:spLocks noGrp="1"/>
          </p:cNvSpPr>
          <p:nvPr>
            <p:ph type="title"/>
          </p:nvPr>
        </p:nvSpPr>
        <p:spPr>
          <a:xfrm>
            <a:off x="415600" y="385751"/>
            <a:ext cx="11360800" cy="763600"/>
          </a:xfrm>
        </p:spPr>
        <p:txBody>
          <a:bodyPr/>
          <a:lstStyle/>
          <a:p>
            <a:r>
              <a:rPr lang="en-US" dirty="0"/>
              <a:t>GEMV</a:t>
            </a:r>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32</a:t>
            </a:fld>
            <a:endParaRPr lang="en"/>
          </a:p>
        </p:txBody>
      </p:sp>
      <p:graphicFrame>
        <p:nvGraphicFramePr>
          <p:cNvPr id="5" name="Table 5">
            <a:extLst>
              <a:ext uri="{FF2B5EF4-FFF2-40B4-BE49-F238E27FC236}">
                <a16:creationId xmlns:a16="http://schemas.microsoft.com/office/drawing/2014/main" id="{91AF708E-E6BB-7486-F228-AA5D9188388B}"/>
              </a:ext>
            </a:extLst>
          </p:cNvPr>
          <p:cNvGraphicFramePr>
            <a:graphicFrameLocks noGrp="1" noChangeAspect="1"/>
          </p:cNvGraphicFramePr>
          <p:nvPr/>
        </p:nvGraphicFramePr>
        <p:xfrm>
          <a:off x="1850780" y="1075695"/>
          <a:ext cx="2288736" cy="4362240"/>
        </p:xfrm>
        <a:graphic>
          <a:graphicData uri="http://schemas.openxmlformats.org/drawingml/2006/table">
            <a:tbl>
              <a:tblPr firstRow="1" bandRow="1">
                <a:tableStyleId>{9D7B26C5-4107-4FEC-AEDC-1716B250A1EF}</a:tableStyleId>
              </a:tblPr>
              <a:tblGrid>
                <a:gridCol w="143046">
                  <a:extLst>
                    <a:ext uri="{9D8B030D-6E8A-4147-A177-3AD203B41FA5}">
                      <a16:colId xmlns:a16="http://schemas.microsoft.com/office/drawing/2014/main" val="1962140611"/>
                    </a:ext>
                  </a:extLst>
                </a:gridCol>
                <a:gridCol w="143046">
                  <a:extLst>
                    <a:ext uri="{9D8B030D-6E8A-4147-A177-3AD203B41FA5}">
                      <a16:colId xmlns:a16="http://schemas.microsoft.com/office/drawing/2014/main" val="692529506"/>
                    </a:ext>
                  </a:extLst>
                </a:gridCol>
                <a:gridCol w="143046">
                  <a:extLst>
                    <a:ext uri="{9D8B030D-6E8A-4147-A177-3AD203B41FA5}">
                      <a16:colId xmlns:a16="http://schemas.microsoft.com/office/drawing/2014/main" val="507519173"/>
                    </a:ext>
                  </a:extLst>
                </a:gridCol>
                <a:gridCol w="143046">
                  <a:extLst>
                    <a:ext uri="{9D8B030D-6E8A-4147-A177-3AD203B41FA5}">
                      <a16:colId xmlns:a16="http://schemas.microsoft.com/office/drawing/2014/main" val="1380906242"/>
                    </a:ext>
                  </a:extLst>
                </a:gridCol>
                <a:gridCol w="143046">
                  <a:extLst>
                    <a:ext uri="{9D8B030D-6E8A-4147-A177-3AD203B41FA5}">
                      <a16:colId xmlns:a16="http://schemas.microsoft.com/office/drawing/2014/main" val="1492360424"/>
                    </a:ext>
                  </a:extLst>
                </a:gridCol>
                <a:gridCol w="143046">
                  <a:extLst>
                    <a:ext uri="{9D8B030D-6E8A-4147-A177-3AD203B41FA5}">
                      <a16:colId xmlns:a16="http://schemas.microsoft.com/office/drawing/2014/main" val="778215515"/>
                    </a:ext>
                  </a:extLst>
                </a:gridCol>
                <a:gridCol w="143046">
                  <a:extLst>
                    <a:ext uri="{9D8B030D-6E8A-4147-A177-3AD203B41FA5}">
                      <a16:colId xmlns:a16="http://schemas.microsoft.com/office/drawing/2014/main" val="2943342433"/>
                    </a:ext>
                  </a:extLst>
                </a:gridCol>
                <a:gridCol w="143046">
                  <a:extLst>
                    <a:ext uri="{9D8B030D-6E8A-4147-A177-3AD203B41FA5}">
                      <a16:colId xmlns:a16="http://schemas.microsoft.com/office/drawing/2014/main" val="2625852602"/>
                    </a:ext>
                  </a:extLst>
                </a:gridCol>
                <a:gridCol w="143046">
                  <a:extLst>
                    <a:ext uri="{9D8B030D-6E8A-4147-A177-3AD203B41FA5}">
                      <a16:colId xmlns:a16="http://schemas.microsoft.com/office/drawing/2014/main" val="4158438973"/>
                    </a:ext>
                  </a:extLst>
                </a:gridCol>
                <a:gridCol w="143046">
                  <a:extLst>
                    <a:ext uri="{9D8B030D-6E8A-4147-A177-3AD203B41FA5}">
                      <a16:colId xmlns:a16="http://schemas.microsoft.com/office/drawing/2014/main" val="1096329034"/>
                    </a:ext>
                  </a:extLst>
                </a:gridCol>
                <a:gridCol w="143046">
                  <a:extLst>
                    <a:ext uri="{9D8B030D-6E8A-4147-A177-3AD203B41FA5}">
                      <a16:colId xmlns:a16="http://schemas.microsoft.com/office/drawing/2014/main" val="636156729"/>
                    </a:ext>
                  </a:extLst>
                </a:gridCol>
                <a:gridCol w="143046">
                  <a:extLst>
                    <a:ext uri="{9D8B030D-6E8A-4147-A177-3AD203B41FA5}">
                      <a16:colId xmlns:a16="http://schemas.microsoft.com/office/drawing/2014/main" val="2937256072"/>
                    </a:ext>
                  </a:extLst>
                </a:gridCol>
                <a:gridCol w="143046">
                  <a:extLst>
                    <a:ext uri="{9D8B030D-6E8A-4147-A177-3AD203B41FA5}">
                      <a16:colId xmlns:a16="http://schemas.microsoft.com/office/drawing/2014/main" val="2352074123"/>
                    </a:ext>
                  </a:extLst>
                </a:gridCol>
                <a:gridCol w="143046">
                  <a:extLst>
                    <a:ext uri="{9D8B030D-6E8A-4147-A177-3AD203B41FA5}">
                      <a16:colId xmlns:a16="http://schemas.microsoft.com/office/drawing/2014/main" val="1073502977"/>
                    </a:ext>
                  </a:extLst>
                </a:gridCol>
                <a:gridCol w="143046">
                  <a:extLst>
                    <a:ext uri="{9D8B030D-6E8A-4147-A177-3AD203B41FA5}">
                      <a16:colId xmlns:a16="http://schemas.microsoft.com/office/drawing/2014/main" val="1199482127"/>
                    </a:ext>
                  </a:extLst>
                </a:gridCol>
                <a:gridCol w="143046">
                  <a:extLst>
                    <a:ext uri="{9D8B030D-6E8A-4147-A177-3AD203B41FA5}">
                      <a16:colId xmlns:a16="http://schemas.microsoft.com/office/drawing/2014/main" val="1979140058"/>
                    </a:ext>
                  </a:extLst>
                </a:gridCol>
              </a:tblGrid>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9591781"/>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159098"/>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0211782"/>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1828490"/>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5325876"/>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4898765"/>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4774235"/>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9905435"/>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5464528"/>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6734722"/>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0737189"/>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6897126"/>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7927242"/>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9428565"/>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0809833"/>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50622330"/>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2309350"/>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7016139"/>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087798"/>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7624890"/>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2896721"/>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01278"/>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3198282"/>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3355607"/>
                  </a:ext>
                </a:extLst>
              </a:tr>
            </a:tbl>
          </a:graphicData>
        </a:graphic>
      </p:graphicFrame>
      <p:graphicFrame>
        <p:nvGraphicFramePr>
          <p:cNvPr id="6" name="Table 5">
            <a:extLst>
              <a:ext uri="{FF2B5EF4-FFF2-40B4-BE49-F238E27FC236}">
                <a16:creationId xmlns:a16="http://schemas.microsoft.com/office/drawing/2014/main" id="{14EFB327-BE75-6AEC-5763-CF0788C77ACA}"/>
              </a:ext>
            </a:extLst>
          </p:cNvPr>
          <p:cNvGraphicFramePr>
            <a:graphicFrameLocks noGrp="1" noChangeAspect="1"/>
          </p:cNvGraphicFramePr>
          <p:nvPr/>
        </p:nvGraphicFramePr>
        <p:xfrm>
          <a:off x="6027364" y="1075695"/>
          <a:ext cx="143046" cy="2181120"/>
        </p:xfrm>
        <a:graphic>
          <a:graphicData uri="http://schemas.openxmlformats.org/drawingml/2006/table">
            <a:tbl>
              <a:tblPr firstRow="1" bandRow="1">
                <a:tableStyleId>{9D7B26C5-4107-4FEC-AEDC-1716B250A1EF}</a:tableStyleId>
              </a:tblPr>
              <a:tblGrid>
                <a:gridCol w="143046">
                  <a:extLst>
                    <a:ext uri="{9D8B030D-6E8A-4147-A177-3AD203B41FA5}">
                      <a16:colId xmlns:a16="http://schemas.microsoft.com/office/drawing/2014/main" val="1962140611"/>
                    </a:ext>
                  </a:extLst>
                </a:gridCol>
              </a:tblGrid>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9591781"/>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159098"/>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021178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1828490"/>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5325876"/>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4898765"/>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477423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9905435"/>
                  </a:ext>
                </a:extLst>
              </a:tr>
            </a:tbl>
          </a:graphicData>
        </a:graphic>
      </p:graphicFrame>
      <p:graphicFrame>
        <p:nvGraphicFramePr>
          <p:cNvPr id="7" name="Table 6">
            <a:extLst>
              <a:ext uri="{FF2B5EF4-FFF2-40B4-BE49-F238E27FC236}">
                <a16:creationId xmlns:a16="http://schemas.microsoft.com/office/drawing/2014/main" id="{F0ABDB34-ECA4-FE97-583B-F041583C9833}"/>
              </a:ext>
            </a:extLst>
          </p:cNvPr>
          <p:cNvGraphicFramePr>
            <a:graphicFrameLocks noGrp="1" noChangeAspect="1"/>
          </p:cNvGraphicFramePr>
          <p:nvPr/>
        </p:nvGraphicFramePr>
        <p:xfrm>
          <a:off x="7972545" y="1075695"/>
          <a:ext cx="143046" cy="4362240"/>
        </p:xfrm>
        <a:graphic>
          <a:graphicData uri="http://schemas.openxmlformats.org/drawingml/2006/table">
            <a:tbl>
              <a:tblPr firstRow="1" bandRow="1">
                <a:tableStyleId>{9D7B26C5-4107-4FEC-AEDC-1716B250A1EF}</a:tableStyleId>
              </a:tblPr>
              <a:tblGrid>
                <a:gridCol w="143046">
                  <a:extLst>
                    <a:ext uri="{9D8B030D-6E8A-4147-A177-3AD203B41FA5}">
                      <a16:colId xmlns:a16="http://schemas.microsoft.com/office/drawing/2014/main" val="1962140611"/>
                    </a:ext>
                  </a:extLst>
                </a:gridCol>
              </a:tblGrid>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9591781"/>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159098"/>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021178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1828490"/>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5325876"/>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489876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477423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990543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0433024"/>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7872936"/>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085353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5214846"/>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1918840"/>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082654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5170309"/>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421889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8605378"/>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469064"/>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8898970"/>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3914196"/>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123249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100486"/>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0843281"/>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8653819"/>
                  </a:ext>
                </a:extLst>
              </a:tr>
            </a:tbl>
          </a:graphicData>
        </a:graphic>
      </p:graphicFrame>
      <p:graphicFrame>
        <p:nvGraphicFramePr>
          <p:cNvPr id="8" name="Table 7">
            <a:extLst>
              <a:ext uri="{FF2B5EF4-FFF2-40B4-BE49-F238E27FC236}">
                <a16:creationId xmlns:a16="http://schemas.microsoft.com/office/drawing/2014/main" id="{03302602-83FE-DE99-F417-B5BBF5E62EE1}"/>
              </a:ext>
            </a:extLst>
          </p:cNvPr>
          <p:cNvGraphicFramePr>
            <a:graphicFrameLocks noGrp="1" noChangeAspect="1"/>
          </p:cNvGraphicFramePr>
          <p:nvPr/>
        </p:nvGraphicFramePr>
        <p:xfrm>
          <a:off x="10921157" y="1075695"/>
          <a:ext cx="143046" cy="4362240"/>
        </p:xfrm>
        <a:graphic>
          <a:graphicData uri="http://schemas.openxmlformats.org/drawingml/2006/table">
            <a:tbl>
              <a:tblPr firstRow="1" bandRow="1">
                <a:tableStyleId>{9D7B26C5-4107-4FEC-AEDC-1716B250A1EF}</a:tableStyleId>
              </a:tblPr>
              <a:tblGrid>
                <a:gridCol w="143046">
                  <a:extLst>
                    <a:ext uri="{9D8B030D-6E8A-4147-A177-3AD203B41FA5}">
                      <a16:colId xmlns:a16="http://schemas.microsoft.com/office/drawing/2014/main" val="1962140611"/>
                    </a:ext>
                  </a:extLst>
                </a:gridCol>
              </a:tblGrid>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9591781"/>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159098"/>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021178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1828490"/>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5325876"/>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489876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477423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990543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0433024"/>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7872936"/>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085353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5214846"/>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1918840"/>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082654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5170309"/>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24218895"/>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8605378"/>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469064"/>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8898970"/>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3914196"/>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1232492"/>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100486"/>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0843281"/>
                  </a:ext>
                </a:extLst>
              </a:tr>
              <a:tr h="136320">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8653819"/>
                  </a:ext>
                </a:extLst>
              </a:tr>
            </a:tbl>
          </a:graphicData>
        </a:graphic>
      </p:graphicFrame>
      <p:sp>
        <p:nvSpPr>
          <p:cNvPr id="9" name="TextBox 8">
            <a:extLst>
              <a:ext uri="{FF2B5EF4-FFF2-40B4-BE49-F238E27FC236}">
                <a16:creationId xmlns:a16="http://schemas.microsoft.com/office/drawing/2014/main" id="{93DCFFE1-7648-61D8-9BF9-055D17AE3532}"/>
              </a:ext>
            </a:extLst>
          </p:cNvPr>
          <p:cNvSpPr txBox="1"/>
          <p:nvPr/>
        </p:nvSpPr>
        <p:spPr>
          <a:xfrm>
            <a:off x="6849425" y="2949320"/>
            <a:ext cx="622852" cy="646331"/>
          </a:xfrm>
          <a:prstGeom prst="rect">
            <a:avLst/>
          </a:prstGeom>
          <a:noFill/>
        </p:spPr>
        <p:txBody>
          <a:bodyPr wrap="square" rtlCol="0">
            <a:spAutoFit/>
          </a:bodyPr>
          <a:lstStyle/>
          <a:p>
            <a:pPr algn="ctr"/>
            <a:r>
              <a:rPr lang="en-US" sz="3600" dirty="0"/>
              <a:t>+</a:t>
            </a:r>
          </a:p>
        </p:txBody>
      </p:sp>
      <p:sp>
        <p:nvSpPr>
          <p:cNvPr id="10" name="TextBox 9">
            <a:extLst>
              <a:ext uri="{FF2B5EF4-FFF2-40B4-BE49-F238E27FC236}">
                <a16:creationId xmlns:a16="http://schemas.microsoft.com/office/drawing/2014/main" id="{4CF6D5B2-75CF-27D1-AF86-F5E96B90A0F6}"/>
              </a:ext>
            </a:extLst>
          </p:cNvPr>
          <p:cNvSpPr txBox="1"/>
          <p:nvPr/>
        </p:nvSpPr>
        <p:spPr>
          <a:xfrm>
            <a:off x="4819629" y="2933649"/>
            <a:ext cx="622852" cy="646331"/>
          </a:xfrm>
          <a:prstGeom prst="rect">
            <a:avLst/>
          </a:prstGeom>
          <a:noFill/>
        </p:spPr>
        <p:txBody>
          <a:bodyPr wrap="square" rtlCol="0" anchor="ctr">
            <a:spAutoFit/>
          </a:bodyPr>
          <a:lstStyle/>
          <a:p>
            <a:pPr algn="ctr"/>
            <a:r>
              <a:rPr lang="en-US" sz="3600" dirty="0"/>
              <a:t>×</a:t>
            </a:r>
          </a:p>
        </p:txBody>
      </p:sp>
      <p:sp>
        <p:nvSpPr>
          <p:cNvPr id="11" name="TextBox 10">
            <a:extLst>
              <a:ext uri="{FF2B5EF4-FFF2-40B4-BE49-F238E27FC236}">
                <a16:creationId xmlns:a16="http://schemas.microsoft.com/office/drawing/2014/main" id="{8C051870-D049-54CC-99EE-1A069E97B258}"/>
              </a:ext>
            </a:extLst>
          </p:cNvPr>
          <p:cNvSpPr txBox="1"/>
          <p:nvPr/>
        </p:nvSpPr>
        <p:spPr>
          <a:xfrm>
            <a:off x="9206948" y="2949320"/>
            <a:ext cx="622852" cy="646331"/>
          </a:xfrm>
          <a:prstGeom prst="rect">
            <a:avLst/>
          </a:prstGeom>
          <a:noFill/>
        </p:spPr>
        <p:txBody>
          <a:bodyPr wrap="square" rtlCol="0">
            <a:spAutoFit/>
          </a:bodyPr>
          <a:lstStyle/>
          <a:p>
            <a:pPr algn="ctr"/>
            <a:r>
              <a:rPr lang="en-US" sz="3600" dirty="0"/>
              <a:t>=</a:t>
            </a:r>
          </a:p>
        </p:txBody>
      </p:sp>
      <p:sp>
        <p:nvSpPr>
          <p:cNvPr id="12" name="TextBox 11">
            <a:extLst>
              <a:ext uri="{FF2B5EF4-FFF2-40B4-BE49-F238E27FC236}">
                <a16:creationId xmlns:a16="http://schemas.microsoft.com/office/drawing/2014/main" id="{FC336E32-37B1-0A9B-5A6D-89216B0F8923}"/>
              </a:ext>
            </a:extLst>
          </p:cNvPr>
          <p:cNvSpPr txBox="1"/>
          <p:nvPr/>
        </p:nvSpPr>
        <p:spPr>
          <a:xfrm>
            <a:off x="1333078" y="2992918"/>
            <a:ext cx="518139" cy="400110"/>
          </a:xfrm>
          <a:prstGeom prst="rect">
            <a:avLst/>
          </a:prstGeom>
          <a:noFill/>
        </p:spPr>
        <p:txBody>
          <a:bodyPr wrap="square" rtlCol="0" anchor="ctr">
            <a:spAutoFit/>
          </a:bodyPr>
          <a:lstStyle/>
          <a:p>
            <a:pPr algn="ctr"/>
            <a:r>
              <a:rPr lang="en-US" sz="2000" dirty="0"/>
              <a:t>32</a:t>
            </a:r>
          </a:p>
        </p:txBody>
      </p:sp>
      <p:sp>
        <p:nvSpPr>
          <p:cNvPr id="13" name="TextBox 12">
            <a:extLst>
              <a:ext uri="{FF2B5EF4-FFF2-40B4-BE49-F238E27FC236}">
                <a16:creationId xmlns:a16="http://schemas.microsoft.com/office/drawing/2014/main" id="{022BD79D-42C5-B023-44B2-75431753EC0D}"/>
              </a:ext>
            </a:extLst>
          </p:cNvPr>
          <p:cNvSpPr txBox="1"/>
          <p:nvPr/>
        </p:nvSpPr>
        <p:spPr>
          <a:xfrm>
            <a:off x="2664407" y="675585"/>
            <a:ext cx="518139" cy="400110"/>
          </a:xfrm>
          <a:prstGeom prst="rect">
            <a:avLst/>
          </a:prstGeom>
          <a:noFill/>
        </p:spPr>
        <p:txBody>
          <a:bodyPr wrap="square" rtlCol="0" anchor="ctr">
            <a:spAutoFit/>
          </a:bodyPr>
          <a:lstStyle/>
          <a:p>
            <a:pPr algn="ctr"/>
            <a:r>
              <a:rPr lang="en-US" sz="2000" dirty="0"/>
              <a:t>16</a:t>
            </a:r>
          </a:p>
        </p:txBody>
      </p:sp>
      <p:sp>
        <p:nvSpPr>
          <p:cNvPr id="14" name="TextBox 13">
            <a:extLst>
              <a:ext uri="{FF2B5EF4-FFF2-40B4-BE49-F238E27FC236}">
                <a16:creationId xmlns:a16="http://schemas.microsoft.com/office/drawing/2014/main" id="{8F331EAA-15CE-D63A-881E-204AB3284E6A}"/>
              </a:ext>
            </a:extLst>
          </p:cNvPr>
          <p:cNvSpPr txBox="1"/>
          <p:nvPr/>
        </p:nvSpPr>
        <p:spPr>
          <a:xfrm>
            <a:off x="5530981" y="1966200"/>
            <a:ext cx="518139" cy="400110"/>
          </a:xfrm>
          <a:prstGeom prst="rect">
            <a:avLst/>
          </a:prstGeom>
          <a:noFill/>
        </p:spPr>
        <p:txBody>
          <a:bodyPr wrap="square" rtlCol="0" anchor="ctr">
            <a:spAutoFit/>
          </a:bodyPr>
          <a:lstStyle/>
          <a:p>
            <a:pPr algn="ctr"/>
            <a:r>
              <a:rPr lang="en-US" sz="2000" dirty="0"/>
              <a:t>16</a:t>
            </a:r>
          </a:p>
        </p:txBody>
      </p:sp>
      <p:sp>
        <p:nvSpPr>
          <p:cNvPr id="15" name="TextBox 14">
            <a:extLst>
              <a:ext uri="{FF2B5EF4-FFF2-40B4-BE49-F238E27FC236}">
                <a16:creationId xmlns:a16="http://schemas.microsoft.com/office/drawing/2014/main" id="{29E46E92-5C4E-4D82-8DFB-28158358F89D}"/>
              </a:ext>
            </a:extLst>
          </p:cNvPr>
          <p:cNvSpPr txBox="1"/>
          <p:nvPr/>
        </p:nvSpPr>
        <p:spPr>
          <a:xfrm>
            <a:off x="5839817" y="664659"/>
            <a:ext cx="518139" cy="400110"/>
          </a:xfrm>
          <a:prstGeom prst="rect">
            <a:avLst/>
          </a:prstGeom>
          <a:noFill/>
        </p:spPr>
        <p:txBody>
          <a:bodyPr wrap="square" rtlCol="0" anchor="ctr">
            <a:spAutoFit/>
          </a:bodyPr>
          <a:lstStyle/>
          <a:p>
            <a:pPr algn="ctr"/>
            <a:r>
              <a:rPr lang="en-US" sz="2000" dirty="0"/>
              <a:t>1</a:t>
            </a:r>
          </a:p>
        </p:txBody>
      </p:sp>
      <p:sp>
        <p:nvSpPr>
          <p:cNvPr id="16" name="TextBox 15">
            <a:extLst>
              <a:ext uri="{FF2B5EF4-FFF2-40B4-BE49-F238E27FC236}">
                <a16:creationId xmlns:a16="http://schemas.microsoft.com/office/drawing/2014/main" id="{1D253EF3-75D8-8C50-31EF-B846B053082A}"/>
              </a:ext>
            </a:extLst>
          </p:cNvPr>
          <p:cNvSpPr txBox="1"/>
          <p:nvPr/>
        </p:nvSpPr>
        <p:spPr>
          <a:xfrm>
            <a:off x="7784998" y="659755"/>
            <a:ext cx="518139" cy="400110"/>
          </a:xfrm>
          <a:prstGeom prst="rect">
            <a:avLst/>
          </a:prstGeom>
          <a:noFill/>
        </p:spPr>
        <p:txBody>
          <a:bodyPr wrap="square" rtlCol="0" anchor="ctr">
            <a:spAutoFit/>
          </a:bodyPr>
          <a:lstStyle/>
          <a:p>
            <a:pPr algn="ctr"/>
            <a:r>
              <a:rPr lang="en-US" sz="2000" dirty="0"/>
              <a:t>1</a:t>
            </a:r>
          </a:p>
        </p:txBody>
      </p:sp>
      <p:sp>
        <p:nvSpPr>
          <p:cNvPr id="17" name="TextBox 16">
            <a:extLst>
              <a:ext uri="{FF2B5EF4-FFF2-40B4-BE49-F238E27FC236}">
                <a16:creationId xmlns:a16="http://schemas.microsoft.com/office/drawing/2014/main" id="{320B4922-24B3-790A-3CBE-D6F854735CFE}"/>
              </a:ext>
            </a:extLst>
          </p:cNvPr>
          <p:cNvSpPr txBox="1"/>
          <p:nvPr/>
        </p:nvSpPr>
        <p:spPr>
          <a:xfrm>
            <a:off x="10733610" y="656165"/>
            <a:ext cx="518139" cy="400110"/>
          </a:xfrm>
          <a:prstGeom prst="rect">
            <a:avLst/>
          </a:prstGeom>
          <a:noFill/>
        </p:spPr>
        <p:txBody>
          <a:bodyPr wrap="square" rtlCol="0" anchor="ctr">
            <a:spAutoFit/>
          </a:bodyPr>
          <a:lstStyle/>
          <a:p>
            <a:pPr algn="ctr"/>
            <a:r>
              <a:rPr lang="en-US" sz="2000" dirty="0"/>
              <a:t>1</a:t>
            </a:r>
          </a:p>
        </p:txBody>
      </p:sp>
      <p:sp>
        <p:nvSpPr>
          <p:cNvPr id="18" name="TextBox 17">
            <a:extLst>
              <a:ext uri="{FF2B5EF4-FFF2-40B4-BE49-F238E27FC236}">
                <a16:creationId xmlns:a16="http://schemas.microsoft.com/office/drawing/2014/main" id="{B29184BC-40B1-5301-6C37-F7153850DA29}"/>
              </a:ext>
            </a:extLst>
          </p:cNvPr>
          <p:cNvSpPr txBox="1"/>
          <p:nvPr/>
        </p:nvSpPr>
        <p:spPr>
          <a:xfrm>
            <a:off x="7472507" y="3001861"/>
            <a:ext cx="518139" cy="400110"/>
          </a:xfrm>
          <a:prstGeom prst="rect">
            <a:avLst/>
          </a:prstGeom>
          <a:noFill/>
        </p:spPr>
        <p:txBody>
          <a:bodyPr wrap="square" rtlCol="0" anchor="ctr">
            <a:spAutoFit/>
          </a:bodyPr>
          <a:lstStyle/>
          <a:p>
            <a:pPr algn="ctr"/>
            <a:r>
              <a:rPr lang="en-US" sz="2000" dirty="0"/>
              <a:t>32</a:t>
            </a:r>
          </a:p>
        </p:txBody>
      </p:sp>
      <p:sp>
        <p:nvSpPr>
          <p:cNvPr id="19" name="TextBox 18">
            <a:extLst>
              <a:ext uri="{FF2B5EF4-FFF2-40B4-BE49-F238E27FC236}">
                <a16:creationId xmlns:a16="http://schemas.microsoft.com/office/drawing/2014/main" id="{F1A31B0C-B27F-D304-6A16-607147D050B1}"/>
              </a:ext>
            </a:extLst>
          </p:cNvPr>
          <p:cNvSpPr txBox="1"/>
          <p:nvPr/>
        </p:nvSpPr>
        <p:spPr>
          <a:xfrm>
            <a:off x="10403018" y="2992918"/>
            <a:ext cx="518139" cy="400110"/>
          </a:xfrm>
          <a:prstGeom prst="rect">
            <a:avLst/>
          </a:prstGeom>
          <a:noFill/>
        </p:spPr>
        <p:txBody>
          <a:bodyPr wrap="square" rtlCol="0" anchor="ctr">
            <a:spAutoFit/>
          </a:bodyPr>
          <a:lstStyle/>
          <a:p>
            <a:pPr algn="ctr"/>
            <a:r>
              <a:rPr lang="en-US" sz="2000" dirty="0"/>
              <a:t>32</a:t>
            </a:r>
          </a:p>
        </p:txBody>
      </p:sp>
      <p:sp>
        <p:nvSpPr>
          <p:cNvPr id="20" name="TextBox 19">
            <a:extLst>
              <a:ext uri="{FF2B5EF4-FFF2-40B4-BE49-F238E27FC236}">
                <a16:creationId xmlns:a16="http://schemas.microsoft.com/office/drawing/2014/main" id="{768A877D-3CE4-1914-CAE8-4BD04CB4EDB5}"/>
              </a:ext>
            </a:extLst>
          </p:cNvPr>
          <p:cNvSpPr txBox="1"/>
          <p:nvPr/>
        </p:nvSpPr>
        <p:spPr>
          <a:xfrm>
            <a:off x="2683722" y="73116"/>
            <a:ext cx="622852" cy="646331"/>
          </a:xfrm>
          <a:prstGeom prst="rect">
            <a:avLst/>
          </a:prstGeom>
          <a:noFill/>
        </p:spPr>
        <p:txBody>
          <a:bodyPr wrap="square" rtlCol="0" anchor="ctr">
            <a:spAutoFit/>
          </a:bodyPr>
          <a:lstStyle/>
          <a:p>
            <a:pPr algn="ctr"/>
            <a:r>
              <a:rPr lang="en-US" sz="3600" b="1" i="1" dirty="0">
                <a:solidFill>
                  <a:srgbClr val="C00000"/>
                </a:solidFill>
                <a:latin typeface="Cambria Math" panose="02040503050406030204" pitchFamily="18" charset="0"/>
                <a:ea typeface="Cambria Math" panose="02040503050406030204" pitchFamily="18" charset="0"/>
              </a:rPr>
              <a:t>A</a:t>
            </a:r>
          </a:p>
        </p:txBody>
      </p:sp>
      <p:sp>
        <p:nvSpPr>
          <p:cNvPr id="21" name="TextBox 20">
            <a:extLst>
              <a:ext uri="{FF2B5EF4-FFF2-40B4-BE49-F238E27FC236}">
                <a16:creationId xmlns:a16="http://schemas.microsoft.com/office/drawing/2014/main" id="{4D455629-1C8C-6F8F-C30F-28B4F08F5B58}"/>
              </a:ext>
            </a:extLst>
          </p:cNvPr>
          <p:cNvSpPr txBox="1"/>
          <p:nvPr/>
        </p:nvSpPr>
        <p:spPr>
          <a:xfrm>
            <a:off x="5784574" y="70721"/>
            <a:ext cx="622852" cy="646331"/>
          </a:xfrm>
          <a:prstGeom prst="rect">
            <a:avLst/>
          </a:prstGeom>
          <a:noFill/>
        </p:spPr>
        <p:txBody>
          <a:bodyPr wrap="square" rtlCol="0" anchor="ctr">
            <a:spAutoFit/>
          </a:bodyPr>
          <a:lstStyle/>
          <a:p>
            <a:pPr algn="ctr"/>
            <a:r>
              <a:rPr lang="en-US" sz="3600" b="1" i="1" dirty="0">
                <a:solidFill>
                  <a:srgbClr val="C00000"/>
                </a:solidFill>
                <a:latin typeface="Cambria Math" panose="02040503050406030204" pitchFamily="18" charset="0"/>
                <a:ea typeface="Cambria Math" panose="02040503050406030204" pitchFamily="18" charset="0"/>
              </a:rPr>
              <a:t>x</a:t>
            </a:r>
          </a:p>
        </p:txBody>
      </p:sp>
      <p:sp>
        <p:nvSpPr>
          <p:cNvPr id="23" name="TextBox 22">
            <a:extLst>
              <a:ext uri="{FF2B5EF4-FFF2-40B4-BE49-F238E27FC236}">
                <a16:creationId xmlns:a16="http://schemas.microsoft.com/office/drawing/2014/main" id="{C1C4F974-40D5-B638-03EC-4E9C6A1E589C}"/>
              </a:ext>
            </a:extLst>
          </p:cNvPr>
          <p:cNvSpPr txBox="1"/>
          <p:nvPr/>
        </p:nvSpPr>
        <p:spPr>
          <a:xfrm>
            <a:off x="7751454" y="67524"/>
            <a:ext cx="622852" cy="646331"/>
          </a:xfrm>
          <a:prstGeom prst="rect">
            <a:avLst/>
          </a:prstGeom>
          <a:noFill/>
        </p:spPr>
        <p:txBody>
          <a:bodyPr wrap="square" rtlCol="0" anchor="ctr">
            <a:spAutoFit/>
          </a:bodyPr>
          <a:lstStyle/>
          <a:p>
            <a:pPr algn="ctr"/>
            <a:r>
              <a:rPr lang="en-US" sz="3600" b="1" i="1" dirty="0">
                <a:solidFill>
                  <a:srgbClr val="C00000"/>
                </a:solidFill>
                <a:latin typeface="Cambria Math" panose="02040503050406030204" pitchFamily="18" charset="0"/>
                <a:ea typeface="Cambria Math" panose="02040503050406030204" pitchFamily="18" charset="0"/>
              </a:rPr>
              <a:t>b</a:t>
            </a:r>
          </a:p>
        </p:txBody>
      </p:sp>
      <p:sp>
        <p:nvSpPr>
          <p:cNvPr id="24" name="TextBox 23">
            <a:extLst>
              <a:ext uri="{FF2B5EF4-FFF2-40B4-BE49-F238E27FC236}">
                <a16:creationId xmlns:a16="http://schemas.microsoft.com/office/drawing/2014/main" id="{488CC55F-8CDE-B125-22C5-CAB36B5E7A8B}"/>
              </a:ext>
            </a:extLst>
          </p:cNvPr>
          <p:cNvSpPr txBox="1"/>
          <p:nvPr/>
        </p:nvSpPr>
        <p:spPr>
          <a:xfrm>
            <a:off x="10681253" y="72246"/>
            <a:ext cx="622852" cy="646331"/>
          </a:xfrm>
          <a:prstGeom prst="rect">
            <a:avLst/>
          </a:prstGeom>
          <a:noFill/>
        </p:spPr>
        <p:txBody>
          <a:bodyPr wrap="square" rtlCol="0" anchor="ctr">
            <a:spAutoFit/>
          </a:bodyPr>
          <a:lstStyle/>
          <a:p>
            <a:pPr algn="ctr"/>
            <a:r>
              <a:rPr lang="en-US" sz="3600" b="1" i="1" dirty="0">
                <a:solidFill>
                  <a:srgbClr val="C00000"/>
                </a:solidFill>
                <a:latin typeface="Cambria Math" panose="02040503050406030204" pitchFamily="18" charset="0"/>
                <a:ea typeface="Cambria Math" panose="02040503050406030204" pitchFamily="18" charset="0"/>
              </a:rPr>
              <a:t>y</a:t>
            </a:r>
          </a:p>
        </p:txBody>
      </p:sp>
    </p:spTree>
    <p:extLst>
      <p:ext uri="{BB962C8B-B14F-4D97-AF65-F5344CB8AC3E}">
        <p14:creationId xmlns:p14="http://schemas.microsoft.com/office/powerpoint/2010/main" val="1278266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AEA6-1C77-B0DD-4AA8-02F83464C9B1}"/>
              </a:ext>
            </a:extLst>
          </p:cNvPr>
          <p:cNvSpPr>
            <a:spLocks noGrp="1"/>
          </p:cNvSpPr>
          <p:nvPr>
            <p:ph type="title"/>
          </p:nvPr>
        </p:nvSpPr>
        <p:spPr>
          <a:xfrm>
            <a:off x="415600" y="385751"/>
            <a:ext cx="11360800" cy="763600"/>
          </a:xfrm>
        </p:spPr>
        <p:txBody>
          <a:bodyPr/>
          <a:lstStyle/>
          <a:p>
            <a:r>
              <a:rPr lang="en-US" dirty="0"/>
              <a:t>GEMV</a:t>
            </a:r>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33</a:t>
            </a:fld>
            <a:endParaRPr lang="en"/>
          </a:p>
        </p:txBody>
      </p:sp>
      <p:graphicFrame>
        <p:nvGraphicFramePr>
          <p:cNvPr id="5" name="Table 5">
            <a:extLst>
              <a:ext uri="{FF2B5EF4-FFF2-40B4-BE49-F238E27FC236}">
                <a16:creationId xmlns:a16="http://schemas.microsoft.com/office/drawing/2014/main" id="{91AF708E-E6BB-7486-F228-AA5D9188388B}"/>
              </a:ext>
            </a:extLst>
          </p:cNvPr>
          <p:cNvGraphicFramePr>
            <a:graphicFrameLocks noGrp="1" noChangeAspect="1"/>
          </p:cNvGraphicFramePr>
          <p:nvPr/>
        </p:nvGraphicFramePr>
        <p:xfrm>
          <a:off x="1850780" y="1075695"/>
          <a:ext cx="2288736" cy="4362240"/>
        </p:xfrm>
        <a:graphic>
          <a:graphicData uri="http://schemas.openxmlformats.org/drawingml/2006/table">
            <a:tbl>
              <a:tblPr firstRow="1" bandRow="1">
                <a:tableStyleId>{9D7B26C5-4107-4FEC-AEDC-1716B250A1EF}</a:tableStyleId>
              </a:tblPr>
              <a:tblGrid>
                <a:gridCol w="143046">
                  <a:extLst>
                    <a:ext uri="{9D8B030D-6E8A-4147-A177-3AD203B41FA5}">
                      <a16:colId xmlns:a16="http://schemas.microsoft.com/office/drawing/2014/main" val="1962140611"/>
                    </a:ext>
                  </a:extLst>
                </a:gridCol>
                <a:gridCol w="143046">
                  <a:extLst>
                    <a:ext uri="{9D8B030D-6E8A-4147-A177-3AD203B41FA5}">
                      <a16:colId xmlns:a16="http://schemas.microsoft.com/office/drawing/2014/main" val="692529506"/>
                    </a:ext>
                  </a:extLst>
                </a:gridCol>
                <a:gridCol w="143046">
                  <a:extLst>
                    <a:ext uri="{9D8B030D-6E8A-4147-A177-3AD203B41FA5}">
                      <a16:colId xmlns:a16="http://schemas.microsoft.com/office/drawing/2014/main" val="507519173"/>
                    </a:ext>
                  </a:extLst>
                </a:gridCol>
                <a:gridCol w="143046">
                  <a:extLst>
                    <a:ext uri="{9D8B030D-6E8A-4147-A177-3AD203B41FA5}">
                      <a16:colId xmlns:a16="http://schemas.microsoft.com/office/drawing/2014/main" val="1380906242"/>
                    </a:ext>
                  </a:extLst>
                </a:gridCol>
                <a:gridCol w="143046">
                  <a:extLst>
                    <a:ext uri="{9D8B030D-6E8A-4147-A177-3AD203B41FA5}">
                      <a16:colId xmlns:a16="http://schemas.microsoft.com/office/drawing/2014/main" val="1492360424"/>
                    </a:ext>
                  </a:extLst>
                </a:gridCol>
                <a:gridCol w="143046">
                  <a:extLst>
                    <a:ext uri="{9D8B030D-6E8A-4147-A177-3AD203B41FA5}">
                      <a16:colId xmlns:a16="http://schemas.microsoft.com/office/drawing/2014/main" val="778215515"/>
                    </a:ext>
                  </a:extLst>
                </a:gridCol>
                <a:gridCol w="143046">
                  <a:extLst>
                    <a:ext uri="{9D8B030D-6E8A-4147-A177-3AD203B41FA5}">
                      <a16:colId xmlns:a16="http://schemas.microsoft.com/office/drawing/2014/main" val="2943342433"/>
                    </a:ext>
                  </a:extLst>
                </a:gridCol>
                <a:gridCol w="143046">
                  <a:extLst>
                    <a:ext uri="{9D8B030D-6E8A-4147-A177-3AD203B41FA5}">
                      <a16:colId xmlns:a16="http://schemas.microsoft.com/office/drawing/2014/main" val="2625852602"/>
                    </a:ext>
                  </a:extLst>
                </a:gridCol>
                <a:gridCol w="143046">
                  <a:extLst>
                    <a:ext uri="{9D8B030D-6E8A-4147-A177-3AD203B41FA5}">
                      <a16:colId xmlns:a16="http://schemas.microsoft.com/office/drawing/2014/main" val="4158438973"/>
                    </a:ext>
                  </a:extLst>
                </a:gridCol>
                <a:gridCol w="143046">
                  <a:extLst>
                    <a:ext uri="{9D8B030D-6E8A-4147-A177-3AD203B41FA5}">
                      <a16:colId xmlns:a16="http://schemas.microsoft.com/office/drawing/2014/main" val="1096329034"/>
                    </a:ext>
                  </a:extLst>
                </a:gridCol>
                <a:gridCol w="143046">
                  <a:extLst>
                    <a:ext uri="{9D8B030D-6E8A-4147-A177-3AD203B41FA5}">
                      <a16:colId xmlns:a16="http://schemas.microsoft.com/office/drawing/2014/main" val="636156729"/>
                    </a:ext>
                  </a:extLst>
                </a:gridCol>
                <a:gridCol w="143046">
                  <a:extLst>
                    <a:ext uri="{9D8B030D-6E8A-4147-A177-3AD203B41FA5}">
                      <a16:colId xmlns:a16="http://schemas.microsoft.com/office/drawing/2014/main" val="2937256072"/>
                    </a:ext>
                  </a:extLst>
                </a:gridCol>
                <a:gridCol w="143046">
                  <a:extLst>
                    <a:ext uri="{9D8B030D-6E8A-4147-A177-3AD203B41FA5}">
                      <a16:colId xmlns:a16="http://schemas.microsoft.com/office/drawing/2014/main" val="2352074123"/>
                    </a:ext>
                  </a:extLst>
                </a:gridCol>
                <a:gridCol w="143046">
                  <a:extLst>
                    <a:ext uri="{9D8B030D-6E8A-4147-A177-3AD203B41FA5}">
                      <a16:colId xmlns:a16="http://schemas.microsoft.com/office/drawing/2014/main" val="1073502977"/>
                    </a:ext>
                  </a:extLst>
                </a:gridCol>
                <a:gridCol w="143046">
                  <a:extLst>
                    <a:ext uri="{9D8B030D-6E8A-4147-A177-3AD203B41FA5}">
                      <a16:colId xmlns:a16="http://schemas.microsoft.com/office/drawing/2014/main" val="1199482127"/>
                    </a:ext>
                  </a:extLst>
                </a:gridCol>
                <a:gridCol w="143046">
                  <a:extLst>
                    <a:ext uri="{9D8B030D-6E8A-4147-A177-3AD203B41FA5}">
                      <a16:colId xmlns:a16="http://schemas.microsoft.com/office/drawing/2014/main" val="1979140058"/>
                    </a:ext>
                  </a:extLst>
                </a:gridCol>
              </a:tblGrid>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9591781"/>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159098"/>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0211782"/>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1828490"/>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5325876"/>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4898765"/>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3477423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69905435"/>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75464528"/>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96734722"/>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20737189"/>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56897126"/>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07927242"/>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89428565"/>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10809833"/>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50622330"/>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2309350"/>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7016139"/>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087798"/>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7624890"/>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2896721"/>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01278"/>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3198282"/>
                  </a:ext>
                </a:extLst>
              </a:tr>
              <a:tr h="136320">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8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03355607"/>
                  </a:ext>
                </a:extLst>
              </a:tr>
            </a:tbl>
          </a:graphicData>
        </a:graphic>
      </p:graphicFrame>
      <p:graphicFrame>
        <p:nvGraphicFramePr>
          <p:cNvPr id="6" name="Table 5">
            <a:extLst>
              <a:ext uri="{FF2B5EF4-FFF2-40B4-BE49-F238E27FC236}">
                <a16:creationId xmlns:a16="http://schemas.microsoft.com/office/drawing/2014/main" id="{14EFB327-BE75-6AEC-5763-CF0788C77ACA}"/>
              </a:ext>
            </a:extLst>
          </p:cNvPr>
          <p:cNvGraphicFramePr>
            <a:graphicFrameLocks noGrp="1" noChangeAspect="1"/>
          </p:cNvGraphicFramePr>
          <p:nvPr/>
        </p:nvGraphicFramePr>
        <p:xfrm>
          <a:off x="6027364" y="1075695"/>
          <a:ext cx="143046" cy="2181120"/>
        </p:xfrm>
        <a:graphic>
          <a:graphicData uri="http://schemas.openxmlformats.org/drawingml/2006/table">
            <a:tbl>
              <a:tblPr firstRow="1" bandRow="1">
                <a:tableStyleId>{9D7B26C5-4107-4FEC-AEDC-1716B250A1EF}</a:tableStyleId>
              </a:tblPr>
              <a:tblGrid>
                <a:gridCol w="143046">
                  <a:extLst>
                    <a:ext uri="{9D8B030D-6E8A-4147-A177-3AD203B41FA5}">
                      <a16:colId xmlns:a16="http://schemas.microsoft.com/office/drawing/2014/main" val="1962140611"/>
                    </a:ext>
                  </a:extLst>
                </a:gridCol>
              </a:tblGrid>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9591781"/>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1159098"/>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021178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41828490"/>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532587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7489876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3477423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69905435"/>
                  </a:ext>
                </a:extLst>
              </a:tr>
            </a:tbl>
          </a:graphicData>
        </a:graphic>
      </p:graphicFrame>
      <p:graphicFrame>
        <p:nvGraphicFramePr>
          <p:cNvPr id="7" name="Table 6">
            <a:extLst>
              <a:ext uri="{FF2B5EF4-FFF2-40B4-BE49-F238E27FC236}">
                <a16:creationId xmlns:a16="http://schemas.microsoft.com/office/drawing/2014/main" id="{F0ABDB34-ECA4-FE97-583B-F041583C9833}"/>
              </a:ext>
            </a:extLst>
          </p:cNvPr>
          <p:cNvGraphicFramePr>
            <a:graphicFrameLocks noGrp="1" noChangeAspect="1"/>
          </p:cNvGraphicFramePr>
          <p:nvPr/>
        </p:nvGraphicFramePr>
        <p:xfrm>
          <a:off x="7972545" y="1075695"/>
          <a:ext cx="143046" cy="4362240"/>
        </p:xfrm>
        <a:graphic>
          <a:graphicData uri="http://schemas.openxmlformats.org/drawingml/2006/table">
            <a:tbl>
              <a:tblPr firstRow="1" bandRow="1">
                <a:tableStyleId>{9D7B26C5-4107-4FEC-AEDC-1716B250A1EF}</a:tableStyleId>
              </a:tblPr>
              <a:tblGrid>
                <a:gridCol w="143046">
                  <a:extLst>
                    <a:ext uri="{9D8B030D-6E8A-4147-A177-3AD203B41FA5}">
                      <a16:colId xmlns:a16="http://schemas.microsoft.com/office/drawing/2014/main" val="1962140611"/>
                    </a:ext>
                  </a:extLst>
                </a:gridCol>
              </a:tblGrid>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39591781"/>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71159098"/>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2021178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41828490"/>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532587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7489876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3477423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6990543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0433024"/>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787293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085353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521484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1918840"/>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082654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5170309"/>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2421889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68605378"/>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45469064"/>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8898970"/>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0391419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6123249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5610048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70843281"/>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78653819"/>
                  </a:ext>
                </a:extLst>
              </a:tr>
            </a:tbl>
          </a:graphicData>
        </a:graphic>
      </p:graphicFrame>
      <p:graphicFrame>
        <p:nvGraphicFramePr>
          <p:cNvPr id="8" name="Table 7">
            <a:extLst>
              <a:ext uri="{FF2B5EF4-FFF2-40B4-BE49-F238E27FC236}">
                <a16:creationId xmlns:a16="http://schemas.microsoft.com/office/drawing/2014/main" id="{03302602-83FE-DE99-F417-B5BBF5E62EE1}"/>
              </a:ext>
            </a:extLst>
          </p:cNvPr>
          <p:cNvGraphicFramePr>
            <a:graphicFrameLocks noGrp="1" noChangeAspect="1"/>
          </p:cNvGraphicFramePr>
          <p:nvPr/>
        </p:nvGraphicFramePr>
        <p:xfrm>
          <a:off x="10921157" y="1075695"/>
          <a:ext cx="143046" cy="4362240"/>
        </p:xfrm>
        <a:graphic>
          <a:graphicData uri="http://schemas.openxmlformats.org/drawingml/2006/table">
            <a:tbl>
              <a:tblPr firstRow="1" bandRow="1">
                <a:tableStyleId>{9D7B26C5-4107-4FEC-AEDC-1716B250A1EF}</a:tableStyleId>
              </a:tblPr>
              <a:tblGrid>
                <a:gridCol w="143046">
                  <a:extLst>
                    <a:ext uri="{9D8B030D-6E8A-4147-A177-3AD203B41FA5}">
                      <a16:colId xmlns:a16="http://schemas.microsoft.com/office/drawing/2014/main" val="1962140611"/>
                    </a:ext>
                  </a:extLst>
                </a:gridCol>
              </a:tblGrid>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39591781"/>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71159098"/>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2021178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41828490"/>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532587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7489876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3477423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6990543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0433024"/>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787293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085353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521484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1918840"/>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082654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5170309"/>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24218895"/>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68605378"/>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45469064"/>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8898970"/>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0391419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61232492"/>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56100486"/>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70843281"/>
                  </a:ext>
                </a:extLst>
              </a:tr>
              <a:tr h="136320">
                <a:tc>
                  <a:txBody>
                    <a:bodyPr/>
                    <a:lstStyle/>
                    <a:p>
                      <a:endParaRPr lang="en-US" sz="8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78653819"/>
                  </a:ext>
                </a:extLst>
              </a:tr>
            </a:tbl>
          </a:graphicData>
        </a:graphic>
      </p:graphicFrame>
      <p:sp>
        <p:nvSpPr>
          <p:cNvPr id="9" name="TextBox 8">
            <a:extLst>
              <a:ext uri="{FF2B5EF4-FFF2-40B4-BE49-F238E27FC236}">
                <a16:creationId xmlns:a16="http://schemas.microsoft.com/office/drawing/2014/main" id="{93DCFFE1-7648-61D8-9BF9-055D17AE3532}"/>
              </a:ext>
            </a:extLst>
          </p:cNvPr>
          <p:cNvSpPr txBox="1"/>
          <p:nvPr/>
        </p:nvSpPr>
        <p:spPr>
          <a:xfrm>
            <a:off x="6849425" y="2949320"/>
            <a:ext cx="622852" cy="646331"/>
          </a:xfrm>
          <a:prstGeom prst="rect">
            <a:avLst/>
          </a:prstGeom>
          <a:noFill/>
        </p:spPr>
        <p:txBody>
          <a:bodyPr wrap="square" rtlCol="0">
            <a:spAutoFit/>
          </a:bodyPr>
          <a:lstStyle/>
          <a:p>
            <a:pPr algn="ctr"/>
            <a:r>
              <a:rPr lang="en-US" sz="3600" dirty="0"/>
              <a:t>+</a:t>
            </a:r>
          </a:p>
        </p:txBody>
      </p:sp>
      <p:sp>
        <p:nvSpPr>
          <p:cNvPr id="10" name="TextBox 9">
            <a:extLst>
              <a:ext uri="{FF2B5EF4-FFF2-40B4-BE49-F238E27FC236}">
                <a16:creationId xmlns:a16="http://schemas.microsoft.com/office/drawing/2014/main" id="{4CF6D5B2-75CF-27D1-AF86-F5E96B90A0F6}"/>
              </a:ext>
            </a:extLst>
          </p:cNvPr>
          <p:cNvSpPr txBox="1"/>
          <p:nvPr/>
        </p:nvSpPr>
        <p:spPr>
          <a:xfrm>
            <a:off x="4819629" y="2933649"/>
            <a:ext cx="622852" cy="646331"/>
          </a:xfrm>
          <a:prstGeom prst="rect">
            <a:avLst/>
          </a:prstGeom>
          <a:noFill/>
        </p:spPr>
        <p:txBody>
          <a:bodyPr wrap="square" rtlCol="0" anchor="ctr">
            <a:spAutoFit/>
          </a:bodyPr>
          <a:lstStyle/>
          <a:p>
            <a:pPr algn="ctr"/>
            <a:r>
              <a:rPr lang="en-US" sz="3600" dirty="0"/>
              <a:t>×</a:t>
            </a:r>
          </a:p>
        </p:txBody>
      </p:sp>
      <p:sp>
        <p:nvSpPr>
          <p:cNvPr id="11" name="TextBox 10">
            <a:extLst>
              <a:ext uri="{FF2B5EF4-FFF2-40B4-BE49-F238E27FC236}">
                <a16:creationId xmlns:a16="http://schemas.microsoft.com/office/drawing/2014/main" id="{8C051870-D049-54CC-99EE-1A069E97B258}"/>
              </a:ext>
            </a:extLst>
          </p:cNvPr>
          <p:cNvSpPr txBox="1"/>
          <p:nvPr/>
        </p:nvSpPr>
        <p:spPr>
          <a:xfrm>
            <a:off x="9206948" y="2949320"/>
            <a:ext cx="622852" cy="646331"/>
          </a:xfrm>
          <a:prstGeom prst="rect">
            <a:avLst/>
          </a:prstGeom>
          <a:noFill/>
        </p:spPr>
        <p:txBody>
          <a:bodyPr wrap="square" rtlCol="0">
            <a:spAutoFit/>
          </a:bodyPr>
          <a:lstStyle/>
          <a:p>
            <a:pPr algn="ctr"/>
            <a:r>
              <a:rPr lang="en-US" sz="3600" dirty="0"/>
              <a:t>=</a:t>
            </a:r>
          </a:p>
        </p:txBody>
      </p:sp>
      <p:sp>
        <p:nvSpPr>
          <p:cNvPr id="12" name="TextBox 11">
            <a:extLst>
              <a:ext uri="{FF2B5EF4-FFF2-40B4-BE49-F238E27FC236}">
                <a16:creationId xmlns:a16="http://schemas.microsoft.com/office/drawing/2014/main" id="{FC336E32-37B1-0A9B-5A6D-89216B0F8923}"/>
              </a:ext>
            </a:extLst>
          </p:cNvPr>
          <p:cNvSpPr txBox="1"/>
          <p:nvPr/>
        </p:nvSpPr>
        <p:spPr>
          <a:xfrm>
            <a:off x="1333078" y="2992918"/>
            <a:ext cx="518139" cy="400110"/>
          </a:xfrm>
          <a:prstGeom prst="rect">
            <a:avLst/>
          </a:prstGeom>
          <a:noFill/>
        </p:spPr>
        <p:txBody>
          <a:bodyPr wrap="square" rtlCol="0" anchor="ctr">
            <a:spAutoFit/>
          </a:bodyPr>
          <a:lstStyle/>
          <a:p>
            <a:pPr algn="ctr"/>
            <a:r>
              <a:rPr lang="en-US" sz="2000" dirty="0"/>
              <a:t>32</a:t>
            </a:r>
          </a:p>
        </p:txBody>
      </p:sp>
      <p:sp>
        <p:nvSpPr>
          <p:cNvPr id="13" name="TextBox 12">
            <a:extLst>
              <a:ext uri="{FF2B5EF4-FFF2-40B4-BE49-F238E27FC236}">
                <a16:creationId xmlns:a16="http://schemas.microsoft.com/office/drawing/2014/main" id="{022BD79D-42C5-B023-44B2-75431753EC0D}"/>
              </a:ext>
            </a:extLst>
          </p:cNvPr>
          <p:cNvSpPr txBox="1"/>
          <p:nvPr/>
        </p:nvSpPr>
        <p:spPr>
          <a:xfrm>
            <a:off x="2664407" y="675585"/>
            <a:ext cx="518139" cy="400110"/>
          </a:xfrm>
          <a:prstGeom prst="rect">
            <a:avLst/>
          </a:prstGeom>
          <a:noFill/>
        </p:spPr>
        <p:txBody>
          <a:bodyPr wrap="square" rtlCol="0" anchor="ctr">
            <a:spAutoFit/>
          </a:bodyPr>
          <a:lstStyle/>
          <a:p>
            <a:pPr algn="ctr"/>
            <a:r>
              <a:rPr lang="en-US" sz="2000" dirty="0"/>
              <a:t>16</a:t>
            </a:r>
          </a:p>
        </p:txBody>
      </p:sp>
      <p:sp>
        <p:nvSpPr>
          <p:cNvPr id="14" name="TextBox 13">
            <a:extLst>
              <a:ext uri="{FF2B5EF4-FFF2-40B4-BE49-F238E27FC236}">
                <a16:creationId xmlns:a16="http://schemas.microsoft.com/office/drawing/2014/main" id="{8F331EAA-15CE-D63A-881E-204AB3284E6A}"/>
              </a:ext>
            </a:extLst>
          </p:cNvPr>
          <p:cNvSpPr txBox="1"/>
          <p:nvPr/>
        </p:nvSpPr>
        <p:spPr>
          <a:xfrm>
            <a:off x="5530981" y="1966200"/>
            <a:ext cx="518139" cy="400110"/>
          </a:xfrm>
          <a:prstGeom prst="rect">
            <a:avLst/>
          </a:prstGeom>
          <a:noFill/>
        </p:spPr>
        <p:txBody>
          <a:bodyPr wrap="square" rtlCol="0" anchor="ctr">
            <a:spAutoFit/>
          </a:bodyPr>
          <a:lstStyle/>
          <a:p>
            <a:pPr algn="ctr"/>
            <a:r>
              <a:rPr lang="en-US" sz="2000" dirty="0"/>
              <a:t>16</a:t>
            </a:r>
          </a:p>
        </p:txBody>
      </p:sp>
      <p:sp>
        <p:nvSpPr>
          <p:cNvPr id="15" name="TextBox 14">
            <a:extLst>
              <a:ext uri="{FF2B5EF4-FFF2-40B4-BE49-F238E27FC236}">
                <a16:creationId xmlns:a16="http://schemas.microsoft.com/office/drawing/2014/main" id="{29E46E92-5C4E-4D82-8DFB-28158358F89D}"/>
              </a:ext>
            </a:extLst>
          </p:cNvPr>
          <p:cNvSpPr txBox="1"/>
          <p:nvPr/>
        </p:nvSpPr>
        <p:spPr>
          <a:xfrm>
            <a:off x="5839817" y="664659"/>
            <a:ext cx="518139" cy="400110"/>
          </a:xfrm>
          <a:prstGeom prst="rect">
            <a:avLst/>
          </a:prstGeom>
          <a:noFill/>
        </p:spPr>
        <p:txBody>
          <a:bodyPr wrap="square" rtlCol="0" anchor="ctr">
            <a:spAutoFit/>
          </a:bodyPr>
          <a:lstStyle/>
          <a:p>
            <a:pPr algn="ctr"/>
            <a:r>
              <a:rPr lang="en-US" sz="2000" dirty="0"/>
              <a:t>1</a:t>
            </a:r>
          </a:p>
        </p:txBody>
      </p:sp>
      <p:sp>
        <p:nvSpPr>
          <p:cNvPr id="16" name="TextBox 15">
            <a:extLst>
              <a:ext uri="{FF2B5EF4-FFF2-40B4-BE49-F238E27FC236}">
                <a16:creationId xmlns:a16="http://schemas.microsoft.com/office/drawing/2014/main" id="{1D253EF3-75D8-8C50-31EF-B846B053082A}"/>
              </a:ext>
            </a:extLst>
          </p:cNvPr>
          <p:cNvSpPr txBox="1"/>
          <p:nvPr/>
        </p:nvSpPr>
        <p:spPr>
          <a:xfrm>
            <a:off x="7784998" y="659755"/>
            <a:ext cx="518139" cy="400110"/>
          </a:xfrm>
          <a:prstGeom prst="rect">
            <a:avLst/>
          </a:prstGeom>
          <a:noFill/>
        </p:spPr>
        <p:txBody>
          <a:bodyPr wrap="square" rtlCol="0" anchor="ctr">
            <a:spAutoFit/>
          </a:bodyPr>
          <a:lstStyle/>
          <a:p>
            <a:pPr algn="ctr"/>
            <a:r>
              <a:rPr lang="en-US" sz="2000" dirty="0"/>
              <a:t>1</a:t>
            </a:r>
          </a:p>
        </p:txBody>
      </p:sp>
      <p:sp>
        <p:nvSpPr>
          <p:cNvPr id="17" name="TextBox 16">
            <a:extLst>
              <a:ext uri="{FF2B5EF4-FFF2-40B4-BE49-F238E27FC236}">
                <a16:creationId xmlns:a16="http://schemas.microsoft.com/office/drawing/2014/main" id="{320B4922-24B3-790A-3CBE-D6F854735CFE}"/>
              </a:ext>
            </a:extLst>
          </p:cNvPr>
          <p:cNvSpPr txBox="1"/>
          <p:nvPr/>
        </p:nvSpPr>
        <p:spPr>
          <a:xfrm>
            <a:off x="10733610" y="656165"/>
            <a:ext cx="518139" cy="400110"/>
          </a:xfrm>
          <a:prstGeom prst="rect">
            <a:avLst/>
          </a:prstGeom>
          <a:noFill/>
        </p:spPr>
        <p:txBody>
          <a:bodyPr wrap="square" rtlCol="0" anchor="ctr">
            <a:spAutoFit/>
          </a:bodyPr>
          <a:lstStyle/>
          <a:p>
            <a:pPr algn="ctr"/>
            <a:r>
              <a:rPr lang="en-US" sz="2000" dirty="0"/>
              <a:t>1</a:t>
            </a:r>
          </a:p>
        </p:txBody>
      </p:sp>
      <p:sp>
        <p:nvSpPr>
          <p:cNvPr id="18" name="TextBox 17">
            <a:extLst>
              <a:ext uri="{FF2B5EF4-FFF2-40B4-BE49-F238E27FC236}">
                <a16:creationId xmlns:a16="http://schemas.microsoft.com/office/drawing/2014/main" id="{B29184BC-40B1-5301-6C37-F7153850DA29}"/>
              </a:ext>
            </a:extLst>
          </p:cNvPr>
          <p:cNvSpPr txBox="1"/>
          <p:nvPr/>
        </p:nvSpPr>
        <p:spPr>
          <a:xfrm>
            <a:off x="7472507" y="3001861"/>
            <a:ext cx="518139" cy="400110"/>
          </a:xfrm>
          <a:prstGeom prst="rect">
            <a:avLst/>
          </a:prstGeom>
          <a:noFill/>
        </p:spPr>
        <p:txBody>
          <a:bodyPr wrap="square" rtlCol="0" anchor="ctr">
            <a:spAutoFit/>
          </a:bodyPr>
          <a:lstStyle/>
          <a:p>
            <a:pPr algn="ctr"/>
            <a:r>
              <a:rPr lang="en-US" sz="2000" dirty="0"/>
              <a:t>32</a:t>
            </a:r>
          </a:p>
        </p:txBody>
      </p:sp>
      <p:sp>
        <p:nvSpPr>
          <p:cNvPr id="19" name="TextBox 18">
            <a:extLst>
              <a:ext uri="{FF2B5EF4-FFF2-40B4-BE49-F238E27FC236}">
                <a16:creationId xmlns:a16="http://schemas.microsoft.com/office/drawing/2014/main" id="{F1A31B0C-B27F-D304-6A16-607147D050B1}"/>
              </a:ext>
            </a:extLst>
          </p:cNvPr>
          <p:cNvSpPr txBox="1"/>
          <p:nvPr/>
        </p:nvSpPr>
        <p:spPr>
          <a:xfrm>
            <a:off x="10403018" y="2992918"/>
            <a:ext cx="518139" cy="400110"/>
          </a:xfrm>
          <a:prstGeom prst="rect">
            <a:avLst/>
          </a:prstGeom>
          <a:noFill/>
        </p:spPr>
        <p:txBody>
          <a:bodyPr wrap="square" rtlCol="0" anchor="ctr">
            <a:spAutoFit/>
          </a:bodyPr>
          <a:lstStyle/>
          <a:p>
            <a:pPr algn="ctr"/>
            <a:r>
              <a:rPr lang="en-US" sz="2000" dirty="0"/>
              <a:t>32</a:t>
            </a:r>
          </a:p>
        </p:txBody>
      </p:sp>
      <p:sp>
        <p:nvSpPr>
          <p:cNvPr id="20" name="TextBox 19">
            <a:extLst>
              <a:ext uri="{FF2B5EF4-FFF2-40B4-BE49-F238E27FC236}">
                <a16:creationId xmlns:a16="http://schemas.microsoft.com/office/drawing/2014/main" id="{768A877D-3CE4-1914-CAE8-4BD04CB4EDB5}"/>
              </a:ext>
            </a:extLst>
          </p:cNvPr>
          <p:cNvSpPr txBox="1"/>
          <p:nvPr/>
        </p:nvSpPr>
        <p:spPr>
          <a:xfrm>
            <a:off x="2683722" y="73116"/>
            <a:ext cx="622852" cy="646331"/>
          </a:xfrm>
          <a:prstGeom prst="rect">
            <a:avLst/>
          </a:prstGeom>
          <a:noFill/>
        </p:spPr>
        <p:txBody>
          <a:bodyPr wrap="square" rtlCol="0" anchor="ctr">
            <a:spAutoFit/>
          </a:bodyPr>
          <a:lstStyle/>
          <a:p>
            <a:pPr algn="ctr"/>
            <a:r>
              <a:rPr lang="en-US" sz="3600" b="1" i="1" dirty="0">
                <a:solidFill>
                  <a:srgbClr val="C00000"/>
                </a:solidFill>
                <a:latin typeface="Cambria Math" panose="02040503050406030204" pitchFamily="18" charset="0"/>
                <a:ea typeface="Cambria Math" panose="02040503050406030204" pitchFamily="18" charset="0"/>
              </a:rPr>
              <a:t>A</a:t>
            </a:r>
          </a:p>
        </p:txBody>
      </p:sp>
      <p:sp>
        <p:nvSpPr>
          <p:cNvPr id="21" name="TextBox 20">
            <a:extLst>
              <a:ext uri="{FF2B5EF4-FFF2-40B4-BE49-F238E27FC236}">
                <a16:creationId xmlns:a16="http://schemas.microsoft.com/office/drawing/2014/main" id="{4D455629-1C8C-6F8F-C30F-28B4F08F5B58}"/>
              </a:ext>
            </a:extLst>
          </p:cNvPr>
          <p:cNvSpPr txBox="1"/>
          <p:nvPr/>
        </p:nvSpPr>
        <p:spPr>
          <a:xfrm>
            <a:off x="5784574" y="70721"/>
            <a:ext cx="622852" cy="646331"/>
          </a:xfrm>
          <a:prstGeom prst="rect">
            <a:avLst/>
          </a:prstGeom>
          <a:noFill/>
        </p:spPr>
        <p:txBody>
          <a:bodyPr wrap="square" rtlCol="0" anchor="ctr">
            <a:spAutoFit/>
          </a:bodyPr>
          <a:lstStyle/>
          <a:p>
            <a:pPr algn="ctr"/>
            <a:r>
              <a:rPr lang="en-US" sz="3600" b="1" i="1" dirty="0">
                <a:solidFill>
                  <a:srgbClr val="C00000"/>
                </a:solidFill>
                <a:latin typeface="Cambria Math" panose="02040503050406030204" pitchFamily="18" charset="0"/>
                <a:ea typeface="Cambria Math" panose="02040503050406030204" pitchFamily="18" charset="0"/>
              </a:rPr>
              <a:t>x</a:t>
            </a:r>
          </a:p>
        </p:txBody>
      </p:sp>
      <p:sp>
        <p:nvSpPr>
          <p:cNvPr id="23" name="TextBox 22">
            <a:extLst>
              <a:ext uri="{FF2B5EF4-FFF2-40B4-BE49-F238E27FC236}">
                <a16:creationId xmlns:a16="http://schemas.microsoft.com/office/drawing/2014/main" id="{C1C4F974-40D5-B638-03EC-4E9C6A1E589C}"/>
              </a:ext>
            </a:extLst>
          </p:cNvPr>
          <p:cNvSpPr txBox="1"/>
          <p:nvPr/>
        </p:nvSpPr>
        <p:spPr>
          <a:xfrm>
            <a:off x="7751454" y="67524"/>
            <a:ext cx="622852" cy="646331"/>
          </a:xfrm>
          <a:prstGeom prst="rect">
            <a:avLst/>
          </a:prstGeom>
          <a:noFill/>
        </p:spPr>
        <p:txBody>
          <a:bodyPr wrap="square" rtlCol="0" anchor="ctr">
            <a:spAutoFit/>
          </a:bodyPr>
          <a:lstStyle/>
          <a:p>
            <a:pPr algn="ctr"/>
            <a:r>
              <a:rPr lang="en-US" sz="3600" b="1" i="1" dirty="0">
                <a:solidFill>
                  <a:srgbClr val="C00000"/>
                </a:solidFill>
                <a:latin typeface="Cambria Math" panose="02040503050406030204" pitchFamily="18" charset="0"/>
                <a:ea typeface="Cambria Math" panose="02040503050406030204" pitchFamily="18" charset="0"/>
              </a:rPr>
              <a:t>b</a:t>
            </a:r>
          </a:p>
        </p:txBody>
      </p:sp>
      <p:sp>
        <p:nvSpPr>
          <p:cNvPr id="24" name="TextBox 23">
            <a:extLst>
              <a:ext uri="{FF2B5EF4-FFF2-40B4-BE49-F238E27FC236}">
                <a16:creationId xmlns:a16="http://schemas.microsoft.com/office/drawing/2014/main" id="{488CC55F-8CDE-B125-22C5-CAB36B5E7A8B}"/>
              </a:ext>
            </a:extLst>
          </p:cNvPr>
          <p:cNvSpPr txBox="1"/>
          <p:nvPr/>
        </p:nvSpPr>
        <p:spPr>
          <a:xfrm>
            <a:off x="10681253" y="72246"/>
            <a:ext cx="622852" cy="646331"/>
          </a:xfrm>
          <a:prstGeom prst="rect">
            <a:avLst/>
          </a:prstGeom>
          <a:noFill/>
        </p:spPr>
        <p:txBody>
          <a:bodyPr wrap="square" rtlCol="0" anchor="ctr">
            <a:spAutoFit/>
          </a:bodyPr>
          <a:lstStyle/>
          <a:p>
            <a:pPr algn="ctr"/>
            <a:r>
              <a:rPr lang="en-US" sz="3600" b="1" i="1" dirty="0">
                <a:solidFill>
                  <a:srgbClr val="C00000"/>
                </a:solidFill>
                <a:latin typeface="Cambria Math" panose="02040503050406030204" pitchFamily="18" charset="0"/>
                <a:ea typeface="Cambria Math" panose="02040503050406030204" pitchFamily="18" charset="0"/>
              </a:rPr>
              <a:t>y</a:t>
            </a:r>
          </a:p>
        </p:txBody>
      </p:sp>
      <p:sp>
        <p:nvSpPr>
          <p:cNvPr id="3" name="TextBox 2">
            <a:extLst>
              <a:ext uri="{FF2B5EF4-FFF2-40B4-BE49-F238E27FC236}">
                <a16:creationId xmlns:a16="http://schemas.microsoft.com/office/drawing/2014/main" id="{3577CADB-D021-692D-CE50-F2CF1A4EA697}"/>
              </a:ext>
            </a:extLst>
          </p:cNvPr>
          <p:cNvSpPr txBox="1"/>
          <p:nvPr/>
        </p:nvSpPr>
        <p:spPr>
          <a:xfrm>
            <a:off x="3697202" y="5748658"/>
            <a:ext cx="5321508" cy="400110"/>
          </a:xfrm>
          <a:prstGeom prst="rect">
            <a:avLst/>
          </a:prstGeom>
          <a:noFill/>
        </p:spPr>
        <p:txBody>
          <a:bodyPr wrap="square" rtlCol="0">
            <a:spAutoFit/>
          </a:bodyPr>
          <a:lstStyle/>
          <a:p>
            <a:r>
              <a:rPr lang="en-US" sz="2000" dirty="0"/>
              <a:t>Problem is distributed onto 4 x 4 grid of PEs.</a:t>
            </a:r>
          </a:p>
        </p:txBody>
      </p:sp>
    </p:spTree>
    <p:extLst>
      <p:ext uri="{BB962C8B-B14F-4D97-AF65-F5344CB8AC3E}">
        <p14:creationId xmlns:p14="http://schemas.microsoft.com/office/powerpoint/2010/main" val="784437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AEA6-1C77-B0DD-4AA8-02F83464C9B1}"/>
              </a:ext>
            </a:extLst>
          </p:cNvPr>
          <p:cNvSpPr>
            <a:spLocks noGrp="1"/>
          </p:cNvSpPr>
          <p:nvPr>
            <p:ph type="title"/>
          </p:nvPr>
        </p:nvSpPr>
        <p:spPr>
          <a:xfrm>
            <a:off x="415600" y="385751"/>
            <a:ext cx="11360800" cy="763600"/>
          </a:xfrm>
        </p:spPr>
        <p:txBody>
          <a:bodyPr/>
          <a:lstStyle/>
          <a:p>
            <a:r>
              <a:rPr lang="en-US" dirty="0"/>
              <a:t>GEMV</a:t>
            </a:r>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34</a:t>
            </a:fld>
            <a:endParaRPr lang="en"/>
          </a:p>
        </p:txBody>
      </p:sp>
      <p:sp>
        <p:nvSpPr>
          <p:cNvPr id="9" name="TextBox 8">
            <a:extLst>
              <a:ext uri="{FF2B5EF4-FFF2-40B4-BE49-F238E27FC236}">
                <a16:creationId xmlns:a16="http://schemas.microsoft.com/office/drawing/2014/main" id="{93DCFFE1-7648-61D8-9BF9-055D17AE3532}"/>
              </a:ext>
            </a:extLst>
          </p:cNvPr>
          <p:cNvSpPr txBox="1"/>
          <p:nvPr/>
        </p:nvSpPr>
        <p:spPr>
          <a:xfrm>
            <a:off x="6849425" y="2717736"/>
            <a:ext cx="622852" cy="646331"/>
          </a:xfrm>
          <a:prstGeom prst="rect">
            <a:avLst/>
          </a:prstGeom>
          <a:noFill/>
        </p:spPr>
        <p:txBody>
          <a:bodyPr wrap="square" rtlCol="0">
            <a:spAutoFit/>
          </a:bodyPr>
          <a:lstStyle/>
          <a:p>
            <a:pPr algn="ctr"/>
            <a:r>
              <a:rPr lang="en-US" sz="3600" dirty="0"/>
              <a:t>+</a:t>
            </a:r>
          </a:p>
        </p:txBody>
      </p:sp>
      <p:sp>
        <p:nvSpPr>
          <p:cNvPr id="10" name="TextBox 9">
            <a:extLst>
              <a:ext uri="{FF2B5EF4-FFF2-40B4-BE49-F238E27FC236}">
                <a16:creationId xmlns:a16="http://schemas.microsoft.com/office/drawing/2014/main" id="{4CF6D5B2-75CF-27D1-AF86-F5E96B90A0F6}"/>
              </a:ext>
            </a:extLst>
          </p:cNvPr>
          <p:cNvSpPr txBox="1"/>
          <p:nvPr/>
        </p:nvSpPr>
        <p:spPr>
          <a:xfrm>
            <a:off x="4819629" y="2702065"/>
            <a:ext cx="622852" cy="646331"/>
          </a:xfrm>
          <a:prstGeom prst="rect">
            <a:avLst/>
          </a:prstGeom>
          <a:noFill/>
        </p:spPr>
        <p:txBody>
          <a:bodyPr wrap="square" rtlCol="0" anchor="ctr">
            <a:spAutoFit/>
          </a:bodyPr>
          <a:lstStyle/>
          <a:p>
            <a:pPr algn="ctr"/>
            <a:r>
              <a:rPr lang="en-US" sz="3600" dirty="0"/>
              <a:t>×</a:t>
            </a:r>
          </a:p>
        </p:txBody>
      </p:sp>
      <p:sp>
        <p:nvSpPr>
          <p:cNvPr id="14" name="TextBox 13">
            <a:extLst>
              <a:ext uri="{FF2B5EF4-FFF2-40B4-BE49-F238E27FC236}">
                <a16:creationId xmlns:a16="http://schemas.microsoft.com/office/drawing/2014/main" id="{8F331EAA-15CE-D63A-881E-204AB3284E6A}"/>
              </a:ext>
            </a:extLst>
          </p:cNvPr>
          <p:cNvSpPr txBox="1"/>
          <p:nvPr/>
        </p:nvSpPr>
        <p:spPr>
          <a:xfrm>
            <a:off x="5530981" y="1734616"/>
            <a:ext cx="518139" cy="400110"/>
          </a:xfrm>
          <a:prstGeom prst="rect">
            <a:avLst/>
          </a:prstGeom>
          <a:noFill/>
        </p:spPr>
        <p:txBody>
          <a:bodyPr wrap="square" rtlCol="0" anchor="ctr">
            <a:spAutoFit/>
          </a:bodyPr>
          <a:lstStyle/>
          <a:p>
            <a:pPr algn="ctr"/>
            <a:r>
              <a:rPr lang="en-US" sz="2000" dirty="0"/>
              <a:t>16</a:t>
            </a:r>
          </a:p>
        </p:txBody>
      </p:sp>
      <p:sp>
        <p:nvSpPr>
          <p:cNvPr id="21" name="TextBox 20">
            <a:extLst>
              <a:ext uri="{FF2B5EF4-FFF2-40B4-BE49-F238E27FC236}">
                <a16:creationId xmlns:a16="http://schemas.microsoft.com/office/drawing/2014/main" id="{4D455629-1C8C-6F8F-C30F-28B4F08F5B58}"/>
              </a:ext>
            </a:extLst>
          </p:cNvPr>
          <p:cNvSpPr txBox="1"/>
          <p:nvPr/>
        </p:nvSpPr>
        <p:spPr>
          <a:xfrm>
            <a:off x="5784574" y="130681"/>
            <a:ext cx="622852" cy="646331"/>
          </a:xfrm>
          <a:prstGeom prst="rect">
            <a:avLst/>
          </a:prstGeom>
          <a:noFill/>
        </p:spPr>
        <p:txBody>
          <a:bodyPr wrap="square" rtlCol="0" anchor="ctr">
            <a:spAutoFit/>
          </a:bodyPr>
          <a:lstStyle/>
          <a:p>
            <a:pPr algn="ctr"/>
            <a:r>
              <a:rPr lang="en-US" sz="3600" dirty="0">
                <a:solidFill>
                  <a:srgbClr val="C00000"/>
                </a:solidFill>
              </a:rPr>
              <a:t>x</a:t>
            </a:r>
          </a:p>
        </p:txBody>
      </p:sp>
      <p:graphicFrame>
        <p:nvGraphicFramePr>
          <p:cNvPr id="3" name="Table 21">
            <a:extLst>
              <a:ext uri="{FF2B5EF4-FFF2-40B4-BE49-F238E27FC236}">
                <a16:creationId xmlns:a16="http://schemas.microsoft.com/office/drawing/2014/main" id="{18CB7C3D-FFD4-D4CF-D84A-70D351CC14E0}"/>
              </a:ext>
            </a:extLst>
          </p:cNvPr>
          <p:cNvGraphicFramePr>
            <a:graphicFrameLocks noGrp="1"/>
          </p:cNvGraphicFramePr>
          <p:nvPr/>
        </p:nvGraphicFramePr>
        <p:xfrm>
          <a:off x="3704095" y="1613482"/>
          <a:ext cx="3722772" cy="3657672"/>
        </p:xfrm>
        <a:graphic>
          <a:graphicData uri="http://schemas.openxmlformats.org/drawingml/2006/table">
            <a:tbl>
              <a:tblPr firstRow="1" bandRow="1">
                <a:tableStyleId>{5C22544A-7EE6-4342-B048-85BDC9FD1C3A}</a:tableStyleId>
              </a:tblPr>
              <a:tblGrid>
                <a:gridCol w="930693">
                  <a:extLst>
                    <a:ext uri="{9D8B030D-6E8A-4147-A177-3AD203B41FA5}">
                      <a16:colId xmlns:a16="http://schemas.microsoft.com/office/drawing/2014/main" val="1134821022"/>
                    </a:ext>
                  </a:extLst>
                </a:gridCol>
                <a:gridCol w="930693">
                  <a:extLst>
                    <a:ext uri="{9D8B030D-6E8A-4147-A177-3AD203B41FA5}">
                      <a16:colId xmlns:a16="http://schemas.microsoft.com/office/drawing/2014/main" val="3231306177"/>
                    </a:ext>
                  </a:extLst>
                </a:gridCol>
                <a:gridCol w="930693">
                  <a:extLst>
                    <a:ext uri="{9D8B030D-6E8A-4147-A177-3AD203B41FA5}">
                      <a16:colId xmlns:a16="http://schemas.microsoft.com/office/drawing/2014/main" val="3313376130"/>
                    </a:ext>
                  </a:extLst>
                </a:gridCol>
                <a:gridCol w="930693">
                  <a:extLst>
                    <a:ext uri="{9D8B030D-6E8A-4147-A177-3AD203B41FA5}">
                      <a16:colId xmlns:a16="http://schemas.microsoft.com/office/drawing/2014/main" val="1696890353"/>
                    </a:ext>
                  </a:extLst>
                </a:gridCol>
              </a:tblGrid>
              <a:tr h="914418">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1715949"/>
                  </a:ext>
                </a:extLst>
              </a:tr>
              <a:tr h="914418">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45017060"/>
                  </a:ext>
                </a:extLst>
              </a:tr>
              <a:tr h="914418">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05469544"/>
                  </a:ext>
                </a:extLst>
              </a:tr>
              <a:tr h="914418">
                <a:tc>
                  <a:txBody>
                    <a:bodyPr/>
                    <a:lstStyle/>
                    <a:p>
                      <a:endParaRPr lang="en-US"/>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28044336"/>
                  </a:ext>
                </a:extLst>
              </a:tr>
            </a:tbl>
          </a:graphicData>
        </a:graphic>
      </p:graphicFrame>
      <p:graphicFrame>
        <p:nvGraphicFramePr>
          <p:cNvPr id="22" name="Table 21">
            <a:extLst>
              <a:ext uri="{FF2B5EF4-FFF2-40B4-BE49-F238E27FC236}">
                <a16:creationId xmlns:a16="http://schemas.microsoft.com/office/drawing/2014/main" id="{E394886D-DEE1-3679-2575-8273A9EEC9DF}"/>
              </a:ext>
            </a:extLst>
          </p:cNvPr>
          <p:cNvGraphicFramePr>
            <a:graphicFrameLocks noGrp="1"/>
          </p:cNvGraphicFramePr>
          <p:nvPr/>
        </p:nvGraphicFramePr>
        <p:xfrm>
          <a:off x="3704095" y="103402"/>
          <a:ext cx="3722772" cy="837607"/>
        </p:xfrm>
        <a:graphic>
          <a:graphicData uri="http://schemas.openxmlformats.org/drawingml/2006/table">
            <a:tbl>
              <a:tblPr firstRow="1" bandRow="1">
                <a:tableStyleId>{5C22544A-7EE6-4342-B048-85BDC9FD1C3A}</a:tableStyleId>
              </a:tblPr>
              <a:tblGrid>
                <a:gridCol w="930693">
                  <a:extLst>
                    <a:ext uri="{9D8B030D-6E8A-4147-A177-3AD203B41FA5}">
                      <a16:colId xmlns:a16="http://schemas.microsoft.com/office/drawing/2014/main" val="1134821022"/>
                    </a:ext>
                  </a:extLst>
                </a:gridCol>
                <a:gridCol w="930693">
                  <a:extLst>
                    <a:ext uri="{9D8B030D-6E8A-4147-A177-3AD203B41FA5}">
                      <a16:colId xmlns:a16="http://schemas.microsoft.com/office/drawing/2014/main" val="3231306177"/>
                    </a:ext>
                  </a:extLst>
                </a:gridCol>
                <a:gridCol w="930693">
                  <a:extLst>
                    <a:ext uri="{9D8B030D-6E8A-4147-A177-3AD203B41FA5}">
                      <a16:colId xmlns:a16="http://schemas.microsoft.com/office/drawing/2014/main" val="3313376130"/>
                    </a:ext>
                  </a:extLst>
                </a:gridCol>
                <a:gridCol w="930693">
                  <a:extLst>
                    <a:ext uri="{9D8B030D-6E8A-4147-A177-3AD203B41FA5}">
                      <a16:colId xmlns:a16="http://schemas.microsoft.com/office/drawing/2014/main" val="1696890353"/>
                    </a:ext>
                  </a:extLst>
                </a:gridCol>
              </a:tblGrid>
              <a:tr h="837607">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71715949"/>
                  </a:ext>
                </a:extLst>
              </a:tr>
            </a:tbl>
          </a:graphicData>
        </a:graphic>
      </p:graphicFrame>
      <p:graphicFrame>
        <p:nvGraphicFramePr>
          <p:cNvPr id="25" name="Table 24">
            <a:extLst>
              <a:ext uri="{FF2B5EF4-FFF2-40B4-BE49-F238E27FC236}">
                <a16:creationId xmlns:a16="http://schemas.microsoft.com/office/drawing/2014/main" id="{21E52522-68FE-D18A-8E0F-9B6739B799AB}"/>
              </a:ext>
            </a:extLst>
          </p:cNvPr>
          <p:cNvGraphicFramePr>
            <a:graphicFrameLocks noGrp="1"/>
          </p:cNvGraphicFramePr>
          <p:nvPr/>
        </p:nvGraphicFramePr>
        <p:xfrm>
          <a:off x="1831804" y="1613482"/>
          <a:ext cx="930693" cy="3657672"/>
        </p:xfrm>
        <a:graphic>
          <a:graphicData uri="http://schemas.openxmlformats.org/drawingml/2006/table">
            <a:tbl>
              <a:tblPr firstRow="1" bandRow="1">
                <a:tableStyleId>{5C22544A-7EE6-4342-B048-85BDC9FD1C3A}</a:tableStyleId>
              </a:tblPr>
              <a:tblGrid>
                <a:gridCol w="930693">
                  <a:extLst>
                    <a:ext uri="{9D8B030D-6E8A-4147-A177-3AD203B41FA5}">
                      <a16:colId xmlns:a16="http://schemas.microsoft.com/office/drawing/2014/main" val="1134821022"/>
                    </a:ext>
                  </a:extLst>
                </a:gridCol>
              </a:tblGrid>
              <a:tr h="914418">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1715949"/>
                  </a:ext>
                </a:extLst>
              </a:tr>
              <a:tr h="914418">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0179175"/>
                  </a:ext>
                </a:extLst>
              </a:tr>
              <a:tr h="914418">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6047152"/>
                  </a:ext>
                </a:extLst>
              </a:tr>
              <a:tr h="914418">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1053898"/>
                  </a:ext>
                </a:extLst>
              </a:tr>
            </a:tbl>
          </a:graphicData>
        </a:graphic>
      </p:graphicFrame>
      <p:graphicFrame>
        <p:nvGraphicFramePr>
          <p:cNvPr id="26" name="Table 25">
            <a:extLst>
              <a:ext uri="{FF2B5EF4-FFF2-40B4-BE49-F238E27FC236}">
                <a16:creationId xmlns:a16="http://schemas.microsoft.com/office/drawing/2014/main" id="{782FA04D-0BF8-598F-3274-328E22F5BABF}"/>
              </a:ext>
            </a:extLst>
          </p:cNvPr>
          <p:cNvGraphicFramePr>
            <a:graphicFrameLocks noGrp="1"/>
          </p:cNvGraphicFramePr>
          <p:nvPr/>
        </p:nvGraphicFramePr>
        <p:xfrm>
          <a:off x="9429503" y="1610630"/>
          <a:ext cx="930693" cy="3657672"/>
        </p:xfrm>
        <a:graphic>
          <a:graphicData uri="http://schemas.openxmlformats.org/drawingml/2006/table">
            <a:tbl>
              <a:tblPr firstRow="1" bandRow="1">
                <a:tableStyleId>{5C22544A-7EE6-4342-B048-85BDC9FD1C3A}</a:tableStyleId>
              </a:tblPr>
              <a:tblGrid>
                <a:gridCol w="930693">
                  <a:extLst>
                    <a:ext uri="{9D8B030D-6E8A-4147-A177-3AD203B41FA5}">
                      <a16:colId xmlns:a16="http://schemas.microsoft.com/office/drawing/2014/main" val="1134821022"/>
                    </a:ext>
                  </a:extLst>
                </a:gridCol>
              </a:tblGrid>
              <a:tr h="914418">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1715949"/>
                  </a:ext>
                </a:extLst>
              </a:tr>
              <a:tr h="914418">
                <a:tc>
                  <a:txBody>
                    <a:bodyPr/>
                    <a:lstStyle/>
                    <a:p>
                      <a:endParaRPr lang="en-US"/>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0179175"/>
                  </a:ext>
                </a:extLst>
              </a:tr>
              <a:tr h="914418">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6047152"/>
                  </a:ext>
                </a:extLst>
              </a:tr>
              <a:tr h="914418">
                <a:tc>
                  <a:txBody>
                    <a:bodyPr/>
                    <a:lstStyle/>
                    <a:p>
                      <a:endParaRPr lang="en-US" dirty="0"/>
                    </a:p>
                  </a:txBody>
                  <a:tcPr>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1053898"/>
                  </a:ext>
                </a:extLst>
              </a:tr>
            </a:tbl>
          </a:graphicData>
        </a:graphic>
      </p:graphicFrame>
      <p:sp>
        <p:nvSpPr>
          <p:cNvPr id="27" name="TextBox 26">
            <a:extLst>
              <a:ext uri="{FF2B5EF4-FFF2-40B4-BE49-F238E27FC236}">
                <a16:creationId xmlns:a16="http://schemas.microsoft.com/office/drawing/2014/main" id="{4A0A1403-AA1B-75A3-D14D-8DC48F7CB0C4}"/>
              </a:ext>
            </a:extLst>
          </p:cNvPr>
          <p:cNvSpPr txBox="1"/>
          <p:nvPr/>
        </p:nvSpPr>
        <p:spPr>
          <a:xfrm>
            <a:off x="3704095" y="1622308"/>
            <a:ext cx="622852" cy="646331"/>
          </a:xfrm>
          <a:prstGeom prst="rect">
            <a:avLst/>
          </a:prstGeom>
          <a:noFill/>
        </p:spPr>
        <p:txBody>
          <a:bodyPr wrap="square" rtlCol="0" anchor="ctr">
            <a:spAutoFit/>
          </a:bodyPr>
          <a:lstStyle/>
          <a:p>
            <a:pPr algn="ctr"/>
            <a:r>
              <a:rPr lang="en-US" sz="3600" b="1" i="1" dirty="0">
                <a:solidFill>
                  <a:srgbClr val="C00000"/>
                </a:solidFill>
                <a:latin typeface="Cambria Math" panose="02040503050406030204" pitchFamily="18" charset="0"/>
                <a:ea typeface="Cambria Math" panose="02040503050406030204" pitchFamily="18" charset="0"/>
              </a:rPr>
              <a:t>A</a:t>
            </a:r>
          </a:p>
        </p:txBody>
      </p:sp>
      <p:grpSp>
        <p:nvGrpSpPr>
          <p:cNvPr id="63" name="Group 62">
            <a:extLst>
              <a:ext uri="{FF2B5EF4-FFF2-40B4-BE49-F238E27FC236}">
                <a16:creationId xmlns:a16="http://schemas.microsoft.com/office/drawing/2014/main" id="{263AE4E0-63B9-8396-987B-C6D42D90B919}"/>
              </a:ext>
            </a:extLst>
          </p:cNvPr>
          <p:cNvGrpSpPr/>
          <p:nvPr/>
        </p:nvGrpSpPr>
        <p:grpSpPr>
          <a:xfrm>
            <a:off x="1831804" y="1622308"/>
            <a:ext cx="1686310" cy="3159533"/>
            <a:chOff x="1831804" y="2333572"/>
            <a:chExt cx="1686310" cy="3159533"/>
          </a:xfrm>
        </p:grpSpPr>
        <p:sp>
          <p:nvSpPr>
            <p:cNvPr id="29" name="TextBox 28">
              <a:extLst>
                <a:ext uri="{FF2B5EF4-FFF2-40B4-BE49-F238E27FC236}">
                  <a16:creationId xmlns:a16="http://schemas.microsoft.com/office/drawing/2014/main" id="{5C3EEFB8-12F3-8364-DC10-A92A23CF9C65}"/>
                </a:ext>
              </a:extLst>
            </p:cNvPr>
            <p:cNvSpPr txBox="1"/>
            <p:nvPr/>
          </p:nvSpPr>
          <p:spPr>
            <a:xfrm>
              <a:off x="1831804" y="2333572"/>
              <a:ext cx="622852" cy="646331"/>
            </a:xfrm>
            <a:prstGeom prst="rect">
              <a:avLst/>
            </a:prstGeom>
            <a:noFill/>
          </p:spPr>
          <p:txBody>
            <a:bodyPr wrap="square" rtlCol="0" anchor="ctr">
              <a:spAutoFit/>
            </a:bodyPr>
            <a:lstStyle/>
            <a:p>
              <a:pPr algn="ctr"/>
              <a:r>
                <a:rPr lang="en-US" sz="3600" b="1" i="1" dirty="0">
                  <a:solidFill>
                    <a:srgbClr val="C00000"/>
                  </a:solidFill>
                  <a:latin typeface="Cambria Math" panose="02040503050406030204" pitchFamily="18" charset="0"/>
                  <a:ea typeface="Cambria Math" panose="02040503050406030204" pitchFamily="18" charset="0"/>
                </a:rPr>
                <a:t>b</a:t>
              </a:r>
            </a:p>
          </p:txBody>
        </p:sp>
        <p:cxnSp>
          <p:nvCxnSpPr>
            <p:cNvPr id="32" name="Straight Arrow Connector 31">
              <a:extLst>
                <a:ext uri="{FF2B5EF4-FFF2-40B4-BE49-F238E27FC236}">
                  <a16:creationId xmlns:a16="http://schemas.microsoft.com/office/drawing/2014/main" id="{B8A677A6-463F-8FFE-DAC0-122ADA5BD8D9}"/>
                </a:ext>
              </a:extLst>
            </p:cNvPr>
            <p:cNvCxnSpPr/>
            <p:nvPr/>
          </p:nvCxnSpPr>
          <p:spPr>
            <a:xfrm>
              <a:off x="2960175" y="2787248"/>
              <a:ext cx="55793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38FADD7-8818-9FC0-F9E3-69C3E9E7AA37}"/>
                </a:ext>
              </a:extLst>
            </p:cNvPr>
            <p:cNvCxnSpPr/>
            <p:nvPr/>
          </p:nvCxnSpPr>
          <p:spPr>
            <a:xfrm>
              <a:off x="2960175" y="3700467"/>
              <a:ext cx="55793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A5ABC48-7219-4282-65D2-05436F9CA945}"/>
                </a:ext>
              </a:extLst>
            </p:cNvPr>
            <p:cNvCxnSpPr/>
            <p:nvPr/>
          </p:nvCxnSpPr>
          <p:spPr>
            <a:xfrm>
              <a:off x="2960175" y="4596786"/>
              <a:ext cx="55793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6737729-056F-E425-9CD6-FDBC6BEF2062}"/>
                </a:ext>
              </a:extLst>
            </p:cNvPr>
            <p:cNvCxnSpPr/>
            <p:nvPr/>
          </p:nvCxnSpPr>
          <p:spPr>
            <a:xfrm>
              <a:off x="2960175" y="5493105"/>
              <a:ext cx="55793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448A294B-D206-BD6B-019C-ABD3D6241816}"/>
              </a:ext>
            </a:extLst>
          </p:cNvPr>
          <p:cNvGrpSpPr/>
          <p:nvPr/>
        </p:nvGrpSpPr>
        <p:grpSpPr>
          <a:xfrm>
            <a:off x="3704095" y="71705"/>
            <a:ext cx="3257228" cy="1434210"/>
            <a:chOff x="3704095" y="491767"/>
            <a:chExt cx="3257228" cy="1645900"/>
          </a:xfrm>
        </p:grpSpPr>
        <p:sp>
          <p:nvSpPr>
            <p:cNvPr id="28" name="TextBox 27">
              <a:extLst>
                <a:ext uri="{FF2B5EF4-FFF2-40B4-BE49-F238E27FC236}">
                  <a16:creationId xmlns:a16="http://schemas.microsoft.com/office/drawing/2014/main" id="{E606C71E-5CAC-28E8-D222-A07E0AA010DE}"/>
                </a:ext>
              </a:extLst>
            </p:cNvPr>
            <p:cNvSpPr txBox="1"/>
            <p:nvPr/>
          </p:nvSpPr>
          <p:spPr>
            <a:xfrm>
              <a:off x="3704095" y="491767"/>
              <a:ext cx="622852" cy="646331"/>
            </a:xfrm>
            <a:prstGeom prst="rect">
              <a:avLst/>
            </a:prstGeom>
            <a:noFill/>
          </p:spPr>
          <p:txBody>
            <a:bodyPr wrap="square" rtlCol="0" anchor="ctr">
              <a:spAutoFit/>
            </a:bodyPr>
            <a:lstStyle/>
            <a:p>
              <a:pPr algn="ctr"/>
              <a:r>
                <a:rPr lang="en-US" sz="3600" b="1" i="1" dirty="0">
                  <a:solidFill>
                    <a:srgbClr val="C00000"/>
                  </a:solidFill>
                  <a:latin typeface="Cambria Math" panose="02040503050406030204" pitchFamily="18" charset="0"/>
                  <a:ea typeface="Cambria Math" panose="02040503050406030204" pitchFamily="18" charset="0"/>
                </a:rPr>
                <a:t>x</a:t>
              </a:r>
            </a:p>
          </p:txBody>
        </p:sp>
        <p:cxnSp>
          <p:nvCxnSpPr>
            <p:cNvPr id="36" name="Straight Arrow Connector 35">
              <a:extLst>
                <a:ext uri="{FF2B5EF4-FFF2-40B4-BE49-F238E27FC236}">
                  <a16:creationId xmlns:a16="http://schemas.microsoft.com/office/drawing/2014/main" id="{C2CCC8FD-3B4C-8C8D-D44F-0BE90F4016D6}"/>
                </a:ext>
              </a:extLst>
            </p:cNvPr>
            <p:cNvCxnSpPr>
              <a:cxnSpLocks/>
            </p:cNvCxnSpPr>
            <p:nvPr/>
          </p:nvCxnSpPr>
          <p:spPr>
            <a:xfrm>
              <a:off x="4150963" y="1642822"/>
              <a:ext cx="0" cy="49484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2525FA6-BD76-71AF-502F-F62F5C30857D}"/>
                </a:ext>
              </a:extLst>
            </p:cNvPr>
            <p:cNvCxnSpPr>
              <a:cxnSpLocks/>
            </p:cNvCxnSpPr>
            <p:nvPr/>
          </p:nvCxnSpPr>
          <p:spPr>
            <a:xfrm>
              <a:off x="5131055" y="1642821"/>
              <a:ext cx="0" cy="49484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F569C49-B76C-DFA7-D4F0-FE327F3B0CE8}"/>
                </a:ext>
              </a:extLst>
            </p:cNvPr>
            <p:cNvCxnSpPr>
              <a:cxnSpLocks/>
            </p:cNvCxnSpPr>
            <p:nvPr/>
          </p:nvCxnSpPr>
          <p:spPr>
            <a:xfrm>
              <a:off x="6049506" y="1639688"/>
              <a:ext cx="0" cy="49484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D12E14C-F65B-2687-B077-B50742649D48}"/>
                </a:ext>
              </a:extLst>
            </p:cNvPr>
            <p:cNvCxnSpPr>
              <a:cxnSpLocks/>
            </p:cNvCxnSpPr>
            <p:nvPr/>
          </p:nvCxnSpPr>
          <p:spPr>
            <a:xfrm>
              <a:off x="6961323" y="1639687"/>
              <a:ext cx="0" cy="49484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0E616B0F-3639-A9AE-4307-7F0FDE3A21F6}"/>
              </a:ext>
            </a:extLst>
          </p:cNvPr>
          <p:cNvGrpSpPr/>
          <p:nvPr/>
        </p:nvGrpSpPr>
        <p:grpSpPr>
          <a:xfrm>
            <a:off x="8118527" y="1488395"/>
            <a:ext cx="1933828" cy="3290864"/>
            <a:chOff x="8118527" y="2199659"/>
            <a:chExt cx="1933828" cy="3290864"/>
          </a:xfrm>
        </p:grpSpPr>
        <p:sp>
          <p:nvSpPr>
            <p:cNvPr id="30" name="TextBox 29">
              <a:extLst>
                <a:ext uri="{FF2B5EF4-FFF2-40B4-BE49-F238E27FC236}">
                  <a16:creationId xmlns:a16="http://schemas.microsoft.com/office/drawing/2014/main" id="{E337FEB3-2875-B53D-8468-BD18CE5B54AC}"/>
                </a:ext>
              </a:extLst>
            </p:cNvPr>
            <p:cNvSpPr txBox="1"/>
            <p:nvPr/>
          </p:nvSpPr>
          <p:spPr>
            <a:xfrm>
              <a:off x="9429503" y="2199659"/>
              <a:ext cx="622852" cy="646331"/>
            </a:xfrm>
            <a:prstGeom prst="rect">
              <a:avLst/>
            </a:prstGeom>
            <a:noFill/>
          </p:spPr>
          <p:txBody>
            <a:bodyPr wrap="square" rtlCol="0" anchor="ctr">
              <a:spAutoFit/>
            </a:bodyPr>
            <a:lstStyle/>
            <a:p>
              <a:pPr algn="ctr"/>
              <a:r>
                <a:rPr lang="en-US" sz="3600" b="1" i="1" dirty="0">
                  <a:solidFill>
                    <a:srgbClr val="C00000"/>
                  </a:solidFill>
                  <a:latin typeface="Cambria Math" panose="02040503050406030204" pitchFamily="18" charset="0"/>
                  <a:ea typeface="Cambria Math" panose="02040503050406030204" pitchFamily="18" charset="0"/>
                </a:rPr>
                <a:t>y</a:t>
              </a:r>
            </a:p>
          </p:txBody>
        </p:sp>
        <p:cxnSp>
          <p:nvCxnSpPr>
            <p:cNvPr id="42" name="Straight Arrow Connector 41">
              <a:extLst>
                <a:ext uri="{FF2B5EF4-FFF2-40B4-BE49-F238E27FC236}">
                  <a16:creationId xmlns:a16="http://schemas.microsoft.com/office/drawing/2014/main" id="{614944E3-5A5B-88C6-0140-1729B3429544}"/>
                </a:ext>
              </a:extLst>
            </p:cNvPr>
            <p:cNvCxnSpPr/>
            <p:nvPr/>
          </p:nvCxnSpPr>
          <p:spPr>
            <a:xfrm>
              <a:off x="8118527" y="2784666"/>
              <a:ext cx="55793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39AD00E-6668-F226-0087-ED102AF70EDB}"/>
                </a:ext>
              </a:extLst>
            </p:cNvPr>
            <p:cNvCxnSpPr/>
            <p:nvPr/>
          </p:nvCxnSpPr>
          <p:spPr>
            <a:xfrm>
              <a:off x="8118527" y="3697885"/>
              <a:ext cx="55793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67F6CE4-B708-649A-1B01-E13D09108445}"/>
                </a:ext>
              </a:extLst>
            </p:cNvPr>
            <p:cNvCxnSpPr/>
            <p:nvPr/>
          </p:nvCxnSpPr>
          <p:spPr>
            <a:xfrm>
              <a:off x="8118527" y="4594204"/>
              <a:ext cx="55793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EBAD274-D536-6779-D6CA-ED0C056BBF9A}"/>
                </a:ext>
              </a:extLst>
            </p:cNvPr>
            <p:cNvCxnSpPr/>
            <p:nvPr/>
          </p:nvCxnSpPr>
          <p:spPr>
            <a:xfrm>
              <a:off x="8118527" y="5490523"/>
              <a:ext cx="55793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C1A67754-83EC-D446-3198-BA28664568AF}"/>
              </a:ext>
            </a:extLst>
          </p:cNvPr>
          <p:cNvSpPr txBox="1"/>
          <p:nvPr/>
        </p:nvSpPr>
        <p:spPr>
          <a:xfrm>
            <a:off x="4032072" y="2221459"/>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(0,0)</a:t>
            </a:r>
          </a:p>
        </p:txBody>
      </p:sp>
      <p:sp>
        <p:nvSpPr>
          <p:cNvPr id="47" name="TextBox 46">
            <a:extLst>
              <a:ext uri="{FF2B5EF4-FFF2-40B4-BE49-F238E27FC236}">
                <a16:creationId xmlns:a16="http://schemas.microsoft.com/office/drawing/2014/main" id="{FEDD1CCE-C059-96AE-6A49-8E0114B1894D}"/>
              </a:ext>
            </a:extLst>
          </p:cNvPr>
          <p:cNvSpPr txBox="1"/>
          <p:nvPr/>
        </p:nvSpPr>
        <p:spPr>
          <a:xfrm>
            <a:off x="4960791" y="2226725"/>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(1,0)</a:t>
            </a:r>
          </a:p>
        </p:txBody>
      </p:sp>
      <p:sp>
        <p:nvSpPr>
          <p:cNvPr id="48" name="TextBox 47">
            <a:extLst>
              <a:ext uri="{FF2B5EF4-FFF2-40B4-BE49-F238E27FC236}">
                <a16:creationId xmlns:a16="http://schemas.microsoft.com/office/drawing/2014/main" id="{84DF9B90-B795-EAB7-5BFD-74C79352BC8C}"/>
              </a:ext>
            </a:extLst>
          </p:cNvPr>
          <p:cNvSpPr txBox="1"/>
          <p:nvPr/>
        </p:nvSpPr>
        <p:spPr>
          <a:xfrm>
            <a:off x="5895188" y="2221184"/>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(2,0)</a:t>
            </a:r>
          </a:p>
        </p:txBody>
      </p:sp>
      <p:sp>
        <p:nvSpPr>
          <p:cNvPr id="49" name="TextBox 48">
            <a:extLst>
              <a:ext uri="{FF2B5EF4-FFF2-40B4-BE49-F238E27FC236}">
                <a16:creationId xmlns:a16="http://schemas.microsoft.com/office/drawing/2014/main" id="{0BAF562A-BA6D-636D-A7D6-C98B98FD81CC}"/>
              </a:ext>
            </a:extLst>
          </p:cNvPr>
          <p:cNvSpPr txBox="1"/>
          <p:nvPr/>
        </p:nvSpPr>
        <p:spPr>
          <a:xfrm>
            <a:off x="6823907" y="2221184"/>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(3,0)</a:t>
            </a:r>
          </a:p>
        </p:txBody>
      </p:sp>
      <p:sp>
        <p:nvSpPr>
          <p:cNvPr id="50" name="TextBox 49">
            <a:extLst>
              <a:ext uri="{FF2B5EF4-FFF2-40B4-BE49-F238E27FC236}">
                <a16:creationId xmlns:a16="http://schemas.microsoft.com/office/drawing/2014/main" id="{6A891625-5E33-2602-D0E3-893D53CACC5B}"/>
              </a:ext>
            </a:extLst>
          </p:cNvPr>
          <p:cNvSpPr txBox="1"/>
          <p:nvPr/>
        </p:nvSpPr>
        <p:spPr>
          <a:xfrm>
            <a:off x="4034246" y="3135619"/>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(0,1)</a:t>
            </a:r>
          </a:p>
        </p:txBody>
      </p:sp>
      <p:sp>
        <p:nvSpPr>
          <p:cNvPr id="51" name="TextBox 50">
            <a:extLst>
              <a:ext uri="{FF2B5EF4-FFF2-40B4-BE49-F238E27FC236}">
                <a16:creationId xmlns:a16="http://schemas.microsoft.com/office/drawing/2014/main" id="{373D28E3-5AC6-A8C3-8F29-0B17B5244E56}"/>
              </a:ext>
            </a:extLst>
          </p:cNvPr>
          <p:cNvSpPr txBox="1"/>
          <p:nvPr/>
        </p:nvSpPr>
        <p:spPr>
          <a:xfrm>
            <a:off x="4962965" y="3140885"/>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(1,1)</a:t>
            </a:r>
          </a:p>
        </p:txBody>
      </p:sp>
      <p:sp>
        <p:nvSpPr>
          <p:cNvPr id="52" name="TextBox 51">
            <a:extLst>
              <a:ext uri="{FF2B5EF4-FFF2-40B4-BE49-F238E27FC236}">
                <a16:creationId xmlns:a16="http://schemas.microsoft.com/office/drawing/2014/main" id="{07F22FFE-CBFB-C0AD-3FCE-F1434199DAB9}"/>
              </a:ext>
            </a:extLst>
          </p:cNvPr>
          <p:cNvSpPr txBox="1"/>
          <p:nvPr/>
        </p:nvSpPr>
        <p:spPr>
          <a:xfrm>
            <a:off x="5897362" y="3135344"/>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(2,1)</a:t>
            </a:r>
          </a:p>
        </p:txBody>
      </p:sp>
      <p:sp>
        <p:nvSpPr>
          <p:cNvPr id="53" name="TextBox 52">
            <a:extLst>
              <a:ext uri="{FF2B5EF4-FFF2-40B4-BE49-F238E27FC236}">
                <a16:creationId xmlns:a16="http://schemas.microsoft.com/office/drawing/2014/main" id="{548B591E-6431-06C8-0F70-5643FF4950DF}"/>
              </a:ext>
            </a:extLst>
          </p:cNvPr>
          <p:cNvSpPr txBox="1"/>
          <p:nvPr/>
        </p:nvSpPr>
        <p:spPr>
          <a:xfrm>
            <a:off x="6826081" y="3135344"/>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(3,1)</a:t>
            </a:r>
          </a:p>
        </p:txBody>
      </p:sp>
      <p:sp>
        <p:nvSpPr>
          <p:cNvPr id="54" name="TextBox 53">
            <a:extLst>
              <a:ext uri="{FF2B5EF4-FFF2-40B4-BE49-F238E27FC236}">
                <a16:creationId xmlns:a16="http://schemas.microsoft.com/office/drawing/2014/main" id="{9D76C20A-278A-99B1-FDF9-C4271619EA72}"/>
              </a:ext>
            </a:extLst>
          </p:cNvPr>
          <p:cNvSpPr txBox="1"/>
          <p:nvPr/>
        </p:nvSpPr>
        <p:spPr>
          <a:xfrm>
            <a:off x="4034246" y="4050019"/>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(0,2)</a:t>
            </a:r>
          </a:p>
        </p:txBody>
      </p:sp>
      <p:sp>
        <p:nvSpPr>
          <p:cNvPr id="55" name="TextBox 54">
            <a:extLst>
              <a:ext uri="{FF2B5EF4-FFF2-40B4-BE49-F238E27FC236}">
                <a16:creationId xmlns:a16="http://schemas.microsoft.com/office/drawing/2014/main" id="{945F5D21-9C4A-8708-F8EB-FC7B17BD37E1}"/>
              </a:ext>
            </a:extLst>
          </p:cNvPr>
          <p:cNvSpPr txBox="1"/>
          <p:nvPr/>
        </p:nvSpPr>
        <p:spPr>
          <a:xfrm>
            <a:off x="4962965" y="4055285"/>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(1,2)</a:t>
            </a:r>
          </a:p>
        </p:txBody>
      </p:sp>
      <p:sp>
        <p:nvSpPr>
          <p:cNvPr id="56" name="TextBox 55">
            <a:extLst>
              <a:ext uri="{FF2B5EF4-FFF2-40B4-BE49-F238E27FC236}">
                <a16:creationId xmlns:a16="http://schemas.microsoft.com/office/drawing/2014/main" id="{75FA467D-0302-63EC-2498-E15680D3E9F1}"/>
              </a:ext>
            </a:extLst>
          </p:cNvPr>
          <p:cNvSpPr txBox="1"/>
          <p:nvPr/>
        </p:nvSpPr>
        <p:spPr>
          <a:xfrm>
            <a:off x="5897362" y="4049744"/>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(2,2)</a:t>
            </a:r>
          </a:p>
        </p:txBody>
      </p:sp>
      <p:sp>
        <p:nvSpPr>
          <p:cNvPr id="57" name="TextBox 56">
            <a:extLst>
              <a:ext uri="{FF2B5EF4-FFF2-40B4-BE49-F238E27FC236}">
                <a16:creationId xmlns:a16="http://schemas.microsoft.com/office/drawing/2014/main" id="{677964F7-6D1A-ACEB-5EAE-F8DF32843B4E}"/>
              </a:ext>
            </a:extLst>
          </p:cNvPr>
          <p:cNvSpPr txBox="1"/>
          <p:nvPr/>
        </p:nvSpPr>
        <p:spPr>
          <a:xfrm>
            <a:off x="6826081" y="4049744"/>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(3,2)</a:t>
            </a:r>
          </a:p>
        </p:txBody>
      </p:sp>
      <p:sp>
        <p:nvSpPr>
          <p:cNvPr id="58" name="TextBox 57">
            <a:extLst>
              <a:ext uri="{FF2B5EF4-FFF2-40B4-BE49-F238E27FC236}">
                <a16:creationId xmlns:a16="http://schemas.microsoft.com/office/drawing/2014/main" id="{38586F08-727A-2794-5DFE-50275640BFF4}"/>
              </a:ext>
            </a:extLst>
          </p:cNvPr>
          <p:cNvSpPr txBox="1"/>
          <p:nvPr/>
        </p:nvSpPr>
        <p:spPr>
          <a:xfrm>
            <a:off x="4034246" y="4964419"/>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a:t>(0,3)</a:t>
            </a:r>
            <a:endParaRPr lang="en-US" sz="1600" b="1" dirty="0"/>
          </a:p>
        </p:txBody>
      </p:sp>
      <p:sp>
        <p:nvSpPr>
          <p:cNvPr id="59" name="TextBox 58">
            <a:extLst>
              <a:ext uri="{FF2B5EF4-FFF2-40B4-BE49-F238E27FC236}">
                <a16:creationId xmlns:a16="http://schemas.microsoft.com/office/drawing/2014/main" id="{857A3CAF-678B-46D2-73DB-9F80A91AC1B1}"/>
              </a:ext>
            </a:extLst>
          </p:cNvPr>
          <p:cNvSpPr txBox="1"/>
          <p:nvPr/>
        </p:nvSpPr>
        <p:spPr>
          <a:xfrm>
            <a:off x="4962965" y="4969685"/>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(1,3)</a:t>
            </a:r>
          </a:p>
        </p:txBody>
      </p:sp>
      <p:sp>
        <p:nvSpPr>
          <p:cNvPr id="60" name="TextBox 59">
            <a:extLst>
              <a:ext uri="{FF2B5EF4-FFF2-40B4-BE49-F238E27FC236}">
                <a16:creationId xmlns:a16="http://schemas.microsoft.com/office/drawing/2014/main" id="{703C2DC4-3E0A-F89F-11A9-969B25774356}"/>
              </a:ext>
            </a:extLst>
          </p:cNvPr>
          <p:cNvSpPr txBox="1"/>
          <p:nvPr/>
        </p:nvSpPr>
        <p:spPr>
          <a:xfrm>
            <a:off x="5897362" y="4964144"/>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(2,3)</a:t>
            </a:r>
          </a:p>
        </p:txBody>
      </p:sp>
      <p:sp>
        <p:nvSpPr>
          <p:cNvPr id="61" name="TextBox 60">
            <a:extLst>
              <a:ext uri="{FF2B5EF4-FFF2-40B4-BE49-F238E27FC236}">
                <a16:creationId xmlns:a16="http://schemas.microsoft.com/office/drawing/2014/main" id="{EF49F727-12C1-52C6-6DB3-3A65E181EF2D}"/>
              </a:ext>
            </a:extLst>
          </p:cNvPr>
          <p:cNvSpPr txBox="1"/>
          <p:nvPr/>
        </p:nvSpPr>
        <p:spPr>
          <a:xfrm>
            <a:off x="6826081" y="4964144"/>
            <a:ext cx="570190" cy="273921"/>
          </a:xfrm>
          <a:prstGeom prst="rect">
            <a:avLst/>
          </a:prstGeom>
          <a:solidFill>
            <a:schemeClr val="bg1"/>
          </a:solidFill>
          <a:ln w="12700">
            <a:solidFill>
              <a:schemeClr val="tx1"/>
            </a:solidFill>
          </a:ln>
        </p:spPr>
        <p:txBody>
          <a:bodyPr wrap="square" lIns="0" tIns="0" rIns="0" bIns="27432" rtlCol="0">
            <a:spAutoFit/>
          </a:bodyPr>
          <a:lstStyle/>
          <a:p>
            <a:pPr algn="ctr"/>
            <a:r>
              <a:rPr lang="en-US" sz="1600" b="1" dirty="0"/>
              <a:t>(3,3)</a:t>
            </a:r>
          </a:p>
        </p:txBody>
      </p:sp>
      <p:sp>
        <p:nvSpPr>
          <p:cNvPr id="65" name="TextBox 64">
            <a:extLst>
              <a:ext uri="{FF2B5EF4-FFF2-40B4-BE49-F238E27FC236}">
                <a16:creationId xmlns:a16="http://schemas.microsoft.com/office/drawing/2014/main" id="{B7019190-5C51-2973-B92C-7E6792494833}"/>
              </a:ext>
            </a:extLst>
          </p:cNvPr>
          <p:cNvSpPr txBox="1"/>
          <p:nvPr/>
        </p:nvSpPr>
        <p:spPr>
          <a:xfrm>
            <a:off x="1258698" y="5472747"/>
            <a:ext cx="9843169"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Host streams in </a:t>
            </a:r>
            <a:r>
              <a:rPr lang="en-US" sz="2000" b="1" i="1" dirty="0">
                <a:latin typeface="Cambria Math" panose="02040503050406030204" pitchFamily="18" charset="0"/>
                <a:ea typeface="Cambria Math" panose="02040503050406030204" pitchFamily="18" charset="0"/>
              </a:rPr>
              <a:t>b</a:t>
            </a:r>
            <a:r>
              <a:rPr lang="en-US" sz="2000" dirty="0"/>
              <a:t>  from the West, </a:t>
            </a:r>
            <a:r>
              <a:rPr lang="en-US" sz="2000" b="1" i="1" dirty="0">
                <a:latin typeface="Cambria Math" panose="02040503050406030204" pitchFamily="18" charset="0"/>
                <a:ea typeface="Cambria Math" panose="02040503050406030204" pitchFamily="18" charset="0"/>
              </a:rPr>
              <a:t>x</a:t>
            </a:r>
            <a:r>
              <a:rPr lang="en-US" sz="2000" dirty="0"/>
              <a:t>  from the North; streams out </a:t>
            </a:r>
            <a:r>
              <a:rPr lang="en-US" sz="2000" b="1" i="1" dirty="0">
                <a:latin typeface="Cambria Math" panose="02040503050406030204" pitchFamily="18" charset="0"/>
                <a:ea typeface="Cambria Math" panose="02040503050406030204" pitchFamily="18" charset="0"/>
              </a:rPr>
              <a:t>y</a:t>
            </a:r>
            <a:r>
              <a:rPr lang="en-US" sz="2000" dirty="0"/>
              <a:t>  to the East</a:t>
            </a:r>
          </a:p>
          <a:p>
            <a:pPr marL="342900" indent="-342900">
              <a:buFont typeface="Arial" panose="020B0604020202020204" pitchFamily="34" charset="0"/>
              <a:buChar char="•"/>
            </a:pPr>
            <a:r>
              <a:rPr lang="en-US" sz="2000" b="1" i="1" dirty="0">
                <a:latin typeface="Cambria Math" panose="02040503050406030204" pitchFamily="18" charset="0"/>
                <a:ea typeface="Cambria Math" panose="02040503050406030204" pitchFamily="18" charset="0"/>
              </a:rPr>
              <a:t>A</a:t>
            </a:r>
            <a:r>
              <a:rPr lang="en-US" sz="2000" dirty="0"/>
              <a:t>  is copied to the wafer</a:t>
            </a:r>
          </a:p>
        </p:txBody>
      </p:sp>
    </p:spTree>
    <p:extLst>
      <p:ext uri="{BB962C8B-B14F-4D97-AF65-F5344CB8AC3E}">
        <p14:creationId xmlns:p14="http://schemas.microsoft.com/office/powerpoint/2010/main" val="1486472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35</a:t>
            </a:fld>
            <a:endParaRPr lang="en"/>
          </a:p>
        </p:txBody>
      </p:sp>
      <p:grpSp>
        <p:nvGrpSpPr>
          <p:cNvPr id="102" name="Group 101">
            <a:extLst>
              <a:ext uri="{FF2B5EF4-FFF2-40B4-BE49-F238E27FC236}">
                <a16:creationId xmlns:a16="http://schemas.microsoft.com/office/drawing/2014/main" id="{D6954A06-1736-606A-C9A0-2E7C6FFFC1A8}"/>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251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251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251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251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103" name="Picture 102" descr="A picture containing shape&#10;&#10;Description automatically generated">
            <a:extLst>
              <a:ext uri="{FF2B5EF4-FFF2-40B4-BE49-F238E27FC236}">
                <a16:creationId xmlns:a16="http://schemas.microsoft.com/office/drawing/2014/main" id="{0AD613C3-DD8C-D47E-244F-4B20CF0CC0C7}"/>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104" name="Picture 103" descr="Icon&#10;&#10;Description automatically generated">
            <a:extLst>
              <a:ext uri="{FF2B5EF4-FFF2-40B4-BE49-F238E27FC236}">
                <a16:creationId xmlns:a16="http://schemas.microsoft.com/office/drawing/2014/main" id="{9462F31C-2A01-0210-F2AA-9D957A9677AE}"/>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105" name="TextBox 104">
            <a:extLst>
              <a:ext uri="{FF2B5EF4-FFF2-40B4-BE49-F238E27FC236}">
                <a16:creationId xmlns:a16="http://schemas.microsoft.com/office/drawing/2014/main" id="{946E58BE-9F17-37F5-3FBC-97158B3F359E}"/>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6" name="Picture 105" descr="A picture containing icon&#10;&#10;Description automatically generated">
            <a:extLst>
              <a:ext uri="{FF2B5EF4-FFF2-40B4-BE49-F238E27FC236}">
                <a16:creationId xmlns:a16="http://schemas.microsoft.com/office/drawing/2014/main" id="{F1F3A65A-AC9C-72D2-0EB7-656488F2CBE2}"/>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7" name="TextBox 106">
            <a:extLst>
              <a:ext uri="{FF2B5EF4-FFF2-40B4-BE49-F238E27FC236}">
                <a16:creationId xmlns:a16="http://schemas.microsoft.com/office/drawing/2014/main" id="{B086D8E5-EC89-A5FC-FF12-E0CE63E1A425}"/>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10" name="Title 1">
            <a:extLst>
              <a:ext uri="{FF2B5EF4-FFF2-40B4-BE49-F238E27FC236}">
                <a16:creationId xmlns:a16="http://schemas.microsoft.com/office/drawing/2014/main" id="{C25264BA-6A09-77DA-F4FC-56C256046C4C}"/>
              </a:ext>
            </a:extLst>
          </p:cNvPr>
          <p:cNvSpPr>
            <a:spLocks noGrp="1"/>
          </p:cNvSpPr>
          <p:nvPr>
            <p:ph type="title"/>
          </p:nvPr>
        </p:nvSpPr>
        <p:spPr>
          <a:xfrm>
            <a:off x="415600" y="385751"/>
            <a:ext cx="11360800" cy="763600"/>
          </a:xfrm>
        </p:spPr>
        <p:txBody>
          <a:bodyPr/>
          <a:lstStyle/>
          <a:p>
            <a:r>
              <a:rPr lang="en-US" dirty="0"/>
              <a:t>GEMV Problem Steps</a:t>
            </a:r>
          </a:p>
        </p:txBody>
      </p:sp>
    </p:spTree>
    <p:extLst>
      <p:ext uri="{BB962C8B-B14F-4D97-AF65-F5344CB8AC3E}">
        <p14:creationId xmlns:p14="http://schemas.microsoft.com/office/powerpoint/2010/main" val="870961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36</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sp>
        <p:nvSpPr>
          <p:cNvPr id="96" name="TextBox 95">
            <a:extLst>
              <a:ext uri="{FF2B5EF4-FFF2-40B4-BE49-F238E27FC236}">
                <a16:creationId xmlns:a16="http://schemas.microsoft.com/office/drawing/2014/main" id="{9AB20033-1E2C-C5C3-6DF8-2939ABC4770D}"/>
              </a:ext>
            </a:extLst>
          </p:cNvPr>
          <p:cNvSpPr txBox="1"/>
          <p:nvPr/>
        </p:nvSpPr>
        <p:spPr>
          <a:xfrm>
            <a:off x="7357985" y="949155"/>
            <a:ext cx="4345893" cy="400110"/>
          </a:xfrm>
          <a:prstGeom prst="rect">
            <a:avLst/>
          </a:prstGeom>
          <a:noFill/>
        </p:spPr>
        <p:txBody>
          <a:bodyPr wrap="square">
            <a:spAutoFit/>
          </a:bodyPr>
          <a:lstStyle/>
          <a:p>
            <a:pPr algn="ctr"/>
            <a:r>
              <a:rPr lang="en-US" sz="2000" b="1" dirty="0"/>
              <a:t>1. Host copies A to PEs</a:t>
            </a:r>
          </a:p>
        </p:txBody>
      </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cxnSp>
        <p:nvCxnSpPr>
          <p:cNvPr id="102" name="Straight Connector 101">
            <a:extLst>
              <a:ext uri="{FF2B5EF4-FFF2-40B4-BE49-F238E27FC236}">
                <a16:creationId xmlns:a16="http://schemas.microsoft.com/office/drawing/2014/main" id="{9EF1893F-71DE-145B-945C-DC3834993244}"/>
              </a:ext>
            </a:extLst>
          </p:cNvPr>
          <p:cNvCxnSpPr>
            <a:cxnSpLocks/>
          </p:cNvCxnSpPr>
          <p:nvPr/>
        </p:nvCxnSpPr>
        <p:spPr>
          <a:xfrm flipH="1">
            <a:off x="3096195" y="2150026"/>
            <a:ext cx="2476222" cy="0"/>
          </a:xfrm>
          <a:prstGeom prst="line">
            <a:avLst/>
          </a:prstGeom>
          <a:ln w="50800">
            <a:prstDash val="dashDot"/>
          </a:ln>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FCCD43BE-52B8-510E-AAD4-F4657FF22971}"/>
              </a:ext>
            </a:extLst>
          </p:cNvPr>
          <p:cNvCxnSpPr>
            <a:cxnSpLocks/>
          </p:cNvCxnSpPr>
          <p:nvPr/>
        </p:nvCxnSpPr>
        <p:spPr>
          <a:xfrm flipH="1">
            <a:off x="3084076" y="2963445"/>
            <a:ext cx="2476222" cy="0"/>
          </a:xfrm>
          <a:prstGeom prst="line">
            <a:avLst/>
          </a:prstGeom>
          <a:ln w="50800">
            <a:prstDash val="dashDot"/>
          </a:ln>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ABCA69F3-B3D2-11D1-3566-23782E0DAF60}"/>
              </a:ext>
            </a:extLst>
          </p:cNvPr>
          <p:cNvCxnSpPr>
            <a:cxnSpLocks/>
          </p:cNvCxnSpPr>
          <p:nvPr/>
        </p:nvCxnSpPr>
        <p:spPr>
          <a:xfrm flipH="1">
            <a:off x="3084076" y="3764881"/>
            <a:ext cx="2476222" cy="0"/>
          </a:xfrm>
          <a:prstGeom prst="line">
            <a:avLst/>
          </a:prstGeom>
          <a:ln w="50800">
            <a:prstDash val="dashDot"/>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F8CD89C9-775A-A21B-6676-20338305355D}"/>
              </a:ext>
            </a:extLst>
          </p:cNvPr>
          <p:cNvCxnSpPr>
            <a:cxnSpLocks/>
          </p:cNvCxnSpPr>
          <p:nvPr/>
        </p:nvCxnSpPr>
        <p:spPr>
          <a:xfrm flipH="1">
            <a:off x="3084076" y="4574947"/>
            <a:ext cx="2476222" cy="0"/>
          </a:xfrm>
          <a:prstGeom prst="line">
            <a:avLst/>
          </a:prstGeom>
          <a:ln w="50800">
            <a:prstDash val="dashDot"/>
          </a:ln>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5BF26802-F696-BB7D-7AC5-5C37DCDADE20}"/>
              </a:ext>
            </a:extLst>
          </p:cNvPr>
          <p:cNvCxnSpPr>
            <a:cxnSpLocks/>
          </p:cNvCxnSpPr>
          <p:nvPr/>
        </p:nvCxnSpPr>
        <p:spPr>
          <a:xfrm flipH="1" flipV="1">
            <a:off x="5560298" y="2146805"/>
            <a:ext cx="4704394" cy="3069518"/>
          </a:xfrm>
          <a:prstGeom prst="line">
            <a:avLst/>
          </a:prstGeom>
          <a:ln w="50800">
            <a:prstDash val="dashDot"/>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7FE232C3-EF79-AD99-5EA5-26DA97D00D5E}"/>
              </a:ext>
            </a:extLst>
          </p:cNvPr>
          <p:cNvCxnSpPr>
            <a:cxnSpLocks/>
          </p:cNvCxnSpPr>
          <p:nvPr/>
        </p:nvCxnSpPr>
        <p:spPr>
          <a:xfrm flipH="1" flipV="1">
            <a:off x="5567155" y="2966780"/>
            <a:ext cx="4697537" cy="2249543"/>
          </a:xfrm>
          <a:prstGeom prst="line">
            <a:avLst/>
          </a:prstGeom>
          <a:ln w="50800">
            <a:prstDash val="dashDot"/>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F9504376-26EE-AB56-00BB-4582EF388425}"/>
              </a:ext>
            </a:extLst>
          </p:cNvPr>
          <p:cNvCxnSpPr>
            <a:cxnSpLocks/>
          </p:cNvCxnSpPr>
          <p:nvPr/>
        </p:nvCxnSpPr>
        <p:spPr>
          <a:xfrm flipH="1" flipV="1">
            <a:off x="5555700" y="3771345"/>
            <a:ext cx="4708992" cy="1442598"/>
          </a:xfrm>
          <a:prstGeom prst="line">
            <a:avLst/>
          </a:prstGeom>
          <a:ln w="50800">
            <a:prstDash val="dashDot"/>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03FD0713-F0A0-69D5-1C06-6676F764E70F}"/>
              </a:ext>
            </a:extLst>
          </p:cNvPr>
          <p:cNvCxnSpPr>
            <a:cxnSpLocks/>
          </p:cNvCxnSpPr>
          <p:nvPr/>
        </p:nvCxnSpPr>
        <p:spPr>
          <a:xfrm flipH="1" flipV="1">
            <a:off x="5574117" y="4581887"/>
            <a:ext cx="4690575" cy="638519"/>
          </a:xfrm>
          <a:prstGeom prst="line">
            <a:avLst/>
          </a:prstGeom>
          <a:ln w="50800">
            <a:prstDash val="dash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8014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37</a:t>
            </a:fld>
            <a:endParaRPr lang="en"/>
          </a:p>
        </p:txBody>
      </p:sp>
      <p:grpSp>
        <p:nvGrpSpPr>
          <p:cNvPr id="118" name="Group 117">
            <a:extLst>
              <a:ext uri="{FF2B5EF4-FFF2-40B4-BE49-F238E27FC236}">
                <a16:creationId xmlns:a16="http://schemas.microsoft.com/office/drawing/2014/main" id="{60A4BAC2-5D59-3015-FC82-9C2A2C4BF55C}"/>
              </a:ext>
            </a:extLst>
          </p:cNvPr>
          <p:cNvGrpSpPr/>
          <p:nvPr/>
        </p:nvGrpSpPr>
        <p:grpSpPr>
          <a:xfrm>
            <a:off x="1828800" y="202924"/>
            <a:ext cx="4795713" cy="5686085"/>
            <a:chOff x="3144844" y="202924"/>
            <a:chExt cx="4795713" cy="5686085"/>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6B96B197-BDB6-AFAE-84F9-C47CAD55A3DE}"/>
                </a:ext>
              </a:extLst>
            </p:cNvPr>
            <p:cNvSpPr txBox="1"/>
            <p:nvPr/>
          </p:nvSpPr>
          <p:spPr>
            <a:xfrm>
              <a:off x="3993434" y="202924"/>
              <a:ext cx="622852"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0</a:t>
              </a:r>
            </a:p>
          </p:txBody>
        </p:sp>
        <p:sp>
          <p:nvSpPr>
            <p:cNvPr id="113" name="TextBox 112">
              <a:extLst>
                <a:ext uri="{FF2B5EF4-FFF2-40B4-BE49-F238E27FC236}">
                  <a16:creationId xmlns:a16="http://schemas.microsoft.com/office/drawing/2014/main" id="{556428F9-8661-3590-2123-A579733C99E7}"/>
                </a:ext>
              </a:extLst>
            </p:cNvPr>
            <p:cNvSpPr txBox="1"/>
            <p:nvPr/>
          </p:nvSpPr>
          <p:spPr>
            <a:xfrm>
              <a:off x="4817253" y="202924"/>
              <a:ext cx="622852"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4</a:t>
              </a:r>
            </a:p>
          </p:txBody>
        </p:sp>
        <p:sp>
          <p:nvSpPr>
            <p:cNvPr id="114" name="TextBox 113">
              <a:extLst>
                <a:ext uri="{FF2B5EF4-FFF2-40B4-BE49-F238E27FC236}">
                  <a16:creationId xmlns:a16="http://schemas.microsoft.com/office/drawing/2014/main" id="{1A6B765F-8FDA-CFA6-05BF-913A79178EB6}"/>
                </a:ext>
              </a:extLst>
            </p:cNvPr>
            <p:cNvSpPr txBox="1"/>
            <p:nvPr/>
          </p:nvSpPr>
          <p:spPr>
            <a:xfrm>
              <a:off x="5641528" y="203236"/>
              <a:ext cx="622852"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8</a:t>
              </a:r>
            </a:p>
          </p:txBody>
        </p:sp>
        <p:sp>
          <p:nvSpPr>
            <p:cNvPr id="115" name="TextBox 114">
              <a:extLst>
                <a:ext uri="{FF2B5EF4-FFF2-40B4-BE49-F238E27FC236}">
                  <a16:creationId xmlns:a16="http://schemas.microsoft.com/office/drawing/2014/main" id="{452E3B07-C03E-7AE3-1057-F1B0F64A95FE}"/>
                </a:ext>
              </a:extLst>
            </p:cNvPr>
            <p:cNvSpPr txBox="1"/>
            <p:nvPr/>
          </p:nvSpPr>
          <p:spPr>
            <a:xfrm>
              <a:off x="6393591" y="203235"/>
              <a:ext cx="804969"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12</a:t>
              </a:r>
            </a:p>
          </p:txBody>
        </p:sp>
      </p:grpSp>
      <p:sp>
        <p:nvSpPr>
          <p:cNvPr id="120" name="TextBox 119">
            <a:extLst>
              <a:ext uri="{FF2B5EF4-FFF2-40B4-BE49-F238E27FC236}">
                <a16:creationId xmlns:a16="http://schemas.microsoft.com/office/drawing/2014/main" id="{17B3A2E4-A135-F6D5-C510-2BC4D13FCBC3}"/>
              </a:ext>
            </a:extLst>
          </p:cNvPr>
          <p:cNvSpPr txBox="1"/>
          <p:nvPr/>
        </p:nvSpPr>
        <p:spPr>
          <a:xfrm>
            <a:off x="7056256" y="983249"/>
            <a:ext cx="4429564" cy="1015663"/>
          </a:xfrm>
          <a:prstGeom prst="rect">
            <a:avLst/>
          </a:prstGeom>
          <a:noFill/>
        </p:spPr>
        <p:txBody>
          <a:bodyPr wrap="square">
            <a:spAutoFit/>
          </a:bodyPr>
          <a:lstStyle/>
          <a:p>
            <a:pPr algn="ctr"/>
            <a:r>
              <a:rPr lang="en-US" sz="2000" b="1" dirty="0"/>
              <a:t>2. Host streams in 0</a:t>
            </a:r>
            <a:r>
              <a:rPr lang="en-US" sz="2000" b="1" baseline="30000" dirty="0"/>
              <a:t>th</a:t>
            </a:r>
            <a:r>
              <a:rPr lang="en-US" sz="2000" b="1" dirty="0"/>
              <a:t>, 4</a:t>
            </a:r>
            <a:r>
              <a:rPr lang="en-US" sz="2000" b="1" baseline="30000" dirty="0"/>
              <a:t>th</a:t>
            </a:r>
            <a:r>
              <a:rPr lang="en-US" sz="2000" b="1" dirty="0"/>
              <a:t>, 8</a:t>
            </a:r>
            <a:r>
              <a:rPr lang="en-US" sz="2000" b="1" baseline="30000" dirty="0"/>
              <a:t>th</a:t>
            </a:r>
            <a:r>
              <a:rPr lang="en-US" sz="2000" b="1" dirty="0"/>
              <a:t>, 12</a:t>
            </a:r>
            <a:r>
              <a:rPr lang="en-US" sz="2000" b="1" baseline="30000" dirty="0"/>
              <a:t>th </a:t>
            </a:r>
            <a:r>
              <a:rPr lang="en-US" sz="2000" b="1" dirty="0"/>
              <a:t>elements of </a:t>
            </a:r>
            <a:r>
              <a:rPr lang="en-US" sz="2000" i="1" dirty="0">
                <a:latin typeface="Cambria Math" panose="02040503050406030204" pitchFamily="18" charset="0"/>
                <a:ea typeface="Cambria Math" panose="02040503050406030204" pitchFamily="18" charset="0"/>
              </a:rPr>
              <a:t>x</a:t>
            </a:r>
            <a:r>
              <a:rPr lang="en-US" sz="2000" dirty="0"/>
              <a:t> </a:t>
            </a:r>
            <a:r>
              <a:rPr lang="en-US" sz="2000" b="1" dirty="0"/>
              <a:t>into PEs (0,0), (1,0), (2,0), (3,0), respectively</a:t>
            </a:r>
          </a:p>
        </p:txBody>
      </p:sp>
      <p:pic>
        <p:nvPicPr>
          <p:cNvPr id="121" name="Picture 120" descr="A picture containing shape&#10;&#10;Description automatically generated">
            <a:extLst>
              <a:ext uri="{FF2B5EF4-FFF2-40B4-BE49-F238E27FC236}">
                <a16:creationId xmlns:a16="http://schemas.microsoft.com/office/drawing/2014/main" id="{B72E9D97-45E4-CB0C-58D7-86F14279A237}"/>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122" name="Picture 121" descr="Icon&#10;&#10;Description automatically generated">
            <a:extLst>
              <a:ext uri="{FF2B5EF4-FFF2-40B4-BE49-F238E27FC236}">
                <a16:creationId xmlns:a16="http://schemas.microsoft.com/office/drawing/2014/main" id="{9C1E3FA4-AD74-1DB1-6C7F-3DC87078C0EE}"/>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123" name="TextBox 122">
            <a:extLst>
              <a:ext uri="{FF2B5EF4-FFF2-40B4-BE49-F238E27FC236}">
                <a16:creationId xmlns:a16="http://schemas.microsoft.com/office/drawing/2014/main" id="{85F97D45-758D-3076-5FF1-E8F76CE5A6C0}"/>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24" name="Picture 123" descr="A picture containing icon&#10;&#10;Description automatically generated">
            <a:extLst>
              <a:ext uri="{FF2B5EF4-FFF2-40B4-BE49-F238E27FC236}">
                <a16:creationId xmlns:a16="http://schemas.microsoft.com/office/drawing/2014/main" id="{84CB1978-3EEB-4989-028E-40804D341EB2}"/>
              </a:ext>
            </a:extLst>
          </p:cNvPr>
          <p:cNvPicPr>
            <a:picLocks noChangeAspect="1"/>
          </p:cNvPicPr>
          <p:nvPr/>
        </p:nvPicPr>
        <p:blipFill>
          <a:blip r:embed="rId4"/>
          <a:stretch>
            <a:fillRect/>
          </a:stretch>
        </p:blipFill>
        <p:spPr>
          <a:xfrm>
            <a:off x="207607" y="1634868"/>
            <a:ext cx="593638" cy="593638"/>
          </a:xfrm>
          <a:prstGeom prst="rect">
            <a:avLst/>
          </a:prstGeom>
        </p:spPr>
      </p:pic>
      <p:sp>
        <p:nvSpPr>
          <p:cNvPr id="125" name="TextBox 124">
            <a:extLst>
              <a:ext uri="{FF2B5EF4-FFF2-40B4-BE49-F238E27FC236}">
                <a16:creationId xmlns:a16="http://schemas.microsoft.com/office/drawing/2014/main" id="{7F3C7D79-A5CD-5077-7A15-239C0B5A12F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cxnSp>
        <p:nvCxnSpPr>
          <p:cNvPr id="62" name="Straight Connector 61">
            <a:extLst>
              <a:ext uri="{FF2B5EF4-FFF2-40B4-BE49-F238E27FC236}">
                <a16:creationId xmlns:a16="http://schemas.microsoft.com/office/drawing/2014/main" id="{AF12C5EC-4368-1702-B5C1-3139DF48896E}"/>
              </a:ext>
            </a:extLst>
          </p:cNvPr>
          <p:cNvCxnSpPr>
            <a:cxnSpLocks/>
          </p:cNvCxnSpPr>
          <p:nvPr/>
        </p:nvCxnSpPr>
        <p:spPr>
          <a:xfrm flipH="1">
            <a:off x="2952337" y="2120057"/>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A370D28-2477-2654-CCF2-F51A077511D5}"/>
              </a:ext>
            </a:extLst>
          </p:cNvPr>
          <p:cNvCxnSpPr>
            <a:cxnSpLocks/>
          </p:cNvCxnSpPr>
          <p:nvPr/>
        </p:nvCxnSpPr>
        <p:spPr>
          <a:xfrm flipH="1">
            <a:off x="3100068" y="903852"/>
            <a:ext cx="3144"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A96BB8A-7D6C-AAFB-6660-C5B128478694}"/>
              </a:ext>
            </a:extLst>
          </p:cNvPr>
          <p:cNvCxnSpPr>
            <a:cxnSpLocks/>
          </p:cNvCxnSpPr>
          <p:nvPr/>
        </p:nvCxnSpPr>
        <p:spPr>
          <a:xfrm>
            <a:off x="3924508" y="903852"/>
            <a:ext cx="0"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D3AE862-6A54-0641-F21E-0B5A75958C32}"/>
              </a:ext>
            </a:extLst>
          </p:cNvPr>
          <p:cNvCxnSpPr>
            <a:cxnSpLocks/>
          </p:cNvCxnSpPr>
          <p:nvPr/>
        </p:nvCxnSpPr>
        <p:spPr>
          <a:xfrm>
            <a:off x="4739556" y="903852"/>
            <a:ext cx="1688" cy="1241997"/>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3355F0D-25B9-1617-41EB-1271C520C3C5}"/>
              </a:ext>
            </a:extLst>
          </p:cNvPr>
          <p:cNvCxnSpPr>
            <a:cxnSpLocks/>
          </p:cNvCxnSpPr>
          <p:nvPr/>
        </p:nvCxnSpPr>
        <p:spPr>
          <a:xfrm>
            <a:off x="5558905" y="903852"/>
            <a:ext cx="0"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CF9FE10-E0D0-FAAF-CBBE-519404116D7F}"/>
              </a:ext>
            </a:extLst>
          </p:cNvPr>
          <p:cNvCxnSpPr>
            <a:cxnSpLocks/>
          </p:cNvCxnSpPr>
          <p:nvPr/>
        </p:nvCxnSpPr>
        <p:spPr>
          <a:xfrm flipH="1">
            <a:off x="3772306" y="2129290"/>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FDE2496-B840-A6E8-560C-617DEE9D2444}"/>
              </a:ext>
            </a:extLst>
          </p:cNvPr>
          <p:cNvCxnSpPr>
            <a:cxnSpLocks/>
          </p:cNvCxnSpPr>
          <p:nvPr/>
        </p:nvCxnSpPr>
        <p:spPr>
          <a:xfrm flipH="1">
            <a:off x="4585387" y="2129398"/>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6B3711E-45B1-6862-1C78-D23D70FBF5B2}"/>
              </a:ext>
            </a:extLst>
          </p:cNvPr>
          <p:cNvCxnSpPr>
            <a:cxnSpLocks/>
          </p:cNvCxnSpPr>
          <p:nvPr/>
        </p:nvCxnSpPr>
        <p:spPr>
          <a:xfrm flipH="1">
            <a:off x="5404598" y="2132455"/>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759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38</a:t>
            </a:fld>
            <a:endParaRPr lang="en"/>
          </a:p>
        </p:txBody>
      </p:sp>
      <p:grpSp>
        <p:nvGrpSpPr>
          <p:cNvPr id="118" name="Group 117">
            <a:extLst>
              <a:ext uri="{FF2B5EF4-FFF2-40B4-BE49-F238E27FC236}">
                <a16:creationId xmlns:a16="http://schemas.microsoft.com/office/drawing/2014/main" id="{60A4BAC2-5D59-3015-FC82-9C2A2C4BF55C}"/>
              </a:ext>
            </a:extLst>
          </p:cNvPr>
          <p:cNvGrpSpPr/>
          <p:nvPr/>
        </p:nvGrpSpPr>
        <p:grpSpPr>
          <a:xfrm>
            <a:off x="1824219" y="1107032"/>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261754" y="2142446"/>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261754" y="2960692"/>
              <a:ext cx="160400" cy="167166"/>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074437" y="2954241"/>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891719" y="2962854"/>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15963" y="2961315"/>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261754" y="3753769"/>
              <a:ext cx="162764"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076800" y="3756892"/>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259350" y="4573976"/>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081588" y="4572313"/>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879719" y="3765504"/>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08753" y="375917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894084" y="4571351"/>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13539" y="457459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0A40314-0C78-8EA9-9276-761DE39F4820}"/>
                </a:ext>
              </a:extLst>
            </p:cNvPr>
            <p:cNvCxnSpPr>
              <a:cxnSpLocks/>
            </p:cNvCxnSpPr>
            <p:nvPr/>
          </p:nvCxnSpPr>
          <p:spPr>
            <a:xfrm flipH="1">
              <a:off x="4412629" y="2166224"/>
              <a:ext cx="9525"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34B2E3E-A714-F3F3-42E3-AE562282DDB2}"/>
                </a:ext>
              </a:extLst>
            </p:cNvPr>
            <p:cNvCxnSpPr>
              <a:cxnSpLocks/>
            </p:cNvCxnSpPr>
            <p:nvPr/>
          </p:nvCxnSpPr>
          <p:spPr>
            <a:xfrm>
              <a:off x="5233925" y="2166224"/>
              <a:ext cx="0"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288CFE1-47EF-7611-E4EF-02E675E7C74F}"/>
                </a:ext>
              </a:extLst>
            </p:cNvPr>
            <p:cNvCxnSpPr>
              <a:cxnSpLocks/>
            </p:cNvCxnSpPr>
            <p:nvPr/>
          </p:nvCxnSpPr>
          <p:spPr>
            <a:xfrm>
              <a:off x="6044311" y="2166224"/>
              <a:ext cx="4662"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881741-4997-C3C1-7016-DABEAFE8AF36}"/>
                </a:ext>
              </a:extLst>
            </p:cNvPr>
            <p:cNvCxnSpPr>
              <a:cxnSpLocks/>
            </p:cNvCxnSpPr>
            <p:nvPr/>
          </p:nvCxnSpPr>
          <p:spPr>
            <a:xfrm>
              <a:off x="6868322" y="2166224"/>
              <a:ext cx="0"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7EC1152-B9AD-FA8A-E5DE-F5FFCF9DB57A}"/>
                </a:ext>
              </a:extLst>
            </p:cNvPr>
            <p:cNvCxnSpPr>
              <a:cxnSpLocks/>
            </p:cNvCxnSpPr>
            <p:nvPr/>
          </p:nvCxnSpPr>
          <p:spPr>
            <a:xfrm flipH="1">
              <a:off x="5081723" y="2151679"/>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9C8FB58-EF4A-474B-2DA4-73DCDAD1E4DE}"/>
                </a:ext>
              </a:extLst>
            </p:cNvPr>
            <p:cNvCxnSpPr>
              <a:cxnSpLocks/>
            </p:cNvCxnSpPr>
            <p:nvPr/>
          </p:nvCxnSpPr>
          <p:spPr>
            <a:xfrm flipH="1">
              <a:off x="5894804" y="2151787"/>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B0D5018-E562-4ABE-4B71-9BB130525B80}"/>
                </a:ext>
              </a:extLst>
            </p:cNvPr>
            <p:cNvCxnSpPr>
              <a:cxnSpLocks/>
            </p:cNvCxnSpPr>
            <p:nvPr/>
          </p:nvCxnSpPr>
          <p:spPr>
            <a:xfrm flipH="1">
              <a:off x="6714015" y="2154844"/>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6B96B197-BDB6-AFAE-84F9-C47CAD55A3DE}"/>
                </a:ext>
              </a:extLst>
            </p:cNvPr>
            <p:cNvSpPr txBox="1"/>
            <p:nvPr/>
          </p:nvSpPr>
          <p:spPr>
            <a:xfrm>
              <a:off x="3753723" y="2058596"/>
              <a:ext cx="622852"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0</a:t>
              </a:r>
            </a:p>
          </p:txBody>
        </p:sp>
        <p:sp>
          <p:nvSpPr>
            <p:cNvPr id="113" name="TextBox 112">
              <a:extLst>
                <a:ext uri="{FF2B5EF4-FFF2-40B4-BE49-F238E27FC236}">
                  <a16:creationId xmlns:a16="http://schemas.microsoft.com/office/drawing/2014/main" id="{556428F9-8661-3590-2123-A579733C99E7}"/>
                </a:ext>
              </a:extLst>
            </p:cNvPr>
            <p:cNvSpPr txBox="1"/>
            <p:nvPr/>
          </p:nvSpPr>
          <p:spPr>
            <a:xfrm>
              <a:off x="4532475" y="2058597"/>
              <a:ext cx="622852"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4</a:t>
              </a:r>
            </a:p>
          </p:txBody>
        </p:sp>
        <p:sp>
          <p:nvSpPr>
            <p:cNvPr id="114" name="TextBox 113">
              <a:extLst>
                <a:ext uri="{FF2B5EF4-FFF2-40B4-BE49-F238E27FC236}">
                  <a16:creationId xmlns:a16="http://schemas.microsoft.com/office/drawing/2014/main" id="{1A6B765F-8FDA-CFA6-05BF-913A79178EB6}"/>
                </a:ext>
              </a:extLst>
            </p:cNvPr>
            <p:cNvSpPr txBox="1"/>
            <p:nvPr/>
          </p:nvSpPr>
          <p:spPr>
            <a:xfrm>
              <a:off x="5356750" y="2058909"/>
              <a:ext cx="622852"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8</a:t>
              </a:r>
            </a:p>
          </p:txBody>
        </p:sp>
        <p:sp>
          <p:nvSpPr>
            <p:cNvPr id="115" name="TextBox 114">
              <a:extLst>
                <a:ext uri="{FF2B5EF4-FFF2-40B4-BE49-F238E27FC236}">
                  <a16:creationId xmlns:a16="http://schemas.microsoft.com/office/drawing/2014/main" id="{452E3B07-C03E-7AE3-1057-F1B0F64A95FE}"/>
                </a:ext>
              </a:extLst>
            </p:cNvPr>
            <p:cNvSpPr txBox="1"/>
            <p:nvPr/>
          </p:nvSpPr>
          <p:spPr>
            <a:xfrm>
              <a:off x="6108813" y="2058908"/>
              <a:ext cx="804969"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12</a:t>
              </a:r>
            </a:p>
          </p:txBody>
        </p:sp>
      </p:grpSp>
      <p:sp>
        <p:nvSpPr>
          <p:cNvPr id="120" name="TextBox 119">
            <a:extLst>
              <a:ext uri="{FF2B5EF4-FFF2-40B4-BE49-F238E27FC236}">
                <a16:creationId xmlns:a16="http://schemas.microsoft.com/office/drawing/2014/main" id="{17B3A2E4-A135-F6D5-C510-2BC4D13FCBC3}"/>
              </a:ext>
            </a:extLst>
          </p:cNvPr>
          <p:cNvSpPr txBox="1"/>
          <p:nvPr/>
        </p:nvSpPr>
        <p:spPr>
          <a:xfrm>
            <a:off x="7056255" y="983249"/>
            <a:ext cx="4686613" cy="707886"/>
          </a:xfrm>
          <a:prstGeom prst="rect">
            <a:avLst/>
          </a:prstGeom>
          <a:noFill/>
        </p:spPr>
        <p:txBody>
          <a:bodyPr wrap="square">
            <a:spAutoFit/>
          </a:bodyPr>
          <a:lstStyle/>
          <a:p>
            <a:pPr algn="ctr"/>
            <a:r>
              <a:rPr lang="en-US" sz="2000" b="1" dirty="0"/>
              <a:t>3. Activated task forward elements to PEs (0,</a:t>
            </a:r>
            <a:r>
              <a:rPr lang="en-US" sz="2000" b="1" i="1" dirty="0"/>
              <a:t>i</a:t>
            </a:r>
            <a:r>
              <a:rPr lang="en-US" sz="2000" b="1" dirty="0"/>
              <a:t>), (1,</a:t>
            </a:r>
            <a:r>
              <a:rPr lang="en-US" sz="2000" b="1" i="1" dirty="0"/>
              <a:t>i</a:t>
            </a:r>
            <a:r>
              <a:rPr lang="en-US" sz="2000" b="1" dirty="0"/>
              <a:t>), (2,</a:t>
            </a:r>
            <a:r>
              <a:rPr lang="en-US" sz="2000" b="1" i="1" dirty="0"/>
              <a:t>i</a:t>
            </a:r>
            <a:r>
              <a:rPr lang="en-US" sz="2000" b="1" dirty="0"/>
              <a:t>), (3,</a:t>
            </a:r>
            <a:r>
              <a:rPr lang="en-US" sz="2000" b="1" i="1" dirty="0"/>
              <a:t>i</a:t>
            </a:r>
            <a:r>
              <a:rPr lang="en-US" sz="2000" b="1" dirty="0"/>
              <a:t>)</a:t>
            </a:r>
          </a:p>
        </p:txBody>
      </p:sp>
      <p:pic>
        <p:nvPicPr>
          <p:cNvPr id="121" name="Picture 120" descr="A picture containing shape&#10;&#10;Description automatically generated">
            <a:extLst>
              <a:ext uri="{FF2B5EF4-FFF2-40B4-BE49-F238E27FC236}">
                <a16:creationId xmlns:a16="http://schemas.microsoft.com/office/drawing/2014/main" id="{B72E9D97-45E4-CB0C-58D7-86F14279A237}"/>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122" name="Picture 121" descr="Icon&#10;&#10;Description automatically generated">
            <a:extLst>
              <a:ext uri="{FF2B5EF4-FFF2-40B4-BE49-F238E27FC236}">
                <a16:creationId xmlns:a16="http://schemas.microsoft.com/office/drawing/2014/main" id="{9C1E3FA4-AD74-1DB1-6C7F-3DC87078C0EE}"/>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123" name="TextBox 122">
            <a:extLst>
              <a:ext uri="{FF2B5EF4-FFF2-40B4-BE49-F238E27FC236}">
                <a16:creationId xmlns:a16="http://schemas.microsoft.com/office/drawing/2014/main" id="{85F97D45-758D-3076-5FF1-E8F76CE5A6C0}"/>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24" name="Picture 123" descr="A picture containing icon&#10;&#10;Description automatically generated">
            <a:extLst>
              <a:ext uri="{FF2B5EF4-FFF2-40B4-BE49-F238E27FC236}">
                <a16:creationId xmlns:a16="http://schemas.microsoft.com/office/drawing/2014/main" id="{84CB1978-3EEB-4989-028E-40804D341EB2}"/>
              </a:ext>
            </a:extLst>
          </p:cNvPr>
          <p:cNvPicPr>
            <a:picLocks noChangeAspect="1"/>
          </p:cNvPicPr>
          <p:nvPr/>
        </p:nvPicPr>
        <p:blipFill>
          <a:blip r:embed="rId4"/>
          <a:stretch>
            <a:fillRect/>
          </a:stretch>
        </p:blipFill>
        <p:spPr>
          <a:xfrm>
            <a:off x="207607" y="1634868"/>
            <a:ext cx="593638" cy="593638"/>
          </a:xfrm>
          <a:prstGeom prst="rect">
            <a:avLst/>
          </a:prstGeom>
        </p:spPr>
      </p:pic>
      <p:sp>
        <p:nvSpPr>
          <p:cNvPr id="125" name="TextBox 124">
            <a:extLst>
              <a:ext uri="{FF2B5EF4-FFF2-40B4-BE49-F238E27FC236}">
                <a16:creationId xmlns:a16="http://schemas.microsoft.com/office/drawing/2014/main" id="{7F3C7D79-A5CD-5077-7A15-239C0B5A12F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Tree>
    <p:extLst>
      <p:ext uri="{BB962C8B-B14F-4D97-AF65-F5344CB8AC3E}">
        <p14:creationId xmlns:p14="http://schemas.microsoft.com/office/powerpoint/2010/main" val="2339569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39</a:t>
            </a:fld>
            <a:endParaRPr lang="en"/>
          </a:p>
        </p:txBody>
      </p:sp>
      <p:pic>
        <p:nvPicPr>
          <p:cNvPr id="60" name="Picture 59" descr="A picture containing shape&#10;&#10;Description automatically generated">
            <a:extLst>
              <a:ext uri="{FF2B5EF4-FFF2-40B4-BE49-F238E27FC236}">
                <a16:creationId xmlns:a16="http://schemas.microsoft.com/office/drawing/2014/main" id="{1E50B9DB-05D2-2BC0-278A-7A30EA475F7F}"/>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61" name="Picture 60" descr="Icon&#10;&#10;Description automatically generated">
            <a:extLst>
              <a:ext uri="{FF2B5EF4-FFF2-40B4-BE49-F238E27FC236}">
                <a16:creationId xmlns:a16="http://schemas.microsoft.com/office/drawing/2014/main" id="{C93811E9-6CBD-EC05-8A0E-AFB35A5BC9AA}"/>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62" name="TextBox 61">
            <a:extLst>
              <a:ext uri="{FF2B5EF4-FFF2-40B4-BE49-F238E27FC236}">
                <a16:creationId xmlns:a16="http://schemas.microsoft.com/office/drawing/2014/main" id="{B9831E17-7FAD-8BD0-EE31-799E51DF359D}"/>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grpSp>
        <p:nvGrpSpPr>
          <p:cNvPr id="118" name="Group 117">
            <a:extLst>
              <a:ext uri="{FF2B5EF4-FFF2-40B4-BE49-F238E27FC236}">
                <a16:creationId xmlns:a16="http://schemas.microsoft.com/office/drawing/2014/main" id="{60A4BAC2-5D59-3015-FC82-9C2A2C4BF55C}"/>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261754" y="2142446"/>
              <a:ext cx="164122" cy="162849"/>
            </a:xfrm>
            <a:prstGeom prst="line">
              <a:avLst/>
            </a:prstGeom>
            <a:ln w="381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7EC1152-B9AD-FA8A-E5DE-F5FFCF9DB57A}"/>
                </a:ext>
              </a:extLst>
            </p:cNvPr>
            <p:cNvCxnSpPr>
              <a:cxnSpLocks/>
            </p:cNvCxnSpPr>
            <p:nvPr/>
          </p:nvCxnSpPr>
          <p:spPr>
            <a:xfrm flipH="1">
              <a:off x="5081723" y="2151679"/>
              <a:ext cx="164122" cy="162849"/>
            </a:xfrm>
            <a:prstGeom prst="line">
              <a:avLst/>
            </a:prstGeom>
            <a:ln w="381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9C8FB58-EF4A-474B-2DA4-73DCDAD1E4DE}"/>
                </a:ext>
              </a:extLst>
            </p:cNvPr>
            <p:cNvCxnSpPr>
              <a:cxnSpLocks/>
            </p:cNvCxnSpPr>
            <p:nvPr/>
          </p:nvCxnSpPr>
          <p:spPr>
            <a:xfrm flipH="1">
              <a:off x="5894804" y="2151787"/>
              <a:ext cx="164122" cy="162849"/>
            </a:xfrm>
            <a:prstGeom prst="line">
              <a:avLst/>
            </a:prstGeom>
            <a:ln w="381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B0D5018-E562-4ABE-4B71-9BB130525B80}"/>
                </a:ext>
              </a:extLst>
            </p:cNvPr>
            <p:cNvCxnSpPr>
              <a:cxnSpLocks/>
            </p:cNvCxnSpPr>
            <p:nvPr/>
          </p:nvCxnSpPr>
          <p:spPr>
            <a:xfrm flipH="1">
              <a:off x="6714015" y="2154844"/>
              <a:ext cx="164122" cy="162849"/>
            </a:xfrm>
            <a:prstGeom prst="line">
              <a:avLst/>
            </a:prstGeom>
            <a:ln w="381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1ECA09A0-0219-0EAE-00DE-9955FD26B93D}"/>
              </a:ext>
            </a:extLst>
          </p:cNvPr>
          <p:cNvSpPr txBox="1"/>
          <p:nvPr/>
        </p:nvSpPr>
        <p:spPr>
          <a:xfrm>
            <a:off x="2825390" y="2263735"/>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38" name="TextBox 37">
            <a:extLst>
              <a:ext uri="{FF2B5EF4-FFF2-40B4-BE49-F238E27FC236}">
                <a16:creationId xmlns:a16="http://schemas.microsoft.com/office/drawing/2014/main" id="{03EDC2E2-BEF9-75F2-5BEA-A99589ECB735}"/>
              </a:ext>
            </a:extLst>
          </p:cNvPr>
          <p:cNvSpPr txBox="1"/>
          <p:nvPr/>
        </p:nvSpPr>
        <p:spPr>
          <a:xfrm>
            <a:off x="3650888" y="2269229"/>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49" name="TextBox 48">
            <a:extLst>
              <a:ext uri="{FF2B5EF4-FFF2-40B4-BE49-F238E27FC236}">
                <a16:creationId xmlns:a16="http://schemas.microsoft.com/office/drawing/2014/main" id="{A129A834-55E3-0922-DF11-23EDAFE7A8E1}"/>
              </a:ext>
            </a:extLst>
          </p:cNvPr>
          <p:cNvSpPr txBox="1"/>
          <p:nvPr/>
        </p:nvSpPr>
        <p:spPr>
          <a:xfrm>
            <a:off x="4463131" y="2259039"/>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50" name="TextBox 49">
            <a:extLst>
              <a:ext uri="{FF2B5EF4-FFF2-40B4-BE49-F238E27FC236}">
                <a16:creationId xmlns:a16="http://schemas.microsoft.com/office/drawing/2014/main" id="{E0D548A0-308C-7A3C-9DBA-94C4F695A285}"/>
              </a:ext>
            </a:extLst>
          </p:cNvPr>
          <p:cNvSpPr txBox="1"/>
          <p:nvPr/>
        </p:nvSpPr>
        <p:spPr>
          <a:xfrm>
            <a:off x="5288629" y="2259039"/>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F1852914-F863-F9F7-62E7-8541FB484991}"/>
                  </a:ext>
                </a:extLst>
              </p:cNvPr>
              <p:cNvSpPr txBox="1"/>
              <p:nvPr/>
            </p:nvSpPr>
            <p:spPr>
              <a:xfrm>
                <a:off x="7045174" y="1134606"/>
                <a:ext cx="4711878" cy="1945404"/>
              </a:xfrm>
              <a:prstGeom prst="rect">
                <a:avLst/>
              </a:prstGeom>
              <a:noFill/>
            </p:spPr>
            <p:txBody>
              <a:bodyPr wrap="square" lIns="0" tIns="0" rIns="0" bIns="0" rtlCol="0">
                <a:spAutoFit/>
              </a:bodyPr>
              <a:lstStyle/>
              <a:p>
                <a:r>
                  <a:rPr lang="en-US" sz="2000" b="1" dirty="0"/>
                  <a:t>4. Device computes for </a:t>
                </a:r>
                <a:r>
                  <a:rPr lang="en-US" sz="2000" i="1" dirty="0">
                    <a:latin typeface="Cambria Math" panose="02040503050406030204" pitchFamily="18" charset="0"/>
                    <a:ea typeface="Cambria Math" panose="02040503050406030204" pitchFamily="18" charset="0"/>
                  </a:rPr>
                  <a:t>j </a:t>
                </a:r>
                <a:r>
                  <a:rPr lang="en-US" sz="2000" dirty="0">
                    <a:latin typeface="Cambria Math" panose="02040503050406030204" pitchFamily="18" charset="0"/>
                    <a:ea typeface="Cambria Math" panose="02040503050406030204" pitchFamily="18" charset="0"/>
                  </a:rPr>
                  <a:t>= 0, 4, 8, 12</a:t>
                </a:r>
                <a:r>
                  <a:rPr lang="en-US" sz="2000" b="1" dirty="0"/>
                  <a:t>:</a:t>
                </a:r>
              </a:p>
              <a:p>
                <a:endParaRPr lang="en-US" sz="2000" b="1" dirty="0"/>
              </a:p>
              <a:p>
                <a14:m>
                  <m:oMath xmlns:m="http://schemas.openxmlformats.org/officeDocument/2006/math">
                    <m:r>
                      <m:rPr>
                        <m:sty m:val="p"/>
                      </m:rPr>
                      <a:rPr lang="en-US" sz="2000" b="0" i="0" smtClean="0">
                        <a:latin typeface="Cambria Math" panose="02040503050406030204" pitchFamily="18" charset="0"/>
                      </a:rPr>
                      <m:t>tmp</m:t>
                    </m:r>
                    <m:r>
                      <a:rPr lang="en-US" sz="2000" b="0" i="1" baseline="-25000" smtClean="0">
                        <a:latin typeface="Cambria Math" panose="02040503050406030204" pitchFamily="18" charset="0"/>
                      </a:rPr>
                      <m:t>𝑖</m:t>
                    </m:r>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𝑗</m:t>
                        </m:r>
                      </m:sub>
                    </m:sSub>
                    <m:r>
                      <a:rPr lang="en-US" sz="2000" b="0" i="1" smtClean="0">
                        <a:latin typeface="Cambria Math" panose="02040503050406030204" pitchFamily="18" charset="0"/>
                      </a:rPr>
                      <m:t>,  </m:t>
                    </m:r>
                    <m:r>
                      <a:rPr lang="en-US" sz="2000" b="0" i="1" smtClean="0">
                        <a:latin typeface="Cambria Math" panose="02040503050406030204" pitchFamily="18" charset="0"/>
                      </a:rPr>
                      <m:t>𝑖</m:t>
                    </m:r>
                    <m:r>
                      <a:rPr lang="en-US" sz="2000" b="0" i="1" smtClean="0">
                        <a:latin typeface="Cambria Math" panose="02040503050406030204" pitchFamily="18" charset="0"/>
                      </a:rPr>
                      <m:t>=0:7</m:t>
                    </m:r>
                  </m:oMath>
                </a14:m>
                <a:r>
                  <a:rPr lang="en-US" sz="2000" dirty="0"/>
                  <a:t>	 </a:t>
                </a:r>
                <a:r>
                  <a:rPr lang="en-US" sz="2000" b="1" dirty="0"/>
                  <a:t>on 0</a:t>
                </a:r>
                <a:r>
                  <a:rPr lang="en-US" sz="2000" b="1" baseline="30000" dirty="0"/>
                  <a:t>th</a:t>
                </a:r>
                <a:r>
                  <a:rPr lang="en-US" sz="2000" b="1" dirty="0"/>
                  <a:t> row PEs</a:t>
                </a:r>
                <a:endParaRPr lang="en-US" sz="2000" dirty="0"/>
              </a:p>
              <a:p>
                <a14:m>
                  <m:oMath xmlns:m="http://schemas.openxmlformats.org/officeDocument/2006/math">
                    <m:r>
                      <m:rPr>
                        <m:sty m:val="p"/>
                      </m:rPr>
                      <a:rPr lang="en-US" sz="2000" smtClean="0">
                        <a:latin typeface="Cambria Math" panose="02040503050406030204" pitchFamily="18" charset="0"/>
                      </a:rPr>
                      <m:t>tmp</m:t>
                    </m:r>
                    <m:r>
                      <a:rPr lang="en-US" sz="2000" i="1" baseline="-25000">
                        <a:latin typeface="Cambria Math" panose="02040503050406030204" pitchFamily="18" charset="0"/>
                      </a:rPr>
                      <m:t>𝑖</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𝑗</m:t>
                        </m:r>
                      </m:sub>
                    </m:sSub>
                    <m:r>
                      <a:rPr lang="en-US" sz="2000" i="1">
                        <a:latin typeface="Cambria Math" panose="02040503050406030204" pitchFamily="18" charset="0"/>
                      </a:rPr>
                      <m:t>,  </m:t>
                    </m:r>
                    <m:r>
                      <a:rPr lang="en-US" sz="2000" i="1">
                        <a:latin typeface="Cambria Math" panose="02040503050406030204" pitchFamily="18" charset="0"/>
                      </a:rPr>
                      <m:t>𝑖</m:t>
                    </m:r>
                    <m:r>
                      <a:rPr lang="en-US" sz="2000" i="1">
                        <a:latin typeface="Cambria Math" panose="02040503050406030204" pitchFamily="18" charset="0"/>
                      </a:rPr>
                      <m:t>=8:15</m:t>
                    </m:r>
                  </m:oMath>
                </a14:m>
                <a:r>
                  <a:rPr lang="en-US" sz="2000" b="1" dirty="0"/>
                  <a:t>	 on 1</a:t>
                </a:r>
                <a:r>
                  <a:rPr lang="en-US" sz="2000" b="1" baseline="30000" dirty="0"/>
                  <a:t>st</a:t>
                </a:r>
                <a:r>
                  <a:rPr lang="en-US" sz="2000" b="1" dirty="0"/>
                  <a:t> row PEs </a:t>
                </a:r>
                <a:endParaRPr lang="en-US" sz="2000" dirty="0"/>
              </a:p>
              <a:p>
                <a14:m>
                  <m:oMath xmlns:m="http://schemas.openxmlformats.org/officeDocument/2006/math">
                    <m:r>
                      <m:rPr>
                        <m:sty m:val="p"/>
                      </m:rPr>
                      <a:rPr lang="en-US" sz="2000" smtClean="0">
                        <a:latin typeface="Cambria Math" panose="02040503050406030204" pitchFamily="18" charset="0"/>
                      </a:rPr>
                      <m:t>tmp</m:t>
                    </m:r>
                    <m:r>
                      <a:rPr lang="en-US" sz="2000" i="1" baseline="-25000">
                        <a:latin typeface="Cambria Math" panose="02040503050406030204" pitchFamily="18" charset="0"/>
                      </a:rPr>
                      <m:t>𝑖</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𝑗</m:t>
                        </m:r>
                      </m:sub>
                    </m:sSub>
                    <m:r>
                      <a:rPr lang="en-US" sz="2000" i="1">
                        <a:latin typeface="Cambria Math" panose="02040503050406030204" pitchFamily="18" charset="0"/>
                      </a:rPr>
                      <m:t>,  </m:t>
                    </m:r>
                    <m:r>
                      <a:rPr lang="en-US" sz="2000" i="1">
                        <a:latin typeface="Cambria Math" panose="02040503050406030204" pitchFamily="18" charset="0"/>
                      </a:rPr>
                      <m:t>𝑖</m:t>
                    </m:r>
                    <m:r>
                      <a:rPr lang="en-US" sz="2000" i="1">
                        <a:latin typeface="Cambria Math" panose="02040503050406030204" pitchFamily="18" charset="0"/>
                      </a:rPr>
                      <m:t>=16:23</m:t>
                    </m:r>
                  </m:oMath>
                </a14:m>
                <a:r>
                  <a:rPr lang="en-US" sz="2000" b="1" dirty="0"/>
                  <a:t>	 on 2</a:t>
                </a:r>
                <a:r>
                  <a:rPr lang="en-US" sz="2000" b="1" baseline="30000" dirty="0"/>
                  <a:t>nd</a:t>
                </a:r>
                <a:r>
                  <a:rPr lang="en-US" sz="2000" b="1" dirty="0"/>
                  <a:t> row PEs </a:t>
                </a:r>
                <a:endParaRPr lang="en-US" sz="2000" dirty="0"/>
              </a:p>
              <a:p>
                <a14:m>
                  <m:oMath xmlns:m="http://schemas.openxmlformats.org/officeDocument/2006/math">
                    <m:r>
                      <m:rPr>
                        <m:sty m:val="p"/>
                      </m:rPr>
                      <a:rPr lang="en-US" sz="2000" smtClean="0">
                        <a:latin typeface="Cambria Math" panose="02040503050406030204" pitchFamily="18" charset="0"/>
                      </a:rPr>
                      <m:t>tmp</m:t>
                    </m:r>
                    <m:r>
                      <a:rPr lang="en-US" sz="2000" i="1" baseline="-25000">
                        <a:latin typeface="Cambria Math" panose="02040503050406030204" pitchFamily="18" charset="0"/>
                      </a:rPr>
                      <m:t>𝑖</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𝑗</m:t>
                        </m:r>
                      </m:sub>
                    </m:sSub>
                    <m:r>
                      <a:rPr lang="en-US" sz="2000" i="1">
                        <a:latin typeface="Cambria Math" panose="02040503050406030204" pitchFamily="18" charset="0"/>
                      </a:rPr>
                      <m:t>,  </m:t>
                    </m:r>
                    <m:r>
                      <a:rPr lang="en-US" sz="2000" i="1">
                        <a:latin typeface="Cambria Math" panose="02040503050406030204" pitchFamily="18" charset="0"/>
                      </a:rPr>
                      <m:t>𝑖</m:t>
                    </m:r>
                    <m:r>
                      <a:rPr lang="en-US" sz="2000" i="1">
                        <a:latin typeface="Cambria Math" panose="02040503050406030204" pitchFamily="18" charset="0"/>
                      </a:rPr>
                      <m:t>=24:31</m:t>
                    </m:r>
                  </m:oMath>
                </a14:m>
                <a:r>
                  <a:rPr lang="en-US" sz="2000" b="1" dirty="0"/>
                  <a:t>	 on 3</a:t>
                </a:r>
                <a:r>
                  <a:rPr lang="en-US" sz="2000" b="1" baseline="30000" dirty="0"/>
                  <a:t>rd</a:t>
                </a:r>
                <a:r>
                  <a:rPr lang="en-US" sz="2000" b="1" dirty="0"/>
                  <a:t> row PEs </a:t>
                </a:r>
                <a:endParaRPr lang="en-US" sz="2000" dirty="0"/>
              </a:p>
            </p:txBody>
          </p:sp>
        </mc:Choice>
        <mc:Fallback xmlns="">
          <p:sp>
            <p:nvSpPr>
              <p:cNvPr id="97" name="TextBox 96">
                <a:extLst>
                  <a:ext uri="{FF2B5EF4-FFF2-40B4-BE49-F238E27FC236}">
                    <a16:creationId xmlns:a16="http://schemas.microsoft.com/office/drawing/2014/main" id="{F1852914-F863-F9F7-62E7-8541FB484991}"/>
                  </a:ext>
                </a:extLst>
              </p:cNvPr>
              <p:cNvSpPr txBox="1">
                <a:spLocks noRot="1" noChangeAspect="1" noMove="1" noResize="1" noEditPoints="1" noAdjustHandles="1" noChangeArrowheads="1" noChangeShapeType="1" noTextEdit="1"/>
              </p:cNvSpPr>
              <p:nvPr/>
            </p:nvSpPr>
            <p:spPr>
              <a:xfrm>
                <a:off x="7045174" y="1134606"/>
                <a:ext cx="4711878" cy="1945404"/>
              </a:xfrm>
              <a:prstGeom prst="rect">
                <a:avLst/>
              </a:prstGeom>
              <a:blipFill>
                <a:blip r:embed="rId4"/>
                <a:stretch>
                  <a:fillRect l="-3226" t="-3896" r="-2688" b="-5844"/>
                </a:stretch>
              </a:blipFill>
            </p:spPr>
            <p:txBody>
              <a:bodyPr/>
              <a:lstStyle/>
              <a:p>
                <a:r>
                  <a:rPr lang="en-US">
                    <a:noFill/>
                  </a:rPr>
                  <a:t> </a:t>
                </a:r>
              </a:p>
            </p:txBody>
          </p:sp>
        </mc:Fallback>
      </mc:AlternateContent>
      <p:sp>
        <p:nvSpPr>
          <p:cNvPr id="99" name="TextBox 98">
            <a:extLst>
              <a:ext uri="{FF2B5EF4-FFF2-40B4-BE49-F238E27FC236}">
                <a16:creationId xmlns:a16="http://schemas.microsoft.com/office/drawing/2014/main" id="{A6337B98-63B3-1B25-A787-C0B09BCE61DD}"/>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100" name="TextBox 99">
            <a:extLst>
              <a:ext uri="{FF2B5EF4-FFF2-40B4-BE49-F238E27FC236}">
                <a16:creationId xmlns:a16="http://schemas.microsoft.com/office/drawing/2014/main" id="{82D613CF-804B-B3D6-DD0D-06EC7CB2BAB6}"/>
              </a:ext>
            </a:extLst>
          </p:cNvPr>
          <p:cNvSpPr txBox="1"/>
          <p:nvPr/>
        </p:nvSpPr>
        <p:spPr>
          <a:xfrm>
            <a:off x="2818133" y="3069276"/>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1" name="TextBox 100">
            <a:extLst>
              <a:ext uri="{FF2B5EF4-FFF2-40B4-BE49-F238E27FC236}">
                <a16:creationId xmlns:a16="http://schemas.microsoft.com/office/drawing/2014/main" id="{488EE65A-DF5D-736E-345B-752BE81E8793}"/>
              </a:ext>
            </a:extLst>
          </p:cNvPr>
          <p:cNvSpPr txBox="1"/>
          <p:nvPr/>
        </p:nvSpPr>
        <p:spPr>
          <a:xfrm>
            <a:off x="3643631" y="3074770"/>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2" name="TextBox 101">
            <a:extLst>
              <a:ext uri="{FF2B5EF4-FFF2-40B4-BE49-F238E27FC236}">
                <a16:creationId xmlns:a16="http://schemas.microsoft.com/office/drawing/2014/main" id="{9E891A39-7200-20B2-658D-1AA98771959F}"/>
              </a:ext>
            </a:extLst>
          </p:cNvPr>
          <p:cNvSpPr txBox="1"/>
          <p:nvPr/>
        </p:nvSpPr>
        <p:spPr>
          <a:xfrm>
            <a:off x="4455874" y="3064580"/>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3" name="TextBox 102">
            <a:extLst>
              <a:ext uri="{FF2B5EF4-FFF2-40B4-BE49-F238E27FC236}">
                <a16:creationId xmlns:a16="http://schemas.microsoft.com/office/drawing/2014/main" id="{2DA44ED7-8088-32DA-98C0-B661AE5A26FB}"/>
              </a:ext>
            </a:extLst>
          </p:cNvPr>
          <p:cNvSpPr txBox="1"/>
          <p:nvPr/>
        </p:nvSpPr>
        <p:spPr>
          <a:xfrm>
            <a:off x="5281372" y="3064580"/>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5" name="TextBox 104">
            <a:extLst>
              <a:ext uri="{FF2B5EF4-FFF2-40B4-BE49-F238E27FC236}">
                <a16:creationId xmlns:a16="http://schemas.microsoft.com/office/drawing/2014/main" id="{37879654-649A-340D-355F-A1E57A86FD64}"/>
              </a:ext>
            </a:extLst>
          </p:cNvPr>
          <p:cNvSpPr txBox="1"/>
          <p:nvPr/>
        </p:nvSpPr>
        <p:spPr>
          <a:xfrm>
            <a:off x="2823919" y="3886108"/>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6" name="TextBox 105">
            <a:extLst>
              <a:ext uri="{FF2B5EF4-FFF2-40B4-BE49-F238E27FC236}">
                <a16:creationId xmlns:a16="http://schemas.microsoft.com/office/drawing/2014/main" id="{4D9233F6-ED90-1AAB-61AB-DD8D6E9EF26C}"/>
              </a:ext>
            </a:extLst>
          </p:cNvPr>
          <p:cNvSpPr txBox="1"/>
          <p:nvPr/>
        </p:nvSpPr>
        <p:spPr>
          <a:xfrm>
            <a:off x="3649417" y="3891602"/>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7" name="TextBox 106">
            <a:extLst>
              <a:ext uri="{FF2B5EF4-FFF2-40B4-BE49-F238E27FC236}">
                <a16:creationId xmlns:a16="http://schemas.microsoft.com/office/drawing/2014/main" id="{36E280CD-F792-08E0-9204-9968FB751795}"/>
              </a:ext>
            </a:extLst>
          </p:cNvPr>
          <p:cNvSpPr txBox="1"/>
          <p:nvPr/>
        </p:nvSpPr>
        <p:spPr>
          <a:xfrm>
            <a:off x="4461660" y="3881412"/>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8" name="TextBox 107">
            <a:extLst>
              <a:ext uri="{FF2B5EF4-FFF2-40B4-BE49-F238E27FC236}">
                <a16:creationId xmlns:a16="http://schemas.microsoft.com/office/drawing/2014/main" id="{7589111A-B9CE-5D9F-62B0-E3ABD3496215}"/>
              </a:ext>
            </a:extLst>
          </p:cNvPr>
          <p:cNvSpPr txBox="1"/>
          <p:nvPr/>
        </p:nvSpPr>
        <p:spPr>
          <a:xfrm>
            <a:off x="5287158" y="3881412"/>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9" name="TextBox 108">
            <a:extLst>
              <a:ext uri="{FF2B5EF4-FFF2-40B4-BE49-F238E27FC236}">
                <a16:creationId xmlns:a16="http://schemas.microsoft.com/office/drawing/2014/main" id="{1F0E47D8-3A3C-F823-110F-B28CFD10C258}"/>
              </a:ext>
            </a:extLst>
          </p:cNvPr>
          <p:cNvSpPr txBox="1"/>
          <p:nvPr/>
        </p:nvSpPr>
        <p:spPr>
          <a:xfrm>
            <a:off x="2816662" y="4691649"/>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16" name="TextBox 115">
            <a:extLst>
              <a:ext uri="{FF2B5EF4-FFF2-40B4-BE49-F238E27FC236}">
                <a16:creationId xmlns:a16="http://schemas.microsoft.com/office/drawing/2014/main" id="{0052CF53-D713-DCAE-B996-B517180C76DB}"/>
              </a:ext>
            </a:extLst>
          </p:cNvPr>
          <p:cNvSpPr txBox="1"/>
          <p:nvPr/>
        </p:nvSpPr>
        <p:spPr>
          <a:xfrm>
            <a:off x="3642160" y="4697143"/>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17" name="TextBox 116">
            <a:extLst>
              <a:ext uri="{FF2B5EF4-FFF2-40B4-BE49-F238E27FC236}">
                <a16:creationId xmlns:a16="http://schemas.microsoft.com/office/drawing/2014/main" id="{25DC18FA-1827-0E3F-3786-D2F7F2A5608B}"/>
              </a:ext>
            </a:extLst>
          </p:cNvPr>
          <p:cNvSpPr txBox="1"/>
          <p:nvPr/>
        </p:nvSpPr>
        <p:spPr>
          <a:xfrm>
            <a:off x="4454403" y="4686953"/>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19" name="TextBox 118">
            <a:extLst>
              <a:ext uri="{FF2B5EF4-FFF2-40B4-BE49-F238E27FC236}">
                <a16:creationId xmlns:a16="http://schemas.microsoft.com/office/drawing/2014/main" id="{FB555A3B-ABFC-5157-3898-A73C2296068C}"/>
              </a:ext>
            </a:extLst>
          </p:cNvPr>
          <p:cNvSpPr txBox="1"/>
          <p:nvPr/>
        </p:nvSpPr>
        <p:spPr>
          <a:xfrm>
            <a:off x="5279901" y="4686953"/>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pic>
        <p:nvPicPr>
          <p:cNvPr id="10" name="Picture 9" descr="A picture containing icon&#10;&#10;Description automatically generated">
            <a:extLst>
              <a:ext uri="{FF2B5EF4-FFF2-40B4-BE49-F238E27FC236}">
                <a16:creationId xmlns:a16="http://schemas.microsoft.com/office/drawing/2014/main" id="{BDC65921-BFF1-3595-EAB1-31302132EC83}"/>
              </a:ext>
            </a:extLst>
          </p:cNvPr>
          <p:cNvPicPr>
            <a:picLocks noChangeAspect="1"/>
          </p:cNvPicPr>
          <p:nvPr/>
        </p:nvPicPr>
        <p:blipFill>
          <a:blip r:embed="rId5"/>
          <a:stretch>
            <a:fillRect/>
          </a:stretch>
        </p:blipFill>
        <p:spPr>
          <a:xfrm>
            <a:off x="207607" y="1634868"/>
            <a:ext cx="593638" cy="593638"/>
          </a:xfrm>
          <a:prstGeom prst="rect">
            <a:avLst/>
          </a:prstGeom>
        </p:spPr>
      </p:pic>
    </p:spTree>
    <p:extLst>
      <p:ext uri="{BB962C8B-B14F-4D97-AF65-F5344CB8AC3E}">
        <p14:creationId xmlns:p14="http://schemas.microsoft.com/office/powerpoint/2010/main" val="3455046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172" name="Google Shape;270;p45">
            <a:extLst>
              <a:ext uri="{FF2B5EF4-FFF2-40B4-BE49-F238E27FC236}">
                <a16:creationId xmlns:a16="http://schemas.microsoft.com/office/drawing/2014/main" id="{3732CB79-BF87-9949-92D2-24C95F77C6E0}"/>
              </a:ext>
            </a:extLst>
          </p:cNvPr>
          <p:cNvPicPr preferRelativeResize="0"/>
          <p:nvPr/>
        </p:nvPicPr>
        <p:blipFill>
          <a:blip r:embed="rId3">
            <a:alphaModFix/>
          </a:blip>
          <a:stretch>
            <a:fillRect/>
          </a:stretch>
        </p:blipFill>
        <p:spPr>
          <a:xfrm>
            <a:off x="6747261" y="976184"/>
            <a:ext cx="5444739" cy="5444739"/>
          </a:xfrm>
          <a:prstGeom prst="rect">
            <a:avLst/>
          </a:prstGeom>
          <a:noFill/>
          <a:ln>
            <a:noFill/>
          </a:ln>
        </p:spPr>
      </p:pic>
      <p:sp>
        <p:nvSpPr>
          <p:cNvPr id="3" name="Content Placeholder 2">
            <a:extLst>
              <a:ext uri="{FF2B5EF4-FFF2-40B4-BE49-F238E27FC236}">
                <a16:creationId xmlns:a16="http://schemas.microsoft.com/office/drawing/2014/main" id="{F0D05A8D-DEB9-BE44-9F5D-E6AEDF8976CE}"/>
              </a:ext>
            </a:extLst>
          </p:cNvPr>
          <p:cNvSpPr>
            <a:spLocks noGrp="1"/>
          </p:cNvSpPr>
          <p:nvPr>
            <p:ph idx="1"/>
          </p:nvPr>
        </p:nvSpPr>
        <p:spPr>
          <a:xfrm>
            <a:off x="365759" y="1294109"/>
            <a:ext cx="6221021" cy="4710134"/>
          </a:xfrm>
        </p:spPr>
        <p:txBody>
          <a:bodyPr/>
          <a:lstStyle/>
          <a:p>
            <a:pPr marL="0" indent="0">
              <a:buNone/>
            </a:pPr>
            <a:r>
              <a:rPr lang="en-US" b="1" dirty="0"/>
              <a:t>Examples: </a:t>
            </a:r>
            <a:r>
              <a:rPr lang="en-US" i="1" dirty="0"/>
              <a:t>FFT-based solvers, particle simulators, non-linear problems with iterative solvers</a:t>
            </a:r>
          </a:p>
          <a:p>
            <a:pPr marL="0" indent="0">
              <a:buNone/>
            </a:pPr>
            <a:endParaRPr lang="en-US" dirty="0"/>
          </a:p>
          <a:p>
            <a:pPr marL="0" indent="0">
              <a:buNone/>
            </a:pPr>
            <a:r>
              <a:rPr lang="en-US" b="1" dirty="0">
                <a:solidFill>
                  <a:srgbClr val="EA5B0C"/>
                </a:solidFill>
              </a:rPr>
              <a:t>The Cerebras solution:</a:t>
            </a:r>
          </a:p>
          <a:p>
            <a:r>
              <a:rPr lang="en-US" dirty="0"/>
              <a:t>The WSE-2 has a fabric that is </a:t>
            </a:r>
            <a:r>
              <a:rPr lang="en-US" b="1" dirty="0"/>
              <a:t>high bandwidth </a:t>
            </a:r>
            <a:r>
              <a:rPr lang="en-US" dirty="0"/>
              <a:t>and </a:t>
            </a:r>
            <a:r>
              <a:rPr lang="en-US" b="1" dirty="0"/>
              <a:t>low-latency</a:t>
            </a:r>
            <a:r>
              <a:rPr lang="en-US" dirty="0"/>
              <a:t>, allowing for excellent parallel efficiency for non-linear and highly communicative codes</a:t>
            </a:r>
          </a:p>
          <a:p>
            <a:r>
              <a:rPr lang="en-US" dirty="0"/>
              <a:t>The CS-2 system has </a:t>
            </a:r>
            <a:r>
              <a:rPr lang="en-US" b="1" dirty="0"/>
              <a:t>850k cores </a:t>
            </a:r>
            <a:r>
              <a:rPr lang="en-US" dirty="0"/>
              <a:t>and can fit problems on an individual chip that take tens to hundreds of traditional small compute nodes. </a:t>
            </a:r>
          </a:p>
          <a:p>
            <a:pPr lvl="1"/>
            <a:r>
              <a:rPr lang="en-US" dirty="0"/>
              <a:t>Each core is individually programmable </a:t>
            </a:r>
          </a:p>
          <a:p>
            <a:pPr marL="0" indent="0">
              <a:buNone/>
            </a:pPr>
            <a:endParaRPr lang="en-US" dirty="0"/>
          </a:p>
          <a:p>
            <a:endParaRPr lang="en-US" dirty="0"/>
          </a:p>
        </p:txBody>
      </p:sp>
      <p:sp>
        <p:nvSpPr>
          <p:cNvPr id="2" name="Title 1">
            <a:extLst>
              <a:ext uri="{FF2B5EF4-FFF2-40B4-BE49-F238E27FC236}">
                <a16:creationId xmlns:a16="http://schemas.microsoft.com/office/drawing/2014/main" id="{1C55A769-CEFA-0F43-BF2A-CBD3C61404C6}"/>
              </a:ext>
            </a:extLst>
          </p:cNvPr>
          <p:cNvSpPr>
            <a:spLocks noGrp="1"/>
          </p:cNvSpPr>
          <p:nvPr>
            <p:ph type="title"/>
          </p:nvPr>
        </p:nvSpPr>
        <p:spPr/>
        <p:txBody>
          <a:bodyPr/>
          <a:lstStyle/>
          <a:p>
            <a:r>
              <a:rPr lang="en-US"/>
              <a:t>Does your application </a:t>
            </a:r>
            <a:r>
              <a:rPr lang="en-US">
                <a:solidFill>
                  <a:srgbClr val="EA5B0C"/>
                </a:solidFill>
              </a:rPr>
              <a:t>scale poorly across nodes?</a:t>
            </a:r>
          </a:p>
        </p:txBody>
      </p:sp>
    </p:spTree>
    <p:extLst>
      <p:ext uri="{BB962C8B-B14F-4D97-AF65-F5344CB8AC3E}">
        <p14:creationId xmlns:p14="http://schemas.microsoft.com/office/powerpoint/2010/main" val="2597940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DFA8FD46-7B60-80D8-23C4-6AF184C168DC}"/>
              </a:ext>
            </a:extLst>
          </p:cNvPr>
          <p:cNvSpPr/>
          <p:nvPr/>
        </p:nvSpPr>
        <p:spPr>
          <a:xfrm>
            <a:off x="372008"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98E4B46-80A8-AA47-D043-17F39E93F741}"/>
              </a:ext>
            </a:extLst>
          </p:cNvPr>
          <p:cNvSpPr/>
          <p:nvPr/>
        </p:nvSpPr>
        <p:spPr>
          <a:xfrm>
            <a:off x="3313165"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ECA8BE6-BF69-BB53-EBFB-E581593C875B}"/>
              </a:ext>
            </a:extLst>
          </p:cNvPr>
          <p:cNvSpPr/>
          <p:nvPr/>
        </p:nvSpPr>
        <p:spPr>
          <a:xfrm>
            <a:off x="6233765"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B9722A3-D2B7-4334-D83C-3F1E70537941}"/>
              </a:ext>
            </a:extLst>
          </p:cNvPr>
          <p:cNvSpPr/>
          <p:nvPr/>
        </p:nvSpPr>
        <p:spPr>
          <a:xfrm>
            <a:off x="9157441"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40</a:t>
            </a:fld>
            <a:endParaRPr lang="en"/>
          </a:p>
        </p:txBody>
      </p:sp>
      <p:graphicFrame>
        <p:nvGraphicFramePr>
          <p:cNvPr id="22" name="Table 5">
            <a:extLst>
              <a:ext uri="{FF2B5EF4-FFF2-40B4-BE49-F238E27FC236}">
                <a16:creationId xmlns:a16="http://schemas.microsoft.com/office/drawing/2014/main" id="{9EAB5635-C058-C09D-735F-7D9C4D557FC7}"/>
              </a:ext>
            </a:extLst>
          </p:cNvPr>
          <p:cNvGraphicFramePr>
            <a:graphicFrameLocks noGrp="1" noChangeAspect="1"/>
          </p:cNvGraphicFramePr>
          <p:nvPr/>
        </p:nvGraphicFramePr>
        <p:xfrm>
          <a:off x="894720" y="3181603"/>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27" name="Table 5">
            <a:extLst>
              <a:ext uri="{FF2B5EF4-FFF2-40B4-BE49-F238E27FC236}">
                <a16:creationId xmlns:a16="http://schemas.microsoft.com/office/drawing/2014/main" id="{1539F4AA-F9D6-046B-E2FE-1C4E61ABE3A6}"/>
              </a:ext>
            </a:extLst>
          </p:cNvPr>
          <p:cNvGraphicFramePr>
            <a:graphicFrameLocks noGrp="1" noChangeAspect="1"/>
          </p:cNvGraphicFramePr>
          <p:nvPr/>
        </p:nvGraphicFramePr>
        <p:xfrm>
          <a:off x="3775314"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28" name="Table 5">
            <a:extLst>
              <a:ext uri="{FF2B5EF4-FFF2-40B4-BE49-F238E27FC236}">
                <a16:creationId xmlns:a16="http://schemas.microsoft.com/office/drawing/2014/main" id="{E77A05B2-412E-9400-BE6C-ADAB390FF040}"/>
              </a:ext>
            </a:extLst>
          </p:cNvPr>
          <p:cNvGraphicFramePr>
            <a:graphicFrameLocks noGrp="1" noChangeAspect="1"/>
          </p:cNvGraphicFramePr>
          <p:nvPr/>
        </p:nvGraphicFramePr>
        <p:xfrm>
          <a:off x="894720"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29" name="Table 5">
            <a:extLst>
              <a:ext uri="{FF2B5EF4-FFF2-40B4-BE49-F238E27FC236}">
                <a16:creationId xmlns:a16="http://schemas.microsoft.com/office/drawing/2014/main" id="{D075EA26-0C9D-7D56-A038-351F7948923D}"/>
              </a:ext>
            </a:extLst>
          </p:cNvPr>
          <p:cNvGraphicFramePr>
            <a:graphicFrameLocks noGrp="1" noChangeAspect="1"/>
          </p:cNvGraphicFramePr>
          <p:nvPr/>
        </p:nvGraphicFramePr>
        <p:xfrm>
          <a:off x="3775314" y="3181603"/>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31" name="Table 5">
            <a:extLst>
              <a:ext uri="{FF2B5EF4-FFF2-40B4-BE49-F238E27FC236}">
                <a16:creationId xmlns:a16="http://schemas.microsoft.com/office/drawing/2014/main" id="{F8DC5680-A353-E190-BA6D-3C817C4ADC23}"/>
              </a:ext>
            </a:extLst>
          </p:cNvPr>
          <p:cNvGraphicFramePr>
            <a:graphicFrameLocks noGrp="1" noChangeAspect="1"/>
          </p:cNvGraphicFramePr>
          <p:nvPr/>
        </p:nvGraphicFramePr>
        <p:xfrm>
          <a:off x="2328994"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32" name="Table 5">
            <a:extLst>
              <a:ext uri="{FF2B5EF4-FFF2-40B4-BE49-F238E27FC236}">
                <a16:creationId xmlns:a16="http://schemas.microsoft.com/office/drawing/2014/main" id="{4E771218-EAC7-5071-4901-1AC77AEADCE8}"/>
              </a:ext>
            </a:extLst>
          </p:cNvPr>
          <p:cNvGraphicFramePr>
            <a:graphicFrameLocks noGrp="1" noChangeAspect="1"/>
          </p:cNvGraphicFramePr>
          <p:nvPr/>
        </p:nvGraphicFramePr>
        <p:xfrm>
          <a:off x="5236549"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3" name="TextBox 32">
            <a:extLst>
              <a:ext uri="{FF2B5EF4-FFF2-40B4-BE49-F238E27FC236}">
                <a16:creationId xmlns:a16="http://schemas.microsoft.com/office/drawing/2014/main" id="{8B97FC4E-8161-57C3-0BA7-6FF8516D820A}"/>
              </a:ext>
            </a:extLst>
          </p:cNvPr>
          <p:cNvSpPr txBox="1"/>
          <p:nvPr/>
        </p:nvSpPr>
        <p:spPr>
          <a:xfrm>
            <a:off x="817341" y="2798682"/>
            <a:ext cx="364202" cy="646331"/>
          </a:xfrm>
          <a:prstGeom prst="rect">
            <a:avLst/>
          </a:prstGeom>
          <a:noFill/>
        </p:spPr>
        <p:txBody>
          <a:bodyPr wrap="none" rtlCol="0">
            <a:spAutoFit/>
          </a:bodyPr>
          <a:lstStyle/>
          <a:p>
            <a:r>
              <a:rPr lang="en-US" sz="3600" dirty="0"/>
              <a:t>*</a:t>
            </a:r>
          </a:p>
        </p:txBody>
      </p:sp>
      <p:cxnSp>
        <p:nvCxnSpPr>
          <p:cNvPr id="35" name="Straight Arrow Connector 34">
            <a:extLst>
              <a:ext uri="{FF2B5EF4-FFF2-40B4-BE49-F238E27FC236}">
                <a16:creationId xmlns:a16="http://schemas.microsoft.com/office/drawing/2014/main" id="{E20DC4C4-62F2-42BA-CD84-BA40ABB4B252}"/>
              </a:ext>
            </a:extLst>
          </p:cNvPr>
          <p:cNvCxnSpPr/>
          <p:nvPr/>
        </p:nvCxnSpPr>
        <p:spPr>
          <a:xfrm>
            <a:off x="1859742" y="3891466"/>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418F8E6-D7F5-4848-1508-DEBE0A606097}"/>
              </a:ext>
            </a:extLst>
          </p:cNvPr>
          <p:cNvCxnSpPr/>
          <p:nvPr/>
        </p:nvCxnSpPr>
        <p:spPr>
          <a:xfrm>
            <a:off x="4761855" y="3853438"/>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88BDD2D-6227-D51D-1BB4-79010CB5268D}"/>
              </a:ext>
            </a:extLst>
          </p:cNvPr>
          <p:cNvSpPr txBox="1"/>
          <p:nvPr/>
        </p:nvSpPr>
        <p:spPr>
          <a:xfrm>
            <a:off x="3698842" y="2798681"/>
            <a:ext cx="364202" cy="646331"/>
          </a:xfrm>
          <a:prstGeom prst="rect">
            <a:avLst/>
          </a:prstGeom>
          <a:noFill/>
        </p:spPr>
        <p:txBody>
          <a:bodyPr wrap="none" rtlCol="0">
            <a:spAutoFit/>
          </a:bodyPr>
          <a:lstStyle/>
          <a:p>
            <a:r>
              <a:rPr lang="en-US" sz="3600" dirty="0"/>
              <a:t>*</a:t>
            </a:r>
          </a:p>
        </p:txBody>
      </p:sp>
      <p:graphicFrame>
        <p:nvGraphicFramePr>
          <p:cNvPr id="42" name="Table 5">
            <a:extLst>
              <a:ext uri="{FF2B5EF4-FFF2-40B4-BE49-F238E27FC236}">
                <a16:creationId xmlns:a16="http://schemas.microsoft.com/office/drawing/2014/main" id="{09E41A65-E8DF-6A1E-F4D5-1DD7911859F3}"/>
              </a:ext>
            </a:extLst>
          </p:cNvPr>
          <p:cNvGraphicFramePr>
            <a:graphicFrameLocks noGrp="1" noChangeAspect="1"/>
          </p:cNvGraphicFramePr>
          <p:nvPr/>
        </p:nvGraphicFramePr>
        <p:xfrm>
          <a:off x="6696238" y="3159946"/>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43" name="Table 5">
            <a:extLst>
              <a:ext uri="{FF2B5EF4-FFF2-40B4-BE49-F238E27FC236}">
                <a16:creationId xmlns:a16="http://schemas.microsoft.com/office/drawing/2014/main" id="{4CA526EA-D9B9-0A35-49FD-9BA84E6CD284}"/>
              </a:ext>
            </a:extLst>
          </p:cNvPr>
          <p:cNvGraphicFramePr>
            <a:graphicFrameLocks noGrp="1" noChangeAspect="1"/>
          </p:cNvGraphicFramePr>
          <p:nvPr/>
        </p:nvGraphicFramePr>
        <p:xfrm>
          <a:off x="9603336"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44" name="Table 5">
            <a:extLst>
              <a:ext uri="{FF2B5EF4-FFF2-40B4-BE49-F238E27FC236}">
                <a16:creationId xmlns:a16="http://schemas.microsoft.com/office/drawing/2014/main" id="{03B70380-9B32-B6C8-47D2-67923E9F3527}"/>
              </a:ext>
            </a:extLst>
          </p:cNvPr>
          <p:cNvGraphicFramePr>
            <a:graphicFrameLocks noGrp="1" noChangeAspect="1"/>
          </p:cNvGraphicFramePr>
          <p:nvPr/>
        </p:nvGraphicFramePr>
        <p:xfrm>
          <a:off x="6696238"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45" name="Table 5">
            <a:extLst>
              <a:ext uri="{FF2B5EF4-FFF2-40B4-BE49-F238E27FC236}">
                <a16:creationId xmlns:a16="http://schemas.microsoft.com/office/drawing/2014/main" id="{E1DABEA7-D764-B06C-FF17-A1BB333F1159}"/>
              </a:ext>
            </a:extLst>
          </p:cNvPr>
          <p:cNvGraphicFramePr>
            <a:graphicFrameLocks noGrp="1" noChangeAspect="1"/>
          </p:cNvGraphicFramePr>
          <p:nvPr/>
        </p:nvGraphicFramePr>
        <p:xfrm>
          <a:off x="9603336" y="3159946"/>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46" name="Table 5">
            <a:extLst>
              <a:ext uri="{FF2B5EF4-FFF2-40B4-BE49-F238E27FC236}">
                <a16:creationId xmlns:a16="http://schemas.microsoft.com/office/drawing/2014/main" id="{F6C49F5D-65BF-014D-20FB-CF66B9DDFFE1}"/>
              </a:ext>
            </a:extLst>
          </p:cNvPr>
          <p:cNvGraphicFramePr>
            <a:graphicFrameLocks noGrp="1" noChangeAspect="1"/>
          </p:cNvGraphicFramePr>
          <p:nvPr/>
        </p:nvGraphicFramePr>
        <p:xfrm>
          <a:off x="8130512"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47" name="Table 5">
            <a:extLst>
              <a:ext uri="{FF2B5EF4-FFF2-40B4-BE49-F238E27FC236}">
                <a16:creationId xmlns:a16="http://schemas.microsoft.com/office/drawing/2014/main" id="{781EA8BC-8381-6873-E6DF-52E73E0422A9}"/>
              </a:ext>
            </a:extLst>
          </p:cNvPr>
          <p:cNvGraphicFramePr>
            <a:graphicFrameLocks noGrp="1" noChangeAspect="1"/>
          </p:cNvGraphicFramePr>
          <p:nvPr/>
        </p:nvGraphicFramePr>
        <p:xfrm>
          <a:off x="11064571" y="3138289"/>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48" name="TextBox 47">
            <a:extLst>
              <a:ext uri="{FF2B5EF4-FFF2-40B4-BE49-F238E27FC236}">
                <a16:creationId xmlns:a16="http://schemas.microsoft.com/office/drawing/2014/main" id="{28E2A14B-9892-27A4-CA78-C35E196DDA93}"/>
              </a:ext>
            </a:extLst>
          </p:cNvPr>
          <p:cNvSpPr txBox="1"/>
          <p:nvPr/>
        </p:nvSpPr>
        <p:spPr>
          <a:xfrm>
            <a:off x="6618859" y="2777025"/>
            <a:ext cx="364202" cy="646331"/>
          </a:xfrm>
          <a:prstGeom prst="rect">
            <a:avLst/>
          </a:prstGeom>
          <a:noFill/>
        </p:spPr>
        <p:txBody>
          <a:bodyPr wrap="none" rtlCol="0">
            <a:spAutoFit/>
          </a:bodyPr>
          <a:lstStyle/>
          <a:p>
            <a:r>
              <a:rPr lang="en-US" sz="3600" dirty="0"/>
              <a:t>*</a:t>
            </a:r>
          </a:p>
        </p:txBody>
      </p:sp>
      <p:cxnSp>
        <p:nvCxnSpPr>
          <p:cNvPr id="49" name="Straight Arrow Connector 48">
            <a:extLst>
              <a:ext uri="{FF2B5EF4-FFF2-40B4-BE49-F238E27FC236}">
                <a16:creationId xmlns:a16="http://schemas.microsoft.com/office/drawing/2014/main" id="{4C1E7F29-F58C-9807-41A4-4DC3DD43EE1F}"/>
              </a:ext>
            </a:extLst>
          </p:cNvPr>
          <p:cNvCxnSpPr/>
          <p:nvPr/>
        </p:nvCxnSpPr>
        <p:spPr>
          <a:xfrm>
            <a:off x="7661260" y="3869809"/>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4AD727A-D253-875F-6F58-F49D91B777EE}"/>
              </a:ext>
            </a:extLst>
          </p:cNvPr>
          <p:cNvCxnSpPr/>
          <p:nvPr/>
        </p:nvCxnSpPr>
        <p:spPr>
          <a:xfrm>
            <a:off x="10589877" y="3831781"/>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83BD8DA-7503-B811-00F7-12E89A3FC700}"/>
              </a:ext>
            </a:extLst>
          </p:cNvPr>
          <p:cNvSpPr txBox="1"/>
          <p:nvPr/>
        </p:nvSpPr>
        <p:spPr>
          <a:xfrm>
            <a:off x="9526864" y="2777024"/>
            <a:ext cx="364202" cy="646331"/>
          </a:xfrm>
          <a:prstGeom prst="rect">
            <a:avLst/>
          </a:prstGeom>
          <a:noFill/>
        </p:spPr>
        <p:txBody>
          <a:bodyPr wrap="none" rtlCol="0">
            <a:spAutoFit/>
          </a:bodyPr>
          <a:lstStyle/>
          <a:p>
            <a:r>
              <a:rPr lang="en-US" sz="3600" dirty="0"/>
              <a:t>*</a:t>
            </a:r>
          </a:p>
        </p:txBody>
      </p:sp>
      <p:sp>
        <p:nvSpPr>
          <p:cNvPr id="60" name="TextBox 59">
            <a:extLst>
              <a:ext uri="{FF2B5EF4-FFF2-40B4-BE49-F238E27FC236}">
                <a16:creationId xmlns:a16="http://schemas.microsoft.com/office/drawing/2014/main" id="{A71E9584-C9CC-8326-03C6-3E8D702168CF}"/>
              </a:ext>
            </a:extLst>
          </p:cNvPr>
          <p:cNvSpPr txBox="1"/>
          <p:nvPr/>
        </p:nvSpPr>
        <p:spPr>
          <a:xfrm>
            <a:off x="1070425" y="5041173"/>
            <a:ext cx="1313180" cy="461665"/>
          </a:xfrm>
          <a:prstGeom prst="rect">
            <a:avLst/>
          </a:prstGeom>
          <a:noFill/>
        </p:spPr>
        <p:txBody>
          <a:bodyPr wrap="none" rtlCol="0">
            <a:spAutoFit/>
          </a:bodyPr>
          <a:lstStyle/>
          <a:p>
            <a:r>
              <a:rPr lang="en-US" sz="2400" b="1" dirty="0"/>
              <a:t>PE (0,0)</a:t>
            </a:r>
          </a:p>
        </p:txBody>
      </p:sp>
      <p:sp>
        <p:nvSpPr>
          <p:cNvPr id="61" name="TextBox 60">
            <a:extLst>
              <a:ext uri="{FF2B5EF4-FFF2-40B4-BE49-F238E27FC236}">
                <a16:creationId xmlns:a16="http://schemas.microsoft.com/office/drawing/2014/main" id="{C8780F08-5229-B019-7C68-CA1389CCB58C}"/>
              </a:ext>
            </a:extLst>
          </p:cNvPr>
          <p:cNvSpPr txBox="1"/>
          <p:nvPr/>
        </p:nvSpPr>
        <p:spPr>
          <a:xfrm>
            <a:off x="3975542" y="5036809"/>
            <a:ext cx="1313180" cy="461665"/>
          </a:xfrm>
          <a:prstGeom prst="rect">
            <a:avLst/>
          </a:prstGeom>
          <a:noFill/>
        </p:spPr>
        <p:txBody>
          <a:bodyPr wrap="none" rtlCol="0">
            <a:spAutoFit/>
          </a:bodyPr>
          <a:lstStyle/>
          <a:p>
            <a:r>
              <a:rPr lang="en-US" sz="2400" b="1" dirty="0"/>
              <a:t>PE (1,0)</a:t>
            </a:r>
          </a:p>
        </p:txBody>
      </p:sp>
      <p:sp>
        <p:nvSpPr>
          <p:cNvPr id="62" name="TextBox 61">
            <a:extLst>
              <a:ext uri="{FF2B5EF4-FFF2-40B4-BE49-F238E27FC236}">
                <a16:creationId xmlns:a16="http://schemas.microsoft.com/office/drawing/2014/main" id="{F83D5564-EA29-5D36-EB18-6FEBDC005B16}"/>
              </a:ext>
            </a:extLst>
          </p:cNvPr>
          <p:cNvSpPr txBox="1"/>
          <p:nvPr/>
        </p:nvSpPr>
        <p:spPr>
          <a:xfrm>
            <a:off x="6901920" y="5036810"/>
            <a:ext cx="1313180" cy="461665"/>
          </a:xfrm>
          <a:prstGeom prst="rect">
            <a:avLst/>
          </a:prstGeom>
          <a:noFill/>
        </p:spPr>
        <p:txBody>
          <a:bodyPr wrap="none" rtlCol="0">
            <a:spAutoFit/>
          </a:bodyPr>
          <a:lstStyle/>
          <a:p>
            <a:r>
              <a:rPr lang="en-US" sz="2400" b="1" dirty="0"/>
              <a:t>PE (2,0)</a:t>
            </a:r>
          </a:p>
        </p:txBody>
      </p:sp>
      <p:sp>
        <p:nvSpPr>
          <p:cNvPr id="63" name="TextBox 62">
            <a:extLst>
              <a:ext uri="{FF2B5EF4-FFF2-40B4-BE49-F238E27FC236}">
                <a16:creationId xmlns:a16="http://schemas.microsoft.com/office/drawing/2014/main" id="{61D82ED6-5CB2-540B-A888-8C4F93024696}"/>
              </a:ext>
            </a:extLst>
          </p:cNvPr>
          <p:cNvSpPr txBox="1"/>
          <p:nvPr/>
        </p:nvSpPr>
        <p:spPr>
          <a:xfrm>
            <a:off x="9785617" y="5036811"/>
            <a:ext cx="1313180" cy="461665"/>
          </a:xfrm>
          <a:prstGeom prst="rect">
            <a:avLst/>
          </a:prstGeom>
          <a:noFill/>
        </p:spPr>
        <p:txBody>
          <a:bodyPr wrap="none" rtlCol="0">
            <a:spAutoFit/>
          </a:bodyPr>
          <a:lstStyle/>
          <a:p>
            <a:r>
              <a:rPr lang="en-US" sz="2400" b="1" dirty="0"/>
              <a:t>PE (3,0)</a:t>
            </a:r>
          </a:p>
        </p:txBody>
      </p:sp>
      <p:grpSp>
        <p:nvGrpSpPr>
          <p:cNvPr id="95" name="Group 94">
            <a:extLst>
              <a:ext uri="{FF2B5EF4-FFF2-40B4-BE49-F238E27FC236}">
                <a16:creationId xmlns:a16="http://schemas.microsoft.com/office/drawing/2014/main" id="{F1F94636-C3DC-6D87-B6AF-957D08753716}"/>
              </a:ext>
            </a:extLst>
          </p:cNvPr>
          <p:cNvGrpSpPr/>
          <p:nvPr/>
        </p:nvGrpSpPr>
        <p:grpSpPr>
          <a:xfrm>
            <a:off x="411436" y="208049"/>
            <a:ext cx="1209011" cy="1201103"/>
            <a:chOff x="411436" y="115449"/>
            <a:chExt cx="1209011" cy="1201103"/>
          </a:xfrm>
        </p:grpSpPr>
        <p:sp>
          <p:nvSpPr>
            <p:cNvPr id="76" name="Rectangle 75">
              <a:extLst>
                <a:ext uri="{FF2B5EF4-FFF2-40B4-BE49-F238E27FC236}">
                  <a16:creationId xmlns:a16="http://schemas.microsoft.com/office/drawing/2014/main" id="{A9796C46-23F1-28E4-8250-E5096FB495D5}"/>
                </a:ext>
              </a:extLst>
            </p:cNvPr>
            <p:cNvSpPr/>
            <p:nvPr/>
          </p:nvSpPr>
          <p:spPr>
            <a:xfrm>
              <a:off x="411436" y="117060"/>
              <a:ext cx="248887" cy="242826"/>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7E830BF3-3159-BE2F-4132-0642C36BE5F7}"/>
                </a:ext>
              </a:extLst>
            </p:cNvPr>
            <p:cNvSpPr/>
            <p:nvPr/>
          </p:nvSpPr>
          <p:spPr>
            <a:xfrm>
              <a:off x="731448" y="115449"/>
              <a:ext cx="248887" cy="242826"/>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796409E8-ACB3-D848-9CBE-D5A5FB3B1194}"/>
                </a:ext>
              </a:extLst>
            </p:cNvPr>
            <p:cNvSpPr/>
            <p:nvPr/>
          </p:nvSpPr>
          <p:spPr>
            <a:xfrm>
              <a:off x="1051504" y="115449"/>
              <a:ext cx="248887" cy="242826"/>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A8B7195E-4BB8-6824-ED17-C2FE4F664E79}"/>
                </a:ext>
              </a:extLst>
            </p:cNvPr>
            <p:cNvSpPr/>
            <p:nvPr/>
          </p:nvSpPr>
          <p:spPr>
            <a:xfrm>
              <a:off x="1371560" y="115449"/>
              <a:ext cx="248887" cy="242826"/>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D7B65D1E-6D33-A99D-2A1E-70749B1130A3}"/>
                </a:ext>
              </a:extLst>
            </p:cNvPr>
            <p:cNvSpPr/>
            <p:nvPr/>
          </p:nvSpPr>
          <p:spPr>
            <a:xfrm>
              <a:off x="411436" y="437514"/>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0BE10685-5452-73BE-F4B5-8C0844266939}"/>
                </a:ext>
              </a:extLst>
            </p:cNvPr>
            <p:cNvSpPr/>
            <p:nvPr/>
          </p:nvSpPr>
          <p:spPr>
            <a:xfrm>
              <a:off x="731448"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7A0E0E91-D066-48EC-9BA6-C3225A97FA0F}"/>
                </a:ext>
              </a:extLst>
            </p:cNvPr>
            <p:cNvSpPr/>
            <p:nvPr/>
          </p:nvSpPr>
          <p:spPr>
            <a:xfrm>
              <a:off x="1051504"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44F3D324-B801-202A-F1BE-6472960281B6}"/>
                </a:ext>
              </a:extLst>
            </p:cNvPr>
            <p:cNvSpPr/>
            <p:nvPr/>
          </p:nvSpPr>
          <p:spPr>
            <a:xfrm>
              <a:off x="1371560"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351600CC-EAAC-11D4-F742-D610113CF798}"/>
                </a:ext>
              </a:extLst>
            </p:cNvPr>
            <p:cNvSpPr/>
            <p:nvPr/>
          </p:nvSpPr>
          <p:spPr>
            <a:xfrm>
              <a:off x="411436" y="753272"/>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DC626131-A968-0413-17F4-C78916CF8663}"/>
                </a:ext>
              </a:extLst>
            </p:cNvPr>
            <p:cNvSpPr/>
            <p:nvPr/>
          </p:nvSpPr>
          <p:spPr>
            <a:xfrm>
              <a:off x="731448"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78BAABB1-2427-EEFE-0FC7-F73E6325EF87}"/>
                </a:ext>
              </a:extLst>
            </p:cNvPr>
            <p:cNvSpPr/>
            <p:nvPr/>
          </p:nvSpPr>
          <p:spPr>
            <a:xfrm>
              <a:off x="1051504"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FCFA9B68-4382-D19B-FE43-A88AA6D52544}"/>
                </a:ext>
              </a:extLst>
            </p:cNvPr>
            <p:cNvSpPr/>
            <p:nvPr/>
          </p:nvSpPr>
          <p:spPr>
            <a:xfrm>
              <a:off x="1371560"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876DBD3A-6882-669B-D8A4-B646E5FEB91F}"/>
                </a:ext>
              </a:extLst>
            </p:cNvPr>
            <p:cNvSpPr/>
            <p:nvPr/>
          </p:nvSpPr>
          <p:spPr>
            <a:xfrm>
              <a:off x="411436" y="1073726"/>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CF37A101-9EF8-7DDB-1DC0-BC1DC15096F7}"/>
                </a:ext>
              </a:extLst>
            </p:cNvPr>
            <p:cNvSpPr/>
            <p:nvPr/>
          </p:nvSpPr>
          <p:spPr>
            <a:xfrm>
              <a:off x="731448"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48B718E3-91A9-732D-BDEA-D0CCCC9D46F0}"/>
                </a:ext>
              </a:extLst>
            </p:cNvPr>
            <p:cNvSpPr/>
            <p:nvPr/>
          </p:nvSpPr>
          <p:spPr>
            <a:xfrm>
              <a:off x="1051504"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8B2FA109-2A65-BB5F-F003-237BBE85F118}"/>
                </a:ext>
              </a:extLst>
            </p:cNvPr>
            <p:cNvSpPr/>
            <p:nvPr/>
          </p:nvSpPr>
          <p:spPr>
            <a:xfrm>
              <a:off x="1371560"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568FDC2-43EE-9B69-4E74-D6AE48EF0073}"/>
                  </a:ext>
                </a:extLst>
              </p:cNvPr>
              <p:cNvSpPr txBox="1"/>
              <p:nvPr/>
            </p:nvSpPr>
            <p:spPr>
              <a:xfrm>
                <a:off x="894720" y="1816420"/>
                <a:ext cx="1556814"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 :7</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99" name="TextBox 98">
                <a:extLst>
                  <a:ext uri="{FF2B5EF4-FFF2-40B4-BE49-F238E27FC236}">
                    <a16:creationId xmlns:a16="http://schemas.microsoft.com/office/drawing/2014/main" id="{8568FDC2-43EE-9B69-4E74-D6AE48EF0073}"/>
                  </a:ext>
                </a:extLst>
              </p:cNvPr>
              <p:cNvSpPr txBox="1">
                <a:spLocks noRot="1" noChangeAspect="1" noMove="1" noResize="1" noEditPoints="1" noAdjustHandles="1" noChangeArrowheads="1" noChangeShapeType="1" noTextEdit="1"/>
              </p:cNvSpPr>
              <p:nvPr/>
            </p:nvSpPr>
            <p:spPr>
              <a:xfrm>
                <a:off x="894720" y="1816420"/>
                <a:ext cx="1556814" cy="628955"/>
              </a:xfrm>
              <a:prstGeom prst="rect">
                <a:avLst/>
              </a:prstGeom>
              <a:blipFill>
                <a:blip r:embed="rId2"/>
                <a:stretch>
                  <a:fillRect l="-6504" t="-14000" r="-813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5232838E-1010-F0E8-03E7-7DAF8513A4CB}"/>
                  </a:ext>
                </a:extLst>
              </p:cNvPr>
              <p:cNvSpPr txBox="1"/>
              <p:nvPr/>
            </p:nvSpPr>
            <p:spPr>
              <a:xfrm>
                <a:off x="3803646" y="1801824"/>
                <a:ext cx="1626442"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,4</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4</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 :7</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100" name="TextBox 99">
                <a:extLst>
                  <a:ext uri="{FF2B5EF4-FFF2-40B4-BE49-F238E27FC236}">
                    <a16:creationId xmlns:a16="http://schemas.microsoft.com/office/drawing/2014/main" id="{5232838E-1010-F0E8-03E7-7DAF8513A4CB}"/>
                  </a:ext>
                </a:extLst>
              </p:cNvPr>
              <p:cNvSpPr txBox="1">
                <a:spLocks noRot="1" noChangeAspect="1" noMove="1" noResize="1" noEditPoints="1" noAdjustHandles="1" noChangeArrowheads="1" noChangeShapeType="1" noTextEdit="1"/>
              </p:cNvSpPr>
              <p:nvPr/>
            </p:nvSpPr>
            <p:spPr>
              <a:xfrm>
                <a:off x="3803646" y="1801824"/>
                <a:ext cx="1626442" cy="628955"/>
              </a:xfrm>
              <a:prstGeom prst="rect">
                <a:avLst/>
              </a:prstGeom>
              <a:blipFill>
                <a:blip r:embed="rId3"/>
                <a:stretch>
                  <a:fillRect l="-6202" t="-14000" r="-3101"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308B3541-BB38-5D54-02A7-788B00A6EE3C}"/>
                  </a:ext>
                </a:extLst>
              </p:cNvPr>
              <p:cNvSpPr txBox="1"/>
              <p:nvPr/>
            </p:nvSpPr>
            <p:spPr>
              <a:xfrm>
                <a:off x="6754111" y="1789407"/>
                <a:ext cx="1780485"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8</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 :7</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101" name="TextBox 100">
                <a:extLst>
                  <a:ext uri="{FF2B5EF4-FFF2-40B4-BE49-F238E27FC236}">
                    <a16:creationId xmlns:a16="http://schemas.microsoft.com/office/drawing/2014/main" id="{308B3541-BB38-5D54-02A7-788B00A6EE3C}"/>
                  </a:ext>
                </a:extLst>
              </p:cNvPr>
              <p:cNvSpPr txBox="1">
                <a:spLocks noRot="1" noChangeAspect="1" noMove="1" noResize="1" noEditPoints="1" noAdjustHandles="1" noChangeArrowheads="1" noChangeShapeType="1" noTextEdit="1"/>
              </p:cNvSpPr>
              <p:nvPr/>
            </p:nvSpPr>
            <p:spPr>
              <a:xfrm>
                <a:off x="6754111" y="1789407"/>
                <a:ext cx="1780485" cy="628955"/>
              </a:xfrm>
              <a:prstGeom prst="rect">
                <a:avLst/>
              </a:prstGeom>
              <a:blipFill>
                <a:blip r:embed="rId4"/>
                <a:stretch>
                  <a:fillRect l="-5674" t="-14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4207DF5A-8FFC-E691-B116-1FA45BAD4B10}"/>
                  </a:ext>
                </a:extLst>
              </p:cNvPr>
              <p:cNvSpPr txBox="1"/>
              <p:nvPr/>
            </p:nvSpPr>
            <p:spPr>
              <a:xfrm>
                <a:off x="9603336" y="1816421"/>
                <a:ext cx="1807081"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,12</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12</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 :7</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102" name="TextBox 101">
                <a:extLst>
                  <a:ext uri="{FF2B5EF4-FFF2-40B4-BE49-F238E27FC236}">
                    <a16:creationId xmlns:a16="http://schemas.microsoft.com/office/drawing/2014/main" id="{4207DF5A-8FFC-E691-B116-1FA45BAD4B10}"/>
                  </a:ext>
                </a:extLst>
              </p:cNvPr>
              <p:cNvSpPr txBox="1">
                <a:spLocks noRot="1" noChangeAspect="1" noMove="1" noResize="1" noEditPoints="1" noAdjustHandles="1" noChangeArrowheads="1" noChangeShapeType="1" noTextEdit="1"/>
              </p:cNvSpPr>
              <p:nvPr/>
            </p:nvSpPr>
            <p:spPr>
              <a:xfrm>
                <a:off x="9603336" y="1816421"/>
                <a:ext cx="1807081" cy="628955"/>
              </a:xfrm>
              <a:prstGeom prst="rect">
                <a:avLst/>
              </a:prstGeom>
              <a:blipFill>
                <a:blip r:embed="rId5"/>
                <a:stretch>
                  <a:fillRect l="-6294" t="-14000" r="-4196" b="-2000"/>
                </a:stretch>
              </a:blipFill>
            </p:spPr>
            <p:txBody>
              <a:bodyPr/>
              <a:lstStyle/>
              <a:p>
                <a:r>
                  <a:rPr lang="en-US">
                    <a:noFill/>
                  </a:rPr>
                  <a:t> </a:t>
                </a:r>
              </a:p>
            </p:txBody>
          </p:sp>
        </mc:Fallback>
      </mc:AlternateContent>
    </p:spTree>
    <p:extLst>
      <p:ext uri="{BB962C8B-B14F-4D97-AF65-F5344CB8AC3E}">
        <p14:creationId xmlns:p14="http://schemas.microsoft.com/office/powerpoint/2010/main" val="3143246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DFA8FD46-7B60-80D8-23C4-6AF184C168DC}"/>
              </a:ext>
            </a:extLst>
          </p:cNvPr>
          <p:cNvSpPr/>
          <p:nvPr/>
        </p:nvSpPr>
        <p:spPr>
          <a:xfrm>
            <a:off x="372008"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98E4B46-80A8-AA47-D043-17F39E93F741}"/>
              </a:ext>
            </a:extLst>
          </p:cNvPr>
          <p:cNvSpPr/>
          <p:nvPr/>
        </p:nvSpPr>
        <p:spPr>
          <a:xfrm>
            <a:off x="3313165"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ECA8BE6-BF69-BB53-EBFB-E581593C875B}"/>
              </a:ext>
            </a:extLst>
          </p:cNvPr>
          <p:cNvSpPr/>
          <p:nvPr/>
        </p:nvSpPr>
        <p:spPr>
          <a:xfrm>
            <a:off x="6233765"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B9722A3-D2B7-4334-D83C-3F1E70537941}"/>
              </a:ext>
            </a:extLst>
          </p:cNvPr>
          <p:cNvSpPr/>
          <p:nvPr/>
        </p:nvSpPr>
        <p:spPr>
          <a:xfrm>
            <a:off x="9157441"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41</a:t>
            </a:fld>
            <a:endParaRPr lang="en"/>
          </a:p>
        </p:txBody>
      </p:sp>
      <p:graphicFrame>
        <p:nvGraphicFramePr>
          <p:cNvPr id="22" name="Table 5">
            <a:extLst>
              <a:ext uri="{FF2B5EF4-FFF2-40B4-BE49-F238E27FC236}">
                <a16:creationId xmlns:a16="http://schemas.microsoft.com/office/drawing/2014/main" id="{9EAB5635-C058-C09D-735F-7D9C4D557FC7}"/>
              </a:ext>
            </a:extLst>
          </p:cNvPr>
          <p:cNvGraphicFramePr>
            <a:graphicFrameLocks noGrp="1" noChangeAspect="1"/>
          </p:cNvGraphicFramePr>
          <p:nvPr/>
        </p:nvGraphicFramePr>
        <p:xfrm>
          <a:off x="894720" y="3181603"/>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27" name="Table 5">
            <a:extLst>
              <a:ext uri="{FF2B5EF4-FFF2-40B4-BE49-F238E27FC236}">
                <a16:creationId xmlns:a16="http://schemas.microsoft.com/office/drawing/2014/main" id="{1539F4AA-F9D6-046B-E2FE-1C4E61ABE3A6}"/>
              </a:ext>
            </a:extLst>
          </p:cNvPr>
          <p:cNvGraphicFramePr>
            <a:graphicFrameLocks noGrp="1" noChangeAspect="1"/>
          </p:cNvGraphicFramePr>
          <p:nvPr/>
        </p:nvGraphicFramePr>
        <p:xfrm>
          <a:off x="3775314"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28" name="Table 5">
            <a:extLst>
              <a:ext uri="{FF2B5EF4-FFF2-40B4-BE49-F238E27FC236}">
                <a16:creationId xmlns:a16="http://schemas.microsoft.com/office/drawing/2014/main" id="{E77A05B2-412E-9400-BE6C-ADAB390FF040}"/>
              </a:ext>
            </a:extLst>
          </p:cNvPr>
          <p:cNvGraphicFramePr>
            <a:graphicFrameLocks noGrp="1" noChangeAspect="1"/>
          </p:cNvGraphicFramePr>
          <p:nvPr/>
        </p:nvGraphicFramePr>
        <p:xfrm>
          <a:off x="894720"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29" name="Table 5">
            <a:extLst>
              <a:ext uri="{FF2B5EF4-FFF2-40B4-BE49-F238E27FC236}">
                <a16:creationId xmlns:a16="http://schemas.microsoft.com/office/drawing/2014/main" id="{D075EA26-0C9D-7D56-A038-351F7948923D}"/>
              </a:ext>
            </a:extLst>
          </p:cNvPr>
          <p:cNvGraphicFramePr>
            <a:graphicFrameLocks noGrp="1" noChangeAspect="1"/>
          </p:cNvGraphicFramePr>
          <p:nvPr/>
        </p:nvGraphicFramePr>
        <p:xfrm>
          <a:off x="3775314" y="3181603"/>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31" name="Table 5">
            <a:extLst>
              <a:ext uri="{FF2B5EF4-FFF2-40B4-BE49-F238E27FC236}">
                <a16:creationId xmlns:a16="http://schemas.microsoft.com/office/drawing/2014/main" id="{F8DC5680-A353-E190-BA6D-3C817C4ADC23}"/>
              </a:ext>
            </a:extLst>
          </p:cNvPr>
          <p:cNvGraphicFramePr>
            <a:graphicFrameLocks noGrp="1" noChangeAspect="1"/>
          </p:cNvGraphicFramePr>
          <p:nvPr/>
        </p:nvGraphicFramePr>
        <p:xfrm>
          <a:off x="2328994"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32" name="Table 5">
            <a:extLst>
              <a:ext uri="{FF2B5EF4-FFF2-40B4-BE49-F238E27FC236}">
                <a16:creationId xmlns:a16="http://schemas.microsoft.com/office/drawing/2014/main" id="{4E771218-EAC7-5071-4901-1AC77AEADCE8}"/>
              </a:ext>
            </a:extLst>
          </p:cNvPr>
          <p:cNvGraphicFramePr>
            <a:graphicFrameLocks noGrp="1" noChangeAspect="1"/>
          </p:cNvGraphicFramePr>
          <p:nvPr/>
        </p:nvGraphicFramePr>
        <p:xfrm>
          <a:off x="5236549"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3" name="TextBox 32">
            <a:extLst>
              <a:ext uri="{FF2B5EF4-FFF2-40B4-BE49-F238E27FC236}">
                <a16:creationId xmlns:a16="http://schemas.microsoft.com/office/drawing/2014/main" id="{8B97FC4E-8161-57C3-0BA7-6FF8516D820A}"/>
              </a:ext>
            </a:extLst>
          </p:cNvPr>
          <p:cNvSpPr txBox="1"/>
          <p:nvPr/>
        </p:nvSpPr>
        <p:spPr>
          <a:xfrm>
            <a:off x="817341" y="2798682"/>
            <a:ext cx="364202" cy="646331"/>
          </a:xfrm>
          <a:prstGeom prst="rect">
            <a:avLst/>
          </a:prstGeom>
          <a:noFill/>
        </p:spPr>
        <p:txBody>
          <a:bodyPr wrap="none" rtlCol="0">
            <a:spAutoFit/>
          </a:bodyPr>
          <a:lstStyle/>
          <a:p>
            <a:r>
              <a:rPr lang="en-US" sz="3600" dirty="0"/>
              <a:t>*</a:t>
            </a:r>
          </a:p>
        </p:txBody>
      </p:sp>
      <p:cxnSp>
        <p:nvCxnSpPr>
          <p:cNvPr id="35" name="Straight Arrow Connector 34">
            <a:extLst>
              <a:ext uri="{FF2B5EF4-FFF2-40B4-BE49-F238E27FC236}">
                <a16:creationId xmlns:a16="http://schemas.microsoft.com/office/drawing/2014/main" id="{E20DC4C4-62F2-42BA-CD84-BA40ABB4B252}"/>
              </a:ext>
            </a:extLst>
          </p:cNvPr>
          <p:cNvCxnSpPr/>
          <p:nvPr/>
        </p:nvCxnSpPr>
        <p:spPr>
          <a:xfrm>
            <a:off x="1859742" y="3891466"/>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418F8E6-D7F5-4848-1508-DEBE0A606097}"/>
              </a:ext>
            </a:extLst>
          </p:cNvPr>
          <p:cNvCxnSpPr/>
          <p:nvPr/>
        </p:nvCxnSpPr>
        <p:spPr>
          <a:xfrm>
            <a:off x="4761855" y="3853438"/>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88BDD2D-6227-D51D-1BB4-79010CB5268D}"/>
              </a:ext>
            </a:extLst>
          </p:cNvPr>
          <p:cNvSpPr txBox="1"/>
          <p:nvPr/>
        </p:nvSpPr>
        <p:spPr>
          <a:xfrm>
            <a:off x="3698842" y="2798681"/>
            <a:ext cx="364202" cy="646331"/>
          </a:xfrm>
          <a:prstGeom prst="rect">
            <a:avLst/>
          </a:prstGeom>
          <a:noFill/>
        </p:spPr>
        <p:txBody>
          <a:bodyPr wrap="none" rtlCol="0">
            <a:spAutoFit/>
          </a:bodyPr>
          <a:lstStyle/>
          <a:p>
            <a:r>
              <a:rPr lang="en-US" sz="3600" dirty="0"/>
              <a:t>*</a:t>
            </a:r>
          </a:p>
        </p:txBody>
      </p:sp>
      <p:graphicFrame>
        <p:nvGraphicFramePr>
          <p:cNvPr id="42" name="Table 5">
            <a:extLst>
              <a:ext uri="{FF2B5EF4-FFF2-40B4-BE49-F238E27FC236}">
                <a16:creationId xmlns:a16="http://schemas.microsoft.com/office/drawing/2014/main" id="{09E41A65-E8DF-6A1E-F4D5-1DD7911859F3}"/>
              </a:ext>
            </a:extLst>
          </p:cNvPr>
          <p:cNvGraphicFramePr>
            <a:graphicFrameLocks noGrp="1" noChangeAspect="1"/>
          </p:cNvGraphicFramePr>
          <p:nvPr/>
        </p:nvGraphicFramePr>
        <p:xfrm>
          <a:off x="6696238" y="3159946"/>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43" name="Table 5">
            <a:extLst>
              <a:ext uri="{FF2B5EF4-FFF2-40B4-BE49-F238E27FC236}">
                <a16:creationId xmlns:a16="http://schemas.microsoft.com/office/drawing/2014/main" id="{4CA526EA-D9B9-0A35-49FD-9BA84E6CD284}"/>
              </a:ext>
            </a:extLst>
          </p:cNvPr>
          <p:cNvGraphicFramePr>
            <a:graphicFrameLocks noGrp="1" noChangeAspect="1"/>
          </p:cNvGraphicFramePr>
          <p:nvPr/>
        </p:nvGraphicFramePr>
        <p:xfrm>
          <a:off x="9603336"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44" name="Table 5">
            <a:extLst>
              <a:ext uri="{FF2B5EF4-FFF2-40B4-BE49-F238E27FC236}">
                <a16:creationId xmlns:a16="http://schemas.microsoft.com/office/drawing/2014/main" id="{03B70380-9B32-B6C8-47D2-67923E9F3527}"/>
              </a:ext>
            </a:extLst>
          </p:cNvPr>
          <p:cNvGraphicFramePr>
            <a:graphicFrameLocks noGrp="1" noChangeAspect="1"/>
          </p:cNvGraphicFramePr>
          <p:nvPr/>
        </p:nvGraphicFramePr>
        <p:xfrm>
          <a:off x="6696238"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45" name="Table 5">
            <a:extLst>
              <a:ext uri="{FF2B5EF4-FFF2-40B4-BE49-F238E27FC236}">
                <a16:creationId xmlns:a16="http://schemas.microsoft.com/office/drawing/2014/main" id="{E1DABEA7-D764-B06C-FF17-A1BB333F1159}"/>
              </a:ext>
            </a:extLst>
          </p:cNvPr>
          <p:cNvGraphicFramePr>
            <a:graphicFrameLocks noGrp="1" noChangeAspect="1"/>
          </p:cNvGraphicFramePr>
          <p:nvPr/>
        </p:nvGraphicFramePr>
        <p:xfrm>
          <a:off x="9603336" y="3159946"/>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46" name="Table 5">
            <a:extLst>
              <a:ext uri="{FF2B5EF4-FFF2-40B4-BE49-F238E27FC236}">
                <a16:creationId xmlns:a16="http://schemas.microsoft.com/office/drawing/2014/main" id="{F6C49F5D-65BF-014D-20FB-CF66B9DDFFE1}"/>
              </a:ext>
            </a:extLst>
          </p:cNvPr>
          <p:cNvGraphicFramePr>
            <a:graphicFrameLocks noGrp="1" noChangeAspect="1"/>
          </p:cNvGraphicFramePr>
          <p:nvPr/>
        </p:nvGraphicFramePr>
        <p:xfrm>
          <a:off x="8130512"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47" name="Table 5">
            <a:extLst>
              <a:ext uri="{FF2B5EF4-FFF2-40B4-BE49-F238E27FC236}">
                <a16:creationId xmlns:a16="http://schemas.microsoft.com/office/drawing/2014/main" id="{781EA8BC-8381-6873-E6DF-52E73E0422A9}"/>
              </a:ext>
            </a:extLst>
          </p:cNvPr>
          <p:cNvGraphicFramePr>
            <a:graphicFrameLocks noGrp="1" noChangeAspect="1"/>
          </p:cNvGraphicFramePr>
          <p:nvPr/>
        </p:nvGraphicFramePr>
        <p:xfrm>
          <a:off x="11064571" y="3138289"/>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48" name="TextBox 47">
            <a:extLst>
              <a:ext uri="{FF2B5EF4-FFF2-40B4-BE49-F238E27FC236}">
                <a16:creationId xmlns:a16="http://schemas.microsoft.com/office/drawing/2014/main" id="{28E2A14B-9892-27A4-CA78-C35E196DDA93}"/>
              </a:ext>
            </a:extLst>
          </p:cNvPr>
          <p:cNvSpPr txBox="1"/>
          <p:nvPr/>
        </p:nvSpPr>
        <p:spPr>
          <a:xfrm>
            <a:off x="6618859" y="2777025"/>
            <a:ext cx="364202" cy="646331"/>
          </a:xfrm>
          <a:prstGeom prst="rect">
            <a:avLst/>
          </a:prstGeom>
          <a:noFill/>
        </p:spPr>
        <p:txBody>
          <a:bodyPr wrap="none" rtlCol="0">
            <a:spAutoFit/>
          </a:bodyPr>
          <a:lstStyle/>
          <a:p>
            <a:r>
              <a:rPr lang="en-US" sz="3600" dirty="0"/>
              <a:t>*</a:t>
            </a:r>
          </a:p>
        </p:txBody>
      </p:sp>
      <p:cxnSp>
        <p:nvCxnSpPr>
          <p:cNvPr id="49" name="Straight Arrow Connector 48">
            <a:extLst>
              <a:ext uri="{FF2B5EF4-FFF2-40B4-BE49-F238E27FC236}">
                <a16:creationId xmlns:a16="http://schemas.microsoft.com/office/drawing/2014/main" id="{4C1E7F29-F58C-9807-41A4-4DC3DD43EE1F}"/>
              </a:ext>
            </a:extLst>
          </p:cNvPr>
          <p:cNvCxnSpPr/>
          <p:nvPr/>
        </p:nvCxnSpPr>
        <p:spPr>
          <a:xfrm>
            <a:off x="7661260" y="3869809"/>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4AD727A-D253-875F-6F58-F49D91B777EE}"/>
              </a:ext>
            </a:extLst>
          </p:cNvPr>
          <p:cNvCxnSpPr/>
          <p:nvPr/>
        </p:nvCxnSpPr>
        <p:spPr>
          <a:xfrm>
            <a:off x="10589877" y="3831781"/>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83BD8DA-7503-B811-00F7-12E89A3FC700}"/>
              </a:ext>
            </a:extLst>
          </p:cNvPr>
          <p:cNvSpPr txBox="1"/>
          <p:nvPr/>
        </p:nvSpPr>
        <p:spPr>
          <a:xfrm>
            <a:off x="9526864" y="2777024"/>
            <a:ext cx="364202" cy="646331"/>
          </a:xfrm>
          <a:prstGeom prst="rect">
            <a:avLst/>
          </a:prstGeom>
          <a:noFill/>
        </p:spPr>
        <p:txBody>
          <a:bodyPr wrap="none" rtlCol="0">
            <a:spAutoFit/>
          </a:bodyPr>
          <a:lstStyle/>
          <a:p>
            <a:r>
              <a:rPr lang="en-US" sz="3600" dirty="0"/>
              <a:t>*</a:t>
            </a:r>
          </a:p>
        </p:txBody>
      </p:sp>
      <p:sp>
        <p:nvSpPr>
          <p:cNvPr id="60" name="TextBox 59">
            <a:extLst>
              <a:ext uri="{FF2B5EF4-FFF2-40B4-BE49-F238E27FC236}">
                <a16:creationId xmlns:a16="http://schemas.microsoft.com/office/drawing/2014/main" id="{A71E9584-C9CC-8326-03C6-3E8D702168CF}"/>
              </a:ext>
            </a:extLst>
          </p:cNvPr>
          <p:cNvSpPr txBox="1"/>
          <p:nvPr/>
        </p:nvSpPr>
        <p:spPr>
          <a:xfrm>
            <a:off x="1070425" y="5041173"/>
            <a:ext cx="1313180" cy="461665"/>
          </a:xfrm>
          <a:prstGeom prst="rect">
            <a:avLst/>
          </a:prstGeom>
          <a:noFill/>
        </p:spPr>
        <p:txBody>
          <a:bodyPr wrap="none" rtlCol="0">
            <a:spAutoFit/>
          </a:bodyPr>
          <a:lstStyle/>
          <a:p>
            <a:r>
              <a:rPr lang="en-US" sz="2400" b="1" dirty="0"/>
              <a:t>PE (0,1)</a:t>
            </a:r>
          </a:p>
        </p:txBody>
      </p:sp>
      <p:sp>
        <p:nvSpPr>
          <p:cNvPr id="61" name="TextBox 60">
            <a:extLst>
              <a:ext uri="{FF2B5EF4-FFF2-40B4-BE49-F238E27FC236}">
                <a16:creationId xmlns:a16="http://schemas.microsoft.com/office/drawing/2014/main" id="{C8780F08-5229-B019-7C68-CA1389CCB58C}"/>
              </a:ext>
            </a:extLst>
          </p:cNvPr>
          <p:cNvSpPr txBox="1"/>
          <p:nvPr/>
        </p:nvSpPr>
        <p:spPr>
          <a:xfrm>
            <a:off x="3975542" y="5036809"/>
            <a:ext cx="1313180" cy="461665"/>
          </a:xfrm>
          <a:prstGeom prst="rect">
            <a:avLst/>
          </a:prstGeom>
          <a:noFill/>
        </p:spPr>
        <p:txBody>
          <a:bodyPr wrap="none" rtlCol="0">
            <a:spAutoFit/>
          </a:bodyPr>
          <a:lstStyle/>
          <a:p>
            <a:r>
              <a:rPr lang="en-US" sz="2400" b="1" dirty="0"/>
              <a:t>PE (1,1)</a:t>
            </a:r>
          </a:p>
        </p:txBody>
      </p:sp>
      <p:sp>
        <p:nvSpPr>
          <p:cNvPr id="62" name="TextBox 61">
            <a:extLst>
              <a:ext uri="{FF2B5EF4-FFF2-40B4-BE49-F238E27FC236}">
                <a16:creationId xmlns:a16="http://schemas.microsoft.com/office/drawing/2014/main" id="{F83D5564-EA29-5D36-EB18-6FEBDC005B16}"/>
              </a:ext>
            </a:extLst>
          </p:cNvPr>
          <p:cNvSpPr txBox="1"/>
          <p:nvPr/>
        </p:nvSpPr>
        <p:spPr>
          <a:xfrm>
            <a:off x="6901920" y="5036810"/>
            <a:ext cx="1313180" cy="461665"/>
          </a:xfrm>
          <a:prstGeom prst="rect">
            <a:avLst/>
          </a:prstGeom>
          <a:noFill/>
        </p:spPr>
        <p:txBody>
          <a:bodyPr wrap="none" rtlCol="0">
            <a:spAutoFit/>
          </a:bodyPr>
          <a:lstStyle/>
          <a:p>
            <a:r>
              <a:rPr lang="en-US" sz="2400" b="1" dirty="0"/>
              <a:t>PE (2,1)</a:t>
            </a:r>
          </a:p>
        </p:txBody>
      </p:sp>
      <p:sp>
        <p:nvSpPr>
          <p:cNvPr id="63" name="TextBox 62">
            <a:extLst>
              <a:ext uri="{FF2B5EF4-FFF2-40B4-BE49-F238E27FC236}">
                <a16:creationId xmlns:a16="http://schemas.microsoft.com/office/drawing/2014/main" id="{61D82ED6-5CB2-540B-A888-8C4F93024696}"/>
              </a:ext>
            </a:extLst>
          </p:cNvPr>
          <p:cNvSpPr txBox="1"/>
          <p:nvPr/>
        </p:nvSpPr>
        <p:spPr>
          <a:xfrm>
            <a:off x="9785617" y="5036811"/>
            <a:ext cx="1313180" cy="461665"/>
          </a:xfrm>
          <a:prstGeom prst="rect">
            <a:avLst/>
          </a:prstGeom>
          <a:noFill/>
        </p:spPr>
        <p:txBody>
          <a:bodyPr wrap="none" rtlCol="0">
            <a:spAutoFit/>
          </a:bodyPr>
          <a:lstStyle/>
          <a:p>
            <a:r>
              <a:rPr lang="en-US" sz="2400" b="1" dirty="0"/>
              <a:t>PE (3,1)</a:t>
            </a:r>
          </a:p>
        </p:txBody>
      </p:sp>
      <p:grpSp>
        <p:nvGrpSpPr>
          <p:cNvPr id="2" name="Group 1">
            <a:extLst>
              <a:ext uri="{FF2B5EF4-FFF2-40B4-BE49-F238E27FC236}">
                <a16:creationId xmlns:a16="http://schemas.microsoft.com/office/drawing/2014/main" id="{B873AC54-0F70-AFD8-9C28-7C2DA64AA79B}"/>
              </a:ext>
            </a:extLst>
          </p:cNvPr>
          <p:cNvGrpSpPr/>
          <p:nvPr/>
        </p:nvGrpSpPr>
        <p:grpSpPr>
          <a:xfrm>
            <a:off x="411436" y="208049"/>
            <a:ext cx="1209011" cy="1201103"/>
            <a:chOff x="411436" y="115449"/>
            <a:chExt cx="1209011" cy="1201103"/>
          </a:xfrm>
        </p:grpSpPr>
        <p:sp>
          <p:nvSpPr>
            <p:cNvPr id="3" name="Rectangle 2">
              <a:extLst>
                <a:ext uri="{FF2B5EF4-FFF2-40B4-BE49-F238E27FC236}">
                  <a16:creationId xmlns:a16="http://schemas.microsoft.com/office/drawing/2014/main" id="{EFE48795-F677-3B0B-180C-3F995F6755A7}"/>
                </a:ext>
              </a:extLst>
            </p:cNvPr>
            <p:cNvSpPr/>
            <p:nvPr/>
          </p:nvSpPr>
          <p:spPr>
            <a:xfrm>
              <a:off x="411436" y="117060"/>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94F8160-1FC6-5BAE-3575-1E09A4510098}"/>
                </a:ext>
              </a:extLst>
            </p:cNvPr>
            <p:cNvSpPr/>
            <p:nvPr/>
          </p:nvSpPr>
          <p:spPr>
            <a:xfrm>
              <a:off x="731448"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74F1B20-1327-E749-751A-DB51C9140387}"/>
                </a:ext>
              </a:extLst>
            </p:cNvPr>
            <p:cNvSpPr/>
            <p:nvPr/>
          </p:nvSpPr>
          <p:spPr>
            <a:xfrm>
              <a:off x="1051504"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7594E99-2677-1897-07DB-9B9BE31094E3}"/>
                </a:ext>
              </a:extLst>
            </p:cNvPr>
            <p:cNvSpPr/>
            <p:nvPr/>
          </p:nvSpPr>
          <p:spPr>
            <a:xfrm>
              <a:off x="1371560"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9F0A56A-741F-CE9C-DA8F-A29A7CD3ADEF}"/>
                </a:ext>
              </a:extLst>
            </p:cNvPr>
            <p:cNvSpPr/>
            <p:nvPr/>
          </p:nvSpPr>
          <p:spPr>
            <a:xfrm>
              <a:off x="411436" y="437514"/>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DA342B4-BB79-C949-992F-C4ACAC95CF9C}"/>
                </a:ext>
              </a:extLst>
            </p:cNvPr>
            <p:cNvSpPr/>
            <p:nvPr/>
          </p:nvSpPr>
          <p:spPr>
            <a:xfrm>
              <a:off x="731448" y="435903"/>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C150BCD-48A8-B500-51EF-CD9B84941462}"/>
                </a:ext>
              </a:extLst>
            </p:cNvPr>
            <p:cNvSpPr/>
            <p:nvPr/>
          </p:nvSpPr>
          <p:spPr>
            <a:xfrm>
              <a:off x="1051504" y="435903"/>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3C3FFD1-0290-998A-33CE-942244BFCDAA}"/>
                </a:ext>
              </a:extLst>
            </p:cNvPr>
            <p:cNvSpPr/>
            <p:nvPr/>
          </p:nvSpPr>
          <p:spPr>
            <a:xfrm>
              <a:off x="1371560" y="435903"/>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D8CB329-823F-3245-43A7-70D71737D031}"/>
                </a:ext>
              </a:extLst>
            </p:cNvPr>
            <p:cNvSpPr/>
            <p:nvPr/>
          </p:nvSpPr>
          <p:spPr>
            <a:xfrm>
              <a:off x="411436" y="753272"/>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349793D-2D9A-C7F4-9FFB-AE583774C510}"/>
                </a:ext>
              </a:extLst>
            </p:cNvPr>
            <p:cNvSpPr/>
            <p:nvPr/>
          </p:nvSpPr>
          <p:spPr>
            <a:xfrm>
              <a:off x="731448"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8C9A154-E37B-D5D5-1EE4-900FDDB3B51C}"/>
                </a:ext>
              </a:extLst>
            </p:cNvPr>
            <p:cNvSpPr/>
            <p:nvPr/>
          </p:nvSpPr>
          <p:spPr>
            <a:xfrm>
              <a:off x="1051504"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4A7792B-B5CB-0A23-332E-82264136D302}"/>
                </a:ext>
              </a:extLst>
            </p:cNvPr>
            <p:cNvSpPr/>
            <p:nvPr/>
          </p:nvSpPr>
          <p:spPr>
            <a:xfrm>
              <a:off x="1371560"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B6864A3-48A0-2F54-5748-509E49ABFFED}"/>
                </a:ext>
              </a:extLst>
            </p:cNvPr>
            <p:cNvSpPr/>
            <p:nvPr/>
          </p:nvSpPr>
          <p:spPr>
            <a:xfrm>
              <a:off x="411436" y="1073726"/>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CF06A0F-6157-5989-B91A-B9EB7F0C913C}"/>
                </a:ext>
              </a:extLst>
            </p:cNvPr>
            <p:cNvSpPr/>
            <p:nvPr/>
          </p:nvSpPr>
          <p:spPr>
            <a:xfrm>
              <a:off x="731448"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DC6775F-426B-3C2E-DF3A-8C093B2F1192}"/>
                </a:ext>
              </a:extLst>
            </p:cNvPr>
            <p:cNvSpPr/>
            <p:nvPr/>
          </p:nvSpPr>
          <p:spPr>
            <a:xfrm>
              <a:off x="1051504"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3BAE21D-F756-D53E-2D21-C587AD942048}"/>
                </a:ext>
              </a:extLst>
            </p:cNvPr>
            <p:cNvSpPr/>
            <p:nvPr/>
          </p:nvSpPr>
          <p:spPr>
            <a:xfrm>
              <a:off x="1371560"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8D88EB0-4C13-1E08-8B7C-02BC8DD329D4}"/>
                  </a:ext>
                </a:extLst>
              </p:cNvPr>
              <p:cNvSpPr txBox="1"/>
              <p:nvPr/>
            </p:nvSpPr>
            <p:spPr>
              <a:xfrm>
                <a:off x="894720" y="1816420"/>
                <a:ext cx="1556814"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 :15</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5" name="TextBox 24">
                <a:extLst>
                  <a:ext uri="{FF2B5EF4-FFF2-40B4-BE49-F238E27FC236}">
                    <a16:creationId xmlns:a16="http://schemas.microsoft.com/office/drawing/2014/main" id="{B8D88EB0-4C13-1E08-8B7C-02BC8DD329D4}"/>
                  </a:ext>
                </a:extLst>
              </p:cNvPr>
              <p:cNvSpPr txBox="1">
                <a:spLocks noRot="1" noChangeAspect="1" noMove="1" noResize="1" noEditPoints="1" noAdjustHandles="1" noChangeArrowheads="1" noChangeShapeType="1" noTextEdit="1"/>
              </p:cNvSpPr>
              <p:nvPr/>
            </p:nvSpPr>
            <p:spPr>
              <a:xfrm>
                <a:off x="894720" y="1816420"/>
                <a:ext cx="1556814" cy="628955"/>
              </a:xfrm>
              <a:prstGeom prst="rect">
                <a:avLst/>
              </a:prstGeom>
              <a:blipFill>
                <a:blip r:embed="rId2"/>
                <a:stretch>
                  <a:fillRect l="-6504" t="-14000" r="-8130"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9C4D73F-FB8D-C90F-4B4E-07CD6A55B710}"/>
                  </a:ext>
                </a:extLst>
              </p:cNvPr>
              <p:cNvSpPr txBox="1"/>
              <p:nvPr/>
            </p:nvSpPr>
            <p:spPr>
              <a:xfrm>
                <a:off x="3803646" y="1801824"/>
                <a:ext cx="1626442"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,4</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4</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 :15</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6" name="TextBox 25">
                <a:extLst>
                  <a:ext uri="{FF2B5EF4-FFF2-40B4-BE49-F238E27FC236}">
                    <a16:creationId xmlns:a16="http://schemas.microsoft.com/office/drawing/2014/main" id="{69C4D73F-FB8D-C90F-4B4E-07CD6A55B710}"/>
                  </a:ext>
                </a:extLst>
              </p:cNvPr>
              <p:cNvSpPr txBox="1">
                <a:spLocks noRot="1" noChangeAspect="1" noMove="1" noResize="1" noEditPoints="1" noAdjustHandles="1" noChangeArrowheads="1" noChangeShapeType="1" noTextEdit="1"/>
              </p:cNvSpPr>
              <p:nvPr/>
            </p:nvSpPr>
            <p:spPr>
              <a:xfrm>
                <a:off x="3803646" y="1801824"/>
                <a:ext cx="1626442" cy="628955"/>
              </a:xfrm>
              <a:prstGeom prst="rect">
                <a:avLst/>
              </a:prstGeom>
              <a:blipFill>
                <a:blip r:embed="rId3"/>
                <a:stretch>
                  <a:fillRect l="-6202" t="-14000" r="-3101"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41BBF6B-F478-5EB6-6814-2DE4EC97A03D}"/>
                  </a:ext>
                </a:extLst>
              </p:cNvPr>
              <p:cNvSpPr txBox="1"/>
              <p:nvPr/>
            </p:nvSpPr>
            <p:spPr>
              <a:xfrm>
                <a:off x="6754111" y="1789407"/>
                <a:ext cx="1780485"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8</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 :15</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30" name="TextBox 29">
                <a:extLst>
                  <a:ext uri="{FF2B5EF4-FFF2-40B4-BE49-F238E27FC236}">
                    <a16:creationId xmlns:a16="http://schemas.microsoft.com/office/drawing/2014/main" id="{941BBF6B-F478-5EB6-6814-2DE4EC97A03D}"/>
                  </a:ext>
                </a:extLst>
              </p:cNvPr>
              <p:cNvSpPr txBox="1">
                <a:spLocks noRot="1" noChangeAspect="1" noMove="1" noResize="1" noEditPoints="1" noAdjustHandles="1" noChangeArrowheads="1" noChangeShapeType="1" noTextEdit="1"/>
              </p:cNvSpPr>
              <p:nvPr/>
            </p:nvSpPr>
            <p:spPr>
              <a:xfrm>
                <a:off x="6754111" y="1789407"/>
                <a:ext cx="1780485" cy="628955"/>
              </a:xfrm>
              <a:prstGeom prst="rect">
                <a:avLst/>
              </a:prstGeom>
              <a:blipFill>
                <a:blip r:embed="rId4"/>
                <a:stretch>
                  <a:fillRect l="-5674" t="-14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76FF11A6-0BD5-C62F-EAF7-F6DBC4B96892}"/>
                  </a:ext>
                </a:extLst>
              </p:cNvPr>
              <p:cNvSpPr txBox="1"/>
              <p:nvPr/>
            </p:nvSpPr>
            <p:spPr>
              <a:xfrm>
                <a:off x="9603336" y="1816421"/>
                <a:ext cx="1807081"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,12</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12</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 :15</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34" name="TextBox 33">
                <a:extLst>
                  <a:ext uri="{FF2B5EF4-FFF2-40B4-BE49-F238E27FC236}">
                    <a16:creationId xmlns:a16="http://schemas.microsoft.com/office/drawing/2014/main" id="{76FF11A6-0BD5-C62F-EAF7-F6DBC4B96892}"/>
                  </a:ext>
                </a:extLst>
              </p:cNvPr>
              <p:cNvSpPr txBox="1">
                <a:spLocks noRot="1" noChangeAspect="1" noMove="1" noResize="1" noEditPoints="1" noAdjustHandles="1" noChangeArrowheads="1" noChangeShapeType="1" noTextEdit="1"/>
              </p:cNvSpPr>
              <p:nvPr/>
            </p:nvSpPr>
            <p:spPr>
              <a:xfrm>
                <a:off x="9603336" y="1816421"/>
                <a:ext cx="1807081" cy="628955"/>
              </a:xfrm>
              <a:prstGeom prst="rect">
                <a:avLst/>
              </a:prstGeom>
              <a:blipFill>
                <a:blip r:embed="rId5"/>
                <a:stretch>
                  <a:fillRect l="-6294" t="-14000" r="-4196" b="-4000"/>
                </a:stretch>
              </a:blipFill>
            </p:spPr>
            <p:txBody>
              <a:bodyPr/>
              <a:lstStyle/>
              <a:p>
                <a:r>
                  <a:rPr lang="en-US">
                    <a:noFill/>
                  </a:rPr>
                  <a:t> </a:t>
                </a:r>
              </a:p>
            </p:txBody>
          </p:sp>
        </mc:Fallback>
      </mc:AlternateContent>
    </p:spTree>
    <p:extLst>
      <p:ext uri="{BB962C8B-B14F-4D97-AF65-F5344CB8AC3E}">
        <p14:creationId xmlns:p14="http://schemas.microsoft.com/office/powerpoint/2010/main" val="305478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DFA8FD46-7B60-80D8-23C4-6AF184C168DC}"/>
              </a:ext>
            </a:extLst>
          </p:cNvPr>
          <p:cNvSpPr/>
          <p:nvPr/>
        </p:nvSpPr>
        <p:spPr>
          <a:xfrm>
            <a:off x="372008"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98E4B46-80A8-AA47-D043-17F39E93F741}"/>
              </a:ext>
            </a:extLst>
          </p:cNvPr>
          <p:cNvSpPr/>
          <p:nvPr/>
        </p:nvSpPr>
        <p:spPr>
          <a:xfrm>
            <a:off x="3313165"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ECA8BE6-BF69-BB53-EBFB-E581593C875B}"/>
              </a:ext>
            </a:extLst>
          </p:cNvPr>
          <p:cNvSpPr/>
          <p:nvPr/>
        </p:nvSpPr>
        <p:spPr>
          <a:xfrm>
            <a:off x="6233765"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B9722A3-D2B7-4334-D83C-3F1E70537941}"/>
              </a:ext>
            </a:extLst>
          </p:cNvPr>
          <p:cNvSpPr/>
          <p:nvPr/>
        </p:nvSpPr>
        <p:spPr>
          <a:xfrm>
            <a:off x="9157441"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42</a:t>
            </a:fld>
            <a:endParaRPr lang="en"/>
          </a:p>
        </p:txBody>
      </p:sp>
      <p:graphicFrame>
        <p:nvGraphicFramePr>
          <p:cNvPr id="22" name="Table 5">
            <a:extLst>
              <a:ext uri="{FF2B5EF4-FFF2-40B4-BE49-F238E27FC236}">
                <a16:creationId xmlns:a16="http://schemas.microsoft.com/office/drawing/2014/main" id="{9EAB5635-C058-C09D-735F-7D9C4D557FC7}"/>
              </a:ext>
            </a:extLst>
          </p:cNvPr>
          <p:cNvGraphicFramePr>
            <a:graphicFrameLocks noGrp="1" noChangeAspect="1"/>
          </p:cNvGraphicFramePr>
          <p:nvPr/>
        </p:nvGraphicFramePr>
        <p:xfrm>
          <a:off x="894720" y="3181603"/>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27" name="Table 5">
            <a:extLst>
              <a:ext uri="{FF2B5EF4-FFF2-40B4-BE49-F238E27FC236}">
                <a16:creationId xmlns:a16="http://schemas.microsoft.com/office/drawing/2014/main" id="{1539F4AA-F9D6-046B-E2FE-1C4E61ABE3A6}"/>
              </a:ext>
            </a:extLst>
          </p:cNvPr>
          <p:cNvGraphicFramePr>
            <a:graphicFrameLocks noGrp="1" noChangeAspect="1"/>
          </p:cNvGraphicFramePr>
          <p:nvPr/>
        </p:nvGraphicFramePr>
        <p:xfrm>
          <a:off x="3775314"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28" name="Table 5">
            <a:extLst>
              <a:ext uri="{FF2B5EF4-FFF2-40B4-BE49-F238E27FC236}">
                <a16:creationId xmlns:a16="http://schemas.microsoft.com/office/drawing/2014/main" id="{E77A05B2-412E-9400-BE6C-ADAB390FF040}"/>
              </a:ext>
            </a:extLst>
          </p:cNvPr>
          <p:cNvGraphicFramePr>
            <a:graphicFrameLocks noGrp="1" noChangeAspect="1"/>
          </p:cNvGraphicFramePr>
          <p:nvPr/>
        </p:nvGraphicFramePr>
        <p:xfrm>
          <a:off x="894720"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29" name="Table 5">
            <a:extLst>
              <a:ext uri="{FF2B5EF4-FFF2-40B4-BE49-F238E27FC236}">
                <a16:creationId xmlns:a16="http://schemas.microsoft.com/office/drawing/2014/main" id="{D075EA26-0C9D-7D56-A038-351F7948923D}"/>
              </a:ext>
            </a:extLst>
          </p:cNvPr>
          <p:cNvGraphicFramePr>
            <a:graphicFrameLocks noGrp="1" noChangeAspect="1"/>
          </p:cNvGraphicFramePr>
          <p:nvPr/>
        </p:nvGraphicFramePr>
        <p:xfrm>
          <a:off x="3775314" y="3181603"/>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31" name="Table 5">
            <a:extLst>
              <a:ext uri="{FF2B5EF4-FFF2-40B4-BE49-F238E27FC236}">
                <a16:creationId xmlns:a16="http://schemas.microsoft.com/office/drawing/2014/main" id="{F8DC5680-A353-E190-BA6D-3C817C4ADC23}"/>
              </a:ext>
            </a:extLst>
          </p:cNvPr>
          <p:cNvGraphicFramePr>
            <a:graphicFrameLocks noGrp="1" noChangeAspect="1"/>
          </p:cNvGraphicFramePr>
          <p:nvPr/>
        </p:nvGraphicFramePr>
        <p:xfrm>
          <a:off x="2328994"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32" name="Table 5">
            <a:extLst>
              <a:ext uri="{FF2B5EF4-FFF2-40B4-BE49-F238E27FC236}">
                <a16:creationId xmlns:a16="http://schemas.microsoft.com/office/drawing/2014/main" id="{4E771218-EAC7-5071-4901-1AC77AEADCE8}"/>
              </a:ext>
            </a:extLst>
          </p:cNvPr>
          <p:cNvGraphicFramePr>
            <a:graphicFrameLocks noGrp="1" noChangeAspect="1"/>
          </p:cNvGraphicFramePr>
          <p:nvPr/>
        </p:nvGraphicFramePr>
        <p:xfrm>
          <a:off x="5236549"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3" name="TextBox 32">
            <a:extLst>
              <a:ext uri="{FF2B5EF4-FFF2-40B4-BE49-F238E27FC236}">
                <a16:creationId xmlns:a16="http://schemas.microsoft.com/office/drawing/2014/main" id="{8B97FC4E-8161-57C3-0BA7-6FF8516D820A}"/>
              </a:ext>
            </a:extLst>
          </p:cNvPr>
          <p:cNvSpPr txBox="1"/>
          <p:nvPr/>
        </p:nvSpPr>
        <p:spPr>
          <a:xfrm>
            <a:off x="817341" y="2798682"/>
            <a:ext cx="364202" cy="646331"/>
          </a:xfrm>
          <a:prstGeom prst="rect">
            <a:avLst/>
          </a:prstGeom>
          <a:noFill/>
        </p:spPr>
        <p:txBody>
          <a:bodyPr wrap="none" rtlCol="0">
            <a:spAutoFit/>
          </a:bodyPr>
          <a:lstStyle/>
          <a:p>
            <a:r>
              <a:rPr lang="en-US" sz="3600" dirty="0"/>
              <a:t>*</a:t>
            </a:r>
          </a:p>
        </p:txBody>
      </p:sp>
      <p:cxnSp>
        <p:nvCxnSpPr>
          <p:cNvPr id="35" name="Straight Arrow Connector 34">
            <a:extLst>
              <a:ext uri="{FF2B5EF4-FFF2-40B4-BE49-F238E27FC236}">
                <a16:creationId xmlns:a16="http://schemas.microsoft.com/office/drawing/2014/main" id="{E20DC4C4-62F2-42BA-CD84-BA40ABB4B252}"/>
              </a:ext>
            </a:extLst>
          </p:cNvPr>
          <p:cNvCxnSpPr/>
          <p:nvPr/>
        </p:nvCxnSpPr>
        <p:spPr>
          <a:xfrm>
            <a:off x="1859742" y="3891466"/>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418F8E6-D7F5-4848-1508-DEBE0A606097}"/>
              </a:ext>
            </a:extLst>
          </p:cNvPr>
          <p:cNvCxnSpPr/>
          <p:nvPr/>
        </p:nvCxnSpPr>
        <p:spPr>
          <a:xfrm>
            <a:off x="4761855" y="3853438"/>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88BDD2D-6227-D51D-1BB4-79010CB5268D}"/>
              </a:ext>
            </a:extLst>
          </p:cNvPr>
          <p:cNvSpPr txBox="1"/>
          <p:nvPr/>
        </p:nvSpPr>
        <p:spPr>
          <a:xfrm>
            <a:off x="3698842" y="2798681"/>
            <a:ext cx="364202" cy="646331"/>
          </a:xfrm>
          <a:prstGeom prst="rect">
            <a:avLst/>
          </a:prstGeom>
          <a:noFill/>
        </p:spPr>
        <p:txBody>
          <a:bodyPr wrap="none" rtlCol="0">
            <a:spAutoFit/>
          </a:bodyPr>
          <a:lstStyle/>
          <a:p>
            <a:r>
              <a:rPr lang="en-US" sz="3600" dirty="0"/>
              <a:t>*</a:t>
            </a:r>
          </a:p>
        </p:txBody>
      </p:sp>
      <p:graphicFrame>
        <p:nvGraphicFramePr>
          <p:cNvPr id="42" name="Table 5">
            <a:extLst>
              <a:ext uri="{FF2B5EF4-FFF2-40B4-BE49-F238E27FC236}">
                <a16:creationId xmlns:a16="http://schemas.microsoft.com/office/drawing/2014/main" id="{09E41A65-E8DF-6A1E-F4D5-1DD7911859F3}"/>
              </a:ext>
            </a:extLst>
          </p:cNvPr>
          <p:cNvGraphicFramePr>
            <a:graphicFrameLocks noGrp="1" noChangeAspect="1"/>
          </p:cNvGraphicFramePr>
          <p:nvPr/>
        </p:nvGraphicFramePr>
        <p:xfrm>
          <a:off x="6696238" y="3159946"/>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43" name="Table 5">
            <a:extLst>
              <a:ext uri="{FF2B5EF4-FFF2-40B4-BE49-F238E27FC236}">
                <a16:creationId xmlns:a16="http://schemas.microsoft.com/office/drawing/2014/main" id="{4CA526EA-D9B9-0A35-49FD-9BA84E6CD284}"/>
              </a:ext>
            </a:extLst>
          </p:cNvPr>
          <p:cNvGraphicFramePr>
            <a:graphicFrameLocks noGrp="1" noChangeAspect="1"/>
          </p:cNvGraphicFramePr>
          <p:nvPr/>
        </p:nvGraphicFramePr>
        <p:xfrm>
          <a:off x="9603336"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44" name="Table 5">
            <a:extLst>
              <a:ext uri="{FF2B5EF4-FFF2-40B4-BE49-F238E27FC236}">
                <a16:creationId xmlns:a16="http://schemas.microsoft.com/office/drawing/2014/main" id="{03B70380-9B32-B6C8-47D2-67923E9F3527}"/>
              </a:ext>
            </a:extLst>
          </p:cNvPr>
          <p:cNvGraphicFramePr>
            <a:graphicFrameLocks noGrp="1" noChangeAspect="1"/>
          </p:cNvGraphicFramePr>
          <p:nvPr/>
        </p:nvGraphicFramePr>
        <p:xfrm>
          <a:off x="6696238"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45" name="Table 5">
            <a:extLst>
              <a:ext uri="{FF2B5EF4-FFF2-40B4-BE49-F238E27FC236}">
                <a16:creationId xmlns:a16="http://schemas.microsoft.com/office/drawing/2014/main" id="{E1DABEA7-D764-B06C-FF17-A1BB333F1159}"/>
              </a:ext>
            </a:extLst>
          </p:cNvPr>
          <p:cNvGraphicFramePr>
            <a:graphicFrameLocks noGrp="1" noChangeAspect="1"/>
          </p:cNvGraphicFramePr>
          <p:nvPr/>
        </p:nvGraphicFramePr>
        <p:xfrm>
          <a:off x="9603336" y="3159946"/>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46" name="Table 5">
            <a:extLst>
              <a:ext uri="{FF2B5EF4-FFF2-40B4-BE49-F238E27FC236}">
                <a16:creationId xmlns:a16="http://schemas.microsoft.com/office/drawing/2014/main" id="{F6C49F5D-65BF-014D-20FB-CF66B9DDFFE1}"/>
              </a:ext>
            </a:extLst>
          </p:cNvPr>
          <p:cNvGraphicFramePr>
            <a:graphicFrameLocks noGrp="1" noChangeAspect="1"/>
          </p:cNvGraphicFramePr>
          <p:nvPr/>
        </p:nvGraphicFramePr>
        <p:xfrm>
          <a:off x="8130512"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47" name="Table 5">
            <a:extLst>
              <a:ext uri="{FF2B5EF4-FFF2-40B4-BE49-F238E27FC236}">
                <a16:creationId xmlns:a16="http://schemas.microsoft.com/office/drawing/2014/main" id="{781EA8BC-8381-6873-E6DF-52E73E0422A9}"/>
              </a:ext>
            </a:extLst>
          </p:cNvPr>
          <p:cNvGraphicFramePr>
            <a:graphicFrameLocks noGrp="1" noChangeAspect="1"/>
          </p:cNvGraphicFramePr>
          <p:nvPr/>
        </p:nvGraphicFramePr>
        <p:xfrm>
          <a:off x="11064571" y="3138289"/>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48" name="TextBox 47">
            <a:extLst>
              <a:ext uri="{FF2B5EF4-FFF2-40B4-BE49-F238E27FC236}">
                <a16:creationId xmlns:a16="http://schemas.microsoft.com/office/drawing/2014/main" id="{28E2A14B-9892-27A4-CA78-C35E196DDA93}"/>
              </a:ext>
            </a:extLst>
          </p:cNvPr>
          <p:cNvSpPr txBox="1"/>
          <p:nvPr/>
        </p:nvSpPr>
        <p:spPr>
          <a:xfrm>
            <a:off x="6618859" y="2777025"/>
            <a:ext cx="364202" cy="646331"/>
          </a:xfrm>
          <a:prstGeom prst="rect">
            <a:avLst/>
          </a:prstGeom>
          <a:noFill/>
        </p:spPr>
        <p:txBody>
          <a:bodyPr wrap="none" rtlCol="0">
            <a:spAutoFit/>
          </a:bodyPr>
          <a:lstStyle/>
          <a:p>
            <a:r>
              <a:rPr lang="en-US" sz="3600" dirty="0"/>
              <a:t>*</a:t>
            </a:r>
          </a:p>
        </p:txBody>
      </p:sp>
      <p:cxnSp>
        <p:nvCxnSpPr>
          <p:cNvPr id="49" name="Straight Arrow Connector 48">
            <a:extLst>
              <a:ext uri="{FF2B5EF4-FFF2-40B4-BE49-F238E27FC236}">
                <a16:creationId xmlns:a16="http://schemas.microsoft.com/office/drawing/2014/main" id="{4C1E7F29-F58C-9807-41A4-4DC3DD43EE1F}"/>
              </a:ext>
            </a:extLst>
          </p:cNvPr>
          <p:cNvCxnSpPr/>
          <p:nvPr/>
        </p:nvCxnSpPr>
        <p:spPr>
          <a:xfrm>
            <a:off x="7661260" y="3869809"/>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4AD727A-D253-875F-6F58-F49D91B777EE}"/>
              </a:ext>
            </a:extLst>
          </p:cNvPr>
          <p:cNvCxnSpPr/>
          <p:nvPr/>
        </p:nvCxnSpPr>
        <p:spPr>
          <a:xfrm>
            <a:off x="10589877" y="3831781"/>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83BD8DA-7503-B811-00F7-12E89A3FC700}"/>
              </a:ext>
            </a:extLst>
          </p:cNvPr>
          <p:cNvSpPr txBox="1"/>
          <p:nvPr/>
        </p:nvSpPr>
        <p:spPr>
          <a:xfrm>
            <a:off x="9526864" y="2777024"/>
            <a:ext cx="364202" cy="646331"/>
          </a:xfrm>
          <a:prstGeom prst="rect">
            <a:avLst/>
          </a:prstGeom>
          <a:noFill/>
        </p:spPr>
        <p:txBody>
          <a:bodyPr wrap="none" rtlCol="0">
            <a:spAutoFit/>
          </a:bodyPr>
          <a:lstStyle/>
          <a:p>
            <a:r>
              <a:rPr lang="en-US" sz="3600" dirty="0"/>
              <a:t>*</a:t>
            </a:r>
          </a:p>
        </p:txBody>
      </p:sp>
      <p:sp>
        <p:nvSpPr>
          <p:cNvPr id="60" name="TextBox 59">
            <a:extLst>
              <a:ext uri="{FF2B5EF4-FFF2-40B4-BE49-F238E27FC236}">
                <a16:creationId xmlns:a16="http://schemas.microsoft.com/office/drawing/2014/main" id="{A71E9584-C9CC-8326-03C6-3E8D702168CF}"/>
              </a:ext>
            </a:extLst>
          </p:cNvPr>
          <p:cNvSpPr txBox="1"/>
          <p:nvPr/>
        </p:nvSpPr>
        <p:spPr>
          <a:xfrm>
            <a:off x="1070425" y="5041173"/>
            <a:ext cx="1313180" cy="461665"/>
          </a:xfrm>
          <a:prstGeom prst="rect">
            <a:avLst/>
          </a:prstGeom>
          <a:noFill/>
        </p:spPr>
        <p:txBody>
          <a:bodyPr wrap="none" rtlCol="0">
            <a:spAutoFit/>
          </a:bodyPr>
          <a:lstStyle/>
          <a:p>
            <a:r>
              <a:rPr lang="en-US" sz="2400" b="1" dirty="0"/>
              <a:t>PE (0,2)</a:t>
            </a:r>
          </a:p>
        </p:txBody>
      </p:sp>
      <p:sp>
        <p:nvSpPr>
          <p:cNvPr id="61" name="TextBox 60">
            <a:extLst>
              <a:ext uri="{FF2B5EF4-FFF2-40B4-BE49-F238E27FC236}">
                <a16:creationId xmlns:a16="http://schemas.microsoft.com/office/drawing/2014/main" id="{C8780F08-5229-B019-7C68-CA1389CCB58C}"/>
              </a:ext>
            </a:extLst>
          </p:cNvPr>
          <p:cNvSpPr txBox="1"/>
          <p:nvPr/>
        </p:nvSpPr>
        <p:spPr>
          <a:xfrm>
            <a:off x="3975542" y="5036809"/>
            <a:ext cx="1313180" cy="461665"/>
          </a:xfrm>
          <a:prstGeom prst="rect">
            <a:avLst/>
          </a:prstGeom>
          <a:noFill/>
        </p:spPr>
        <p:txBody>
          <a:bodyPr wrap="none" rtlCol="0">
            <a:spAutoFit/>
          </a:bodyPr>
          <a:lstStyle/>
          <a:p>
            <a:r>
              <a:rPr lang="en-US" sz="2400" b="1" dirty="0"/>
              <a:t>PE (1,2)</a:t>
            </a:r>
          </a:p>
        </p:txBody>
      </p:sp>
      <p:sp>
        <p:nvSpPr>
          <p:cNvPr id="62" name="TextBox 61">
            <a:extLst>
              <a:ext uri="{FF2B5EF4-FFF2-40B4-BE49-F238E27FC236}">
                <a16:creationId xmlns:a16="http://schemas.microsoft.com/office/drawing/2014/main" id="{F83D5564-EA29-5D36-EB18-6FEBDC005B16}"/>
              </a:ext>
            </a:extLst>
          </p:cNvPr>
          <p:cNvSpPr txBox="1"/>
          <p:nvPr/>
        </p:nvSpPr>
        <p:spPr>
          <a:xfrm>
            <a:off x="6901920" y="5036810"/>
            <a:ext cx="1313180" cy="461665"/>
          </a:xfrm>
          <a:prstGeom prst="rect">
            <a:avLst/>
          </a:prstGeom>
          <a:noFill/>
        </p:spPr>
        <p:txBody>
          <a:bodyPr wrap="none" rtlCol="0">
            <a:spAutoFit/>
          </a:bodyPr>
          <a:lstStyle/>
          <a:p>
            <a:r>
              <a:rPr lang="en-US" sz="2400" b="1" dirty="0"/>
              <a:t>PE (2,2)</a:t>
            </a:r>
          </a:p>
        </p:txBody>
      </p:sp>
      <p:sp>
        <p:nvSpPr>
          <p:cNvPr id="63" name="TextBox 62">
            <a:extLst>
              <a:ext uri="{FF2B5EF4-FFF2-40B4-BE49-F238E27FC236}">
                <a16:creationId xmlns:a16="http://schemas.microsoft.com/office/drawing/2014/main" id="{61D82ED6-5CB2-540B-A888-8C4F93024696}"/>
              </a:ext>
            </a:extLst>
          </p:cNvPr>
          <p:cNvSpPr txBox="1"/>
          <p:nvPr/>
        </p:nvSpPr>
        <p:spPr>
          <a:xfrm>
            <a:off x="9785617" y="5036811"/>
            <a:ext cx="1313180" cy="461665"/>
          </a:xfrm>
          <a:prstGeom prst="rect">
            <a:avLst/>
          </a:prstGeom>
          <a:noFill/>
        </p:spPr>
        <p:txBody>
          <a:bodyPr wrap="none" rtlCol="0">
            <a:spAutoFit/>
          </a:bodyPr>
          <a:lstStyle/>
          <a:p>
            <a:r>
              <a:rPr lang="en-US" sz="2400" b="1" dirty="0"/>
              <a:t>PE (3,2)</a:t>
            </a:r>
          </a:p>
        </p:txBody>
      </p:sp>
      <p:grpSp>
        <p:nvGrpSpPr>
          <p:cNvPr id="2" name="Group 1">
            <a:extLst>
              <a:ext uri="{FF2B5EF4-FFF2-40B4-BE49-F238E27FC236}">
                <a16:creationId xmlns:a16="http://schemas.microsoft.com/office/drawing/2014/main" id="{B873AC54-0F70-AFD8-9C28-7C2DA64AA79B}"/>
              </a:ext>
            </a:extLst>
          </p:cNvPr>
          <p:cNvGrpSpPr/>
          <p:nvPr/>
        </p:nvGrpSpPr>
        <p:grpSpPr>
          <a:xfrm>
            <a:off x="411436" y="208049"/>
            <a:ext cx="1209011" cy="1201103"/>
            <a:chOff x="411436" y="115449"/>
            <a:chExt cx="1209011" cy="1201103"/>
          </a:xfrm>
        </p:grpSpPr>
        <p:sp>
          <p:nvSpPr>
            <p:cNvPr id="3" name="Rectangle 2">
              <a:extLst>
                <a:ext uri="{FF2B5EF4-FFF2-40B4-BE49-F238E27FC236}">
                  <a16:creationId xmlns:a16="http://schemas.microsoft.com/office/drawing/2014/main" id="{EFE48795-F677-3B0B-180C-3F995F6755A7}"/>
                </a:ext>
              </a:extLst>
            </p:cNvPr>
            <p:cNvSpPr/>
            <p:nvPr/>
          </p:nvSpPr>
          <p:spPr>
            <a:xfrm>
              <a:off x="411436" y="117060"/>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94F8160-1FC6-5BAE-3575-1E09A4510098}"/>
                </a:ext>
              </a:extLst>
            </p:cNvPr>
            <p:cNvSpPr/>
            <p:nvPr/>
          </p:nvSpPr>
          <p:spPr>
            <a:xfrm>
              <a:off x="731448"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74F1B20-1327-E749-751A-DB51C9140387}"/>
                </a:ext>
              </a:extLst>
            </p:cNvPr>
            <p:cNvSpPr/>
            <p:nvPr/>
          </p:nvSpPr>
          <p:spPr>
            <a:xfrm>
              <a:off x="1051504"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7594E99-2677-1897-07DB-9B9BE31094E3}"/>
                </a:ext>
              </a:extLst>
            </p:cNvPr>
            <p:cNvSpPr/>
            <p:nvPr/>
          </p:nvSpPr>
          <p:spPr>
            <a:xfrm>
              <a:off x="1371560"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9F0A56A-741F-CE9C-DA8F-A29A7CD3ADEF}"/>
                </a:ext>
              </a:extLst>
            </p:cNvPr>
            <p:cNvSpPr/>
            <p:nvPr/>
          </p:nvSpPr>
          <p:spPr>
            <a:xfrm>
              <a:off x="411436" y="437514"/>
              <a:ext cx="248887" cy="242826"/>
            </a:xfrm>
            <a:prstGeom prst="rect">
              <a:avLst/>
            </a:prstGeom>
            <a:solidFill>
              <a:srgbClr val="F05A28">
                <a:alpha val="2522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DA342B4-BB79-C949-992F-C4ACAC95CF9C}"/>
                </a:ext>
              </a:extLst>
            </p:cNvPr>
            <p:cNvSpPr/>
            <p:nvPr/>
          </p:nvSpPr>
          <p:spPr>
            <a:xfrm>
              <a:off x="731448" y="435903"/>
              <a:ext cx="248887" cy="242826"/>
            </a:xfrm>
            <a:prstGeom prst="rect">
              <a:avLst/>
            </a:prstGeom>
            <a:solidFill>
              <a:srgbClr val="F05A28">
                <a:alpha val="2522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C150BCD-48A8-B500-51EF-CD9B84941462}"/>
                </a:ext>
              </a:extLst>
            </p:cNvPr>
            <p:cNvSpPr/>
            <p:nvPr/>
          </p:nvSpPr>
          <p:spPr>
            <a:xfrm>
              <a:off x="1051504" y="435903"/>
              <a:ext cx="248887" cy="242826"/>
            </a:xfrm>
            <a:prstGeom prst="rect">
              <a:avLst/>
            </a:prstGeom>
            <a:solidFill>
              <a:srgbClr val="F05A28">
                <a:alpha val="2522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3C3FFD1-0290-998A-33CE-942244BFCDAA}"/>
                </a:ext>
              </a:extLst>
            </p:cNvPr>
            <p:cNvSpPr/>
            <p:nvPr/>
          </p:nvSpPr>
          <p:spPr>
            <a:xfrm>
              <a:off x="1371560" y="435903"/>
              <a:ext cx="248887" cy="242826"/>
            </a:xfrm>
            <a:prstGeom prst="rect">
              <a:avLst/>
            </a:prstGeom>
            <a:solidFill>
              <a:srgbClr val="F05A28">
                <a:alpha val="2522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D8CB329-823F-3245-43A7-70D71737D031}"/>
                </a:ext>
              </a:extLst>
            </p:cNvPr>
            <p:cNvSpPr/>
            <p:nvPr/>
          </p:nvSpPr>
          <p:spPr>
            <a:xfrm>
              <a:off x="411436" y="753272"/>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349793D-2D9A-C7F4-9FFB-AE583774C510}"/>
                </a:ext>
              </a:extLst>
            </p:cNvPr>
            <p:cNvSpPr/>
            <p:nvPr/>
          </p:nvSpPr>
          <p:spPr>
            <a:xfrm>
              <a:off x="731448" y="751661"/>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8C9A154-E37B-D5D5-1EE4-900FDDB3B51C}"/>
                </a:ext>
              </a:extLst>
            </p:cNvPr>
            <p:cNvSpPr/>
            <p:nvPr/>
          </p:nvSpPr>
          <p:spPr>
            <a:xfrm>
              <a:off x="1051504" y="751661"/>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4A7792B-B5CB-0A23-332E-82264136D302}"/>
                </a:ext>
              </a:extLst>
            </p:cNvPr>
            <p:cNvSpPr/>
            <p:nvPr/>
          </p:nvSpPr>
          <p:spPr>
            <a:xfrm>
              <a:off x="1371560" y="751661"/>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B6864A3-48A0-2F54-5748-509E49ABFFED}"/>
                </a:ext>
              </a:extLst>
            </p:cNvPr>
            <p:cNvSpPr/>
            <p:nvPr/>
          </p:nvSpPr>
          <p:spPr>
            <a:xfrm>
              <a:off x="411436" y="1073726"/>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CF06A0F-6157-5989-B91A-B9EB7F0C913C}"/>
                </a:ext>
              </a:extLst>
            </p:cNvPr>
            <p:cNvSpPr/>
            <p:nvPr/>
          </p:nvSpPr>
          <p:spPr>
            <a:xfrm>
              <a:off x="731448"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DC6775F-426B-3C2E-DF3A-8C093B2F1192}"/>
                </a:ext>
              </a:extLst>
            </p:cNvPr>
            <p:cNvSpPr/>
            <p:nvPr/>
          </p:nvSpPr>
          <p:spPr>
            <a:xfrm>
              <a:off x="1051504"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3BAE21D-F756-D53E-2D21-C587AD942048}"/>
                </a:ext>
              </a:extLst>
            </p:cNvPr>
            <p:cNvSpPr/>
            <p:nvPr/>
          </p:nvSpPr>
          <p:spPr>
            <a:xfrm>
              <a:off x="1371560"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205CBC8-8421-881B-5640-6A3F4C32B752}"/>
                  </a:ext>
                </a:extLst>
              </p:cNvPr>
              <p:cNvSpPr txBox="1"/>
              <p:nvPr/>
            </p:nvSpPr>
            <p:spPr>
              <a:xfrm>
                <a:off x="894720" y="1816420"/>
                <a:ext cx="1556814"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=16 :23</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C205CBC8-8421-881B-5640-6A3F4C32B752}"/>
                  </a:ext>
                </a:extLst>
              </p:cNvPr>
              <p:cNvSpPr txBox="1">
                <a:spLocks noRot="1" noChangeAspect="1" noMove="1" noResize="1" noEditPoints="1" noAdjustHandles="1" noChangeArrowheads="1" noChangeShapeType="1" noTextEdit="1"/>
              </p:cNvSpPr>
              <p:nvPr/>
            </p:nvSpPr>
            <p:spPr>
              <a:xfrm>
                <a:off x="894720" y="1816420"/>
                <a:ext cx="1556814" cy="628955"/>
              </a:xfrm>
              <a:prstGeom prst="rect">
                <a:avLst/>
              </a:prstGeom>
              <a:blipFill>
                <a:blip r:embed="rId2"/>
                <a:stretch>
                  <a:fillRect l="-6504" t="-14000" r="-813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AC36E09-E49F-0C16-29B9-8D4A20F5526A}"/>
                  </a:ext>
                </a:extLst>
              </p:cNvPr>
              <p:cNvSpPr txBox="1"/>
              <p:nvPr/>
            </p:nvSpPr>
            <p:spPr>
              <a:xfrm>
                <a:off x="3803646" y="1801824"/>
                <a:ext cx="1626442"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,4</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4</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=16 :23</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DAC36E09-E49F-0C16-29B9-8D4A20F5526A}"/>
                  </a:ext>
                </a:extLst>
              </p:cNvPr>
              <p:cNvSpPr txBox="1">
                <a:spLocks noRot="1" noChangeAspect="1" noMove="1" noResize="1" noEditPoints="1" noAdjustHandles="1" noChangeArrowheads="1" noChangeShapeType="1" noTextEdit="1"/>
              </p:cNvSpPr>
              <p:nvPr/>
            </p:nvSpPr>
            <p:spPr>
              <a:xfrm>
                <a:off x="3803646" y="1801824"/>
                <a:ext cx="1626442" cy="628955"/>
              </a:xfrm>
              <a:prstGeom prst="rect">
                <a:avLst/>
              </a:prstGeom>
              <a:blipFill>
                <a:blip r:embed="rId3"/>
                <a:stretch>
                  <a:fillRect l="-6202" t="-14000" r="-3101"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334D7CF-4A3F-0266-536E-7E9FD5573BDF}"/>
                  </a:ext>
                </a:extLst>
              </p:cNvPr>
              <p:cNvSpPr txBox="1"/>
              <p:nvPr/>
            </p:nvSpPr>
            <p:spPr>
              <a:xfrm>
                <a:off x="6754111" y="1789407"/>
                <a:ext cx="1780485"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8</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=16 :23</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8334D7CF-4A3F-0266-536E-7E9FD5573BDF}"/>
                  </a:ext>
                </a:extLst>
              </p:cNvPr>
              <p:cNvSpPr txBox="1">
                <a:spLocks noRot="1" noChangeAspect="1" noMove="1" noResize="1" noEditPoints="1" noAdjustHandles="1" noChangeArrowheads="1" noChangeShapeType="1" noTextEdit="1"/>
              </p:cNvSpPr>
              <p:nvPr/>
            </p:nvSpPr>
            <p:spPr>
              <a:xfrm>
                <a:off x="6754111" y="1789407"/>
                <a:ext cx="1780485" cy="628955"/>
              </a:xfrm>
              <a:prstGeom prst="rect">
                <a:avLst/>
              </a:prstGeom>
              <a:blipFill>
                <a:blip r:embed="rId4"/>
                <a:stretch>
                  <a:fillRect l="-5674" t="-14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5FCD61C-3BD7-9568-115A-AE329CA4F800}"/>
                  </a:ext>
                </a:extLst>
              </p:cNvPr>
              <p:cNvSpPr txBox="1"/>
              <p:nvPr/>
            </p:nvSpPr>
            <p:spPr>
              <a:xfrm>
                <a:off x="9603336" y="1816421"/>
                <a:ext cx="1807081"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,12</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12</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=16 :23</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4" name="TextBox 23">
                <a:extLst>
                  <a:ext uri="{FF2B5EF4-FFF2-40B4-BE49-F238E27FC236}">
                    <a16:creationId xmlns:a16="http://schemas.microsoft.com/office/drawing/2014/main" id="{05FCD61C-3BD7-9568-115A-AE329CA4F800}"/>
                  </a:ext>
                </a:extLst>
              </p:cNvPr>
              <p:cNvSpPr txBox="1">
                <a:spLocks noRot="1" noChangeAspect="1" noMove="1" noResize="1" noEditPoints="1" noAdjustHandles="1" noChangeArrowheads="1" noChangeShapeType="1" noTextEdit="1"/>
              </p:cNvSpPr>
              <p:nvPr/>
            </p:nvSpPr>
            <p:spPr>
              <a:xfrm>
                <a:off x="9603336" y="1816421"/>
                <a:ext cx="1807081" cy="628955"/>
              </a:xfrm>
              <a:prstGeom prst="rect">
                <a:avLst/>
              </a:prstGeom>
              <a:blipFill>
                <a:blip r:embed="rId5"/>
                <a:stretch>
                  <a:fillRect l="-6294" t="-14000" r="-4196" b="-2000"/>
                </a:stretch>
              </a:blipFill>
            </p:spPr>
            <p:txBody>
              <a:bodyPr/>
              <a:lstStyle/>
              <a:p>
                <a:r>
                  <a:rPr lang="en-US">
                    <a:noFill/>
                  </a:rPr>
                  <a:t> </a:t>
                </a:r>
              </a:p>
            </p:txBody>
          </p:sp>
        </mc:Fallback>
      </mc:AlternateContent>
    </p:spTree>
    <p:extLst>
      <p:ext uri="{BB962C8B-B14F-4D97-AF65-F5344CB8AC3E}">
        <p14:creationId xmlns:p14="http://schemas.microsoft.com/office/powerpoint/2010/main" val="268509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DFA8FD46-7B60-80D8-23C4-6AF184C168DC}"/>
              </a:ext>
            </a:extLst>
          </p:cNvPr>
          <p:cNvSpPr/>
          <p:nvPr/>
        </p:nvSpPr>
        <p:spPr>
          <a:xfrm>
            <a:off x="372008"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98E4B46-80A8-AA47-D043-17F39E93F741}"/>
              </a:ext>
            </a:extLst>
          </p:cNvPr>
          <p:cNvSpPr/>
          <p:nvPr/>
        </p:nvSpPr>
        <p:spPr>
          <a:xfrm>
            <a:off x="3313165"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ECA8BE6-BF69-BB53-EBFB-E581593C875B}"/>
              </a:ext>
            </a:extLst>
          </p:cNvPr>
          <p:cNvSpPr/>
          <p:nvPr/>
        </p:nvSpPr>
        <p:spPr>
          <a:xfrm>
            <a:off x="6233765"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B9722A3-D2B7-4334-D83C-3F1E70537941}"/>
              </a:ext>
            </a:extLst>
          </p:cNvPr>
          <p:cNvSpPr/>
          <p:nvPr/>
        </p:nvSpPr>
        <p:spPr>
          <a:xfrm>
            <a:off x="9157441" y="249875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43</a:t>
            </a:fld>
            <a:endParaRPr lang="en"/>
          </a:p>
        </p:txBody>
      </p:sp>
      <p:graphicFrame>
        <p:nvGraphicFramePr>
          <p:cNvPr id="22" name="Table 5">
            <a:extLst>
              <a:ext uri="{FF2B5EF4-FFF2-40B4-BE49-F238E27FC236}">
                <a16:creationId xmlns:a16="http://schemas.microsoft.com/office/drawing/2014/main" id="{9EAB5635-C058-C09D-735F-7D9C4D557FC7}"/>
              </a:ext>
            </a:extLst>
          </p:cNvPr>
          <p:cNvGraphicFramePr>
            <a:graphicFrameLocks noGrp="1" noChangeAspect="1"/>
          </p:cNvGraphicFramePr>
          <p:nvPr/>
        </p:nvGraphicFramePr>
        <p:xfrm>
          <a:off x="894720" y="3181603"/>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27" name="Table 5">
            <a:extLst>
              <a:ext uri="{FF2B5EF4-FFF2-40B4-BE49-F238E27FC236}">
                <a16:creationId xmlns:a16="http://schemas.microsoft.com/office/drawing/2014/main" id="{1539F4AA-F9D6-046B-E2FE-1C4E61ABE3A6}"/>
              </a:ext>
            </a:extLst>
          </p:cNvPr>
          <p:cNvGraphicFramePr>
            <a:graphicFrameLocks noGrp="1" noChangeAspect="1"/>
          </p:cNvGraphicFramePr>
          <p:nvPr/>
        </p:nvGraphicFramePr>
        <p:xfrm>
          <a:off x="3775314"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28" name="Table 5">
            <a:extLst>
              <a:ext uri="{FF2B5EF4-FFF2-40B4-BE49-F238E27FC236}">
                <a16:creationId xmlns:a16="http://schemas.microsoft.com/office/drawing/2014/main" id="{E77A05B2-412E-9400-BE6C-ADAB390FF040}"/>
              </a:ext>
            </a:extLst>
          </p:cNvPr>
          <p:cNvGraphicFramePr>
            <a:graphicFrameLocks noGrp="1" noChangeAspect="1"/>
          </p:cNvGraphicFramePr>
          <p:nvPr/>
        </p:nvGraphicFramePr>
        <p:xfrm>
          <a:off x="894720"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29" name="Table 5">
            <a:extLst>
              <a:ext uri="{FF2B5EF4-FFF2-40B4-BE49-F238E27FC236}">
                <a16:creationId xmlns:a16="http://schemas.microsoft.com/office/drawing/2014/main" id="{D075EA26-0C9D-7D56-A038-351F7948923D}"/>
              </a:ext>
            </a:extLst>
          </p:cNvPr>
          <p:cNvGraphicFramePr>
            <a:graphicFrameLocks noGrp="1" noChangeAspect="1"/>
          </p:cNvGraphicFramePr>
          <p:nvPr/>
        </p:nvGraphicFramePr>
        <p:xfrm>
          <a:off x="3775314" y="3181603"/>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31" name="Table 5">
            <a:extLst>
              <a:ext uri="{FF2B5EF4-FFF2-40B4-BE49-F238E27FC236}">
                <a16:creationId xmlns:a16="http://schemas.microsoft.com/office/drawing/2014/main" id="{F8DC5680-A353-E190-BA6D-3C817C4ADC23}"/>
              </a:ext>
            </a:extLst>
          </p:cNvPr>
          <p:cNvGraphicFramePr>
            <a:graphicFrameLocks noGrp="1" noChangeAspect="1"/>
          </p:cNvGraphicFramePr>
          <p:nvPr/>
        </p:nvGraphicFramePr>
        <p:xfrm>
          <a:off x="2328994"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32" name="Table 5">
            <a:extLst>
              <a:ext uri="{FF2B5EF4-FFF2-40B4-BE49-F238E27FC236}">
                <a16:creationId xmlns:a16="http://schemas.microsoft.com/office/drawing/2014/main" id="{4E771218-EAC7-5071-4901-1AC77AEADCE8}"/>
              </a:ext>
            </a:extLst>
          </p:cNvPr>
          <p:cNvGraphicFramePr>
            <a:graphicFrameLocks noGrp="1" noChangeAspect="1"/>
          </p:cNvGraphicFramePr>
          <p:nvPr/>
        </p:nvGraphicFramePr>
        <p:xfrm>
          <a:off x="5236549"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3" name="TextBox 32">
            <a:extLst>
              <a:ext uri="{FF2B5EF4-FFF2-40B4-BE49-F238E27FC236}">
                <a16:creationId xmlns:a16="http://schemas.microsoft.com/office/drawing/2014/main" id="{8B97FC4E-8161-57C3-0BA7-6FF8516D820A}"/>
              </a:ext>
            </a:extLst>
          </p:cNvPr>
          <p:cNvSpPr txBox="1"/>
          <p:nvPr/>
        </p:nvSpPr>
        <p:spPr>
          <a:xfrm>
            <a:off x="817341" y="2798682"/>
            <a:ext cx="364202" cy="646331"/>
          </a:xfrm>
          <a:prstGeom prst="rect">
            <a:avLst/>
          </a:prstGeom>
          <a:noFill/>
        </p:spPr>
        <p:txBody>
          <a:bodyPr wrap="none" rtlCol="0">
            <a:spAutoFit/>
          </a:bodyPr>
          <a:lstStyle/>
          <a:p>
            <a:r>
              <a:rPr lang="en-US" sz="3600" dirty="0"/>
              <a:t>*</a:t>
            </a:r>
          </a:p>
        </p:txBody>
      </p:sp>
      <p:cxnSp>
        <p:nvCxnSpPr>
          <p:cNvPr id="35" name="Straight Arrow Connector 34">
            <a:extLst>
              <a:ext uri="{FF2B5EF4-FFF2-40B4-BE49-F238E27FC236}">
                <a16:creationId xmlns:a16="http://schemas.microsoft.com/office/drawing/2014/main" id="{E20DC4C4-62F2-42BA-CD84-BA40ABB4B252}"/>
              </a:ext>
            </a:extLst>
          </p:cNvPr>
          <p:cNvCxnSpPr/>
          <p:nvPr/>
        </p:nvCxnSpPr>
        <p:spPr>
          <a:xfrm>
            <a:off x="1859742" y="3891466"/>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418F8E6-D7F5-4848-1508-DEBE0A606097}"/>
              </a:ext>
            </a:extLst>
          </p:cNvPr>
          <p:cNvCxnSpPr/>
          <p:nvPr/>
        </p:nvCxnSpPr>
        <p:spPr>
          <a:xfrm>
            <a:off x="4761855" y="3853438"/>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88BDD2D-6227-D51D-1BB4-79010CB5268D}"/>
              </a:ext>
            </a:extLst>
          </p:cNvPr>
          <p:cNvSpPr txBox="1"/>
          <p:nvPr/>
        </p:nvSpPr>
        <p:spPr>
          <a:xfrm>
            <a:off x="3698842" y="2798681"/>
            <a:ext cx="364202" cy="646331"/>
          </a:xfrm>
          <a:prstGeom prst="rect">
            <a:avLst/>
          </a:prstGeom>
          <a:noFill/>
        </p:spPr>
        <p:txBody>
          <a:bodyPr wrap="none" rtlCol="0">
            <a:spAutoFit/>
          </a:bodyPr>
          <a:lstStyle/>
          <a:p>
            <a:r>
              <a:rPr lang="en-US" sz="3600" dirty="0"/>
              <a:t>*</a:t>
            </a:r>
          </a:p>
        </p:txBody>
      </p:sp>
      <p:graphicFrame>
        <p:nvGraphicFramePr>
          <p:cNvPr id="42" name="Table 5">
            <a:extLst>
              <a:ext uri="{FF2B5EF4-FFF2-40B4-BE49-F238E27FC236}">
                <a16:creationId xmlns:a16="http://schemas.microsoft.com/office/drawing/2014/main" id="{09E41A65-E8DF-6A1E-F4D5-1DD7911859F3}"/>
              </a:ext>
            </a:extLst>
          </p:cNvPr>
          <p:cNvGraphicFramePr>
            <a:graphicFrameLocks noGrp="1" noChangeAspect="1"/>
          </p:cNvGraphicFramePr>
          <p:nvPr/>
        </p:nvGraphicFramePr>
        <p:xfrm>
          <a:off x="6696238" y="3159946"/>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43" name="Table 5">
            <a:extLst>
              <a:ext uri="{FF2B5EF4-FFF2-40B4-BE49-F238E27FC236}">
                <a16:creationId xmlns:a16="http://schemas.microsoft.com/office/drawing/2014/main" id="{4CA526EA-D9B9-0A35-49FD-9BA84E6CD284}"/>
              </a:ext>
            </a:extLst>
          </p:cNvPr>
          <p:cNvGraphicFramePr>
            <a:graphicFrameLocks noGrp="1" noChangeAspect="1"/>
          </p:cNvGraphicFramePr>
          <p:nvPr/>
        </p:nvGraphicFramePr>
        <p:xfrm>
          <a:off x="9603336"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44" name="Table 5">
            <a:extLst>
              <a:ext uri="{FF2B5EF4-FFF2-40B4-BE49-F238E27FC236}">
                <a16:creationId xmlns:a16="http://schemas.microsoft.com/office/drawing/2014/main" id="{03B70380-9B32-B6C8-47D2-67923E9F3527}"/>
              </a:ext>
            </a:extLst>
          </p:cNvPr>
          <p:cNvGraphicFramePr>
            <a:graphicFrameLocks noGrp="1" noChangeAspect="1"/>
          </p:cNvGraphicFramePr>
          <p:nvPr/>
        </p:nvGraphicFramePr>
        <p:xfrm>
          <a:off x="6696238"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45" name="Table 5">
            <a:extLst>
              <a:ext uri="{FF2B5EF4-FFF2-40B4-BE49-F238E27FC236}">
                <a16:creationId xmlns:a16="http://schemas.microsoft.com/office/drawing/2014/main" id="{E1DABEA7-D764-B06C-FF17-A1BB333F1159}"/>
              </a:ext>
            </a:extLst>
          </p:cNvPr>
          <p:cNvGraphicFramePr>
            <a:graphicFrameLocks noGrp="1" noChangeAspect="1"/>
          </p:cNvGraphicFramePr>
          <p:nvPr/>
        </p:nvGraphicFramePr>
        <p:xfrm>
          <a:off x="9603336" y="3159946"/>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46" name="Table 5">
            <a:extLst>
              <a:ext uri="{FF2B5EF4-FFF2-40B4-BE49-F238E27FC236}">
                <a16:creationId xmlns:a16="http://schemas.microsoft.com/office/drawing/2014/main" id="{F6C49F5D-65BF-014D-20FB-CF66B9DDFFE1}"/>
              </a:ext>
            </a:extLst>
          </p:cNvPr>
          <p:cNvGraphicFramePr>
            <a:graphicFrameLocks noGrp="1" noChangeAspect="1"/>
          </p:cNvGraphicFramePr>
          <p:nvPr/>
        </p:nvGraphicFramePr>
        <p:xfrm>
          <a:off x="8130512"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47" name="Table 5">
            <a:extLst>
              <a:ext uri="{FF2B5EF4-FFF2-40B4-BE49-F238E27FC236}">
                <a16:creationId xmlns:a16="http://schemas.microsoft.com/office/drawing/2014/main" id="{781EA8BC-8381-6873-E6DF-52E73E0422A9}"/>
              </a:ext>
            </a:extLst>
          </p:cNvPr>
          <p:cNvGraphicFramePr>
            <a:graphicFrameLocks noGrp="1" noChangeAspect="1"/>
          </p:cNvGraphicFramePr>
          <p:nvPr/>
        </p:nvGraphicFramePr>
        <p:xfrm>
          <a:off x="11064571" y="3138289"/>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48" name="TextBox 47">
            <a:extLst>
              <a:ext uri="{FF2B5EF4-FFF2-40B4-BE49-F238E27FC236}">
                <a16:creationId xmlns:a16="http://schemas.microsoft.com/office/drawing/2014/main" id="{28E2A14B-9892-27A4-CA78-C35E196DDA93}"/>
              </a:ext>
            </a:extLst>
          </p:cNvPr>
          <p:cNvSpPr txBox="1"/>
          <p:nvPr/>
        </p:nvSpPr>
        <p:spPr>
          <a:xfrm>
            <a:off x="6618859" y="2777025"/>
            <a:ext cx="364202" cy="646331"/>
          </a:xfrm>
          <a:prstGeom prst="rect">
            <a:avLst/>
          </a:prstGeom>
          <a:noFill/>
        </p:spPr>
        <p:txBody>
          <a:bodyPr wrap="none" rtlCol="0">
            <a:spAutoFit/>
          </a:bodyPr>
          <a:lstStyle/>
          <a:p>
            <a:r>
              <a:rPr lang="en-US" sz="3600" dirty="0"/>
              <a:t>*</a:t>
            </a:r>
          </a:p>
        </p:txBody>
      </p:sp>
      <p:cxnSp>
        <p:nvCxnSpPr>
          <p:cNvPr id="49" name="Straight Arrow Connector 48">
            <a:extLst>
              <a:ext uri="{FF2B5EF4-FFF2-40B4-BE49-F238E27FC236}">
                <a16:creationId xmlns:a16="http://schemas.microsoft.com/office/drawing/2014/main" id="{4C1E7F29-F58C-9807-41A4-4DC3DD43EE1F}"/>
              </a:ext>
            </a:extLst>
          </p:cNvPr>
          <p:cNvCxnSpPr/>
          <p:nvPr/>
        </p:nvCxnSpPr>
        <p:spPr>
          <a:xfrm>
            <a:off x="7661260" y="3869809"/>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4AD727A-D253-875F-6F58-F49D91B777EE}"/>
              </a:ext>
            </a:extLst>
          </p:cNvPr>
          <p:cNvCxnSpPr/>
          <p:nvPr/>
        </p:nvCxnSpPr>
        <p:spPr>
          <a:xfrm>
            <a:off x="10589877" y="3831781"/>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83BD8DA-7503-B811-00F7-12E89A3FC700}"/>
              </a:ext>
            </a:extLst>
          </p:cNvPr>
          <p:cNvSpPr txBox="1"/>
          <p:nvPr/>
        </p:nvSpPr>
        <p:spPr>
          <a:xfrm>
            <a:off x="9526864" y="2777024"/>
            <a:ext cx="364202" cy="646331"/>
          </a:xfrm>
          <a:prstGeom prst="rect">
            <a:avLst/>
          </a:prstGeom>
          <a:noFill/>
        </p:spPr>
        <p:txBody>
          <a:bodyPr wrap="none" rtlCol="0">
            <a:spAutoFit/>
          </a:bodyPr>
          <a:lstStyle/>
          <a:p>
            <a:r>
              <a:rPr lang="en-US" sz="3600" dirty="0"/>
              <a:t>*</a:t>
            </a:r>
          </a:p>
        </p:txBody>
      </p:sp>
      <p:sp>
        <p:nvSpPr>
          <p:cNvPr id="60" name="TextBox 59">
            <a:extLst>
              <a:ext uri="{FF2B5EF4-FFF2-40B4-BE49-F238E27FC236}">
                <a16:creationId xmlns:a16="http://schemas.microsoft.com/office/drawing/2014/main" id="{A71E9584-C9CC-8326-03C6-3E8D702168CF}"/>
              </a:ext>
            </a:extLst>
          </p:cNvPr>
          <p:cNvSpPr txBox="1"/>
          <p:nvPr/>
        </p:nvSpPr>
        <p:spPr>
          <a:xfrm>
            <a:off x="1070425" y="5041173"/>
            <a:ext cx="1313180" cy="461665"/>
          </a:xfrm>
          <a:prstGeom prst="rect">
            <a:avLst/>
          </a:prstGeom>
          <a:noFill/>
        </p:spPr>
        <p:txBody>
          <a:bodyPr wrap="none" rtlCol="0">
            <a:spAutoFit/>
          </a:bodyPr>
          <a:lstStyle/>
          <a:p>
            <a:r>
              <a:rPr lang="en-US" sz="2400" b="1" dirty="0"/>
              <a:t>PE (0,3)</a:t>
            </a:r>
          </a:p>
        </p:txBody>
      </p:sp>
      <p:sp>
        <p:nvSpPr>
          <p:cNvPr id="61" name="TextBox 60">
            <a:extLst>
              <a:ext uri="{FF2B5EF4-FFF2-40B4-BE49-F238E27FC236}">
                <a16:creationId xmlns:a16="http://schemas.microsoft.com/office/drawing/2014/main" id="{C8780F08-5229-B019-7C68-CA1389CCB58C}"/>
              </a:ext>
            </a:extLst>
          </p:cNvPr>
          <p:cNvSpPr txBox="1"/>
          <p:nvPr/>
        </p:nvSpPr>
        <p:spPr>
          <a:xfrm>
            <a:off x="3975542" y="5036809"/>
            <a:ext cx="1313180" cy="461665"/>
          </a:xfrm>
          <a:prstGeom prst="rect">
            <a:avLst/>
          </a:prstGeom>
          <a:noFill/>
        </p:spPr>
        <p:txBody>
          <a:bodyPr wrap="none" rtlCol="0">
            <a:spAutoFit/>
          </a:bodyPr>
          <a:lstStyle/>
          <a:p>
            <a:r>
              <a:rPr lang="en-US" sz="2400" b="1" dirty="0"/>
              <a:t>PE (1,3)</a:t>
            </a:r>
          </a:p>
        </p:txBody>
      </p:sp>
      <p:sp>
        <p:nvSpPr>
          <p:cNvPr id="62" name="TextBox 61">
            <a:extLst>
              <a:ext uri="{FF2B5EF4-FFF2-40B4-BE49-F238E27FC236}">
                <a16:creationId xmlns:a16="http://schemas.microsoft.com/office/drawing/2014/main" id="{F83D5564-EA29-5D36-EB18-6FEBDC005B16}"/>
              </a:ext>
            </a:extLst>
          </p:cNvPr>
          <p:cNvSpPr txBox="1"/>
          <p:nvPr/>
        </p:nvSpPr>
        <p:spPr>
          <a:xfrm>
            <a:off x="6901920" y="5036810"/>
            <a:ext cx="1313180" cy="461665"/>
          </a:xfrm>
          <a:prstGeom prst="rect">
            <a:avLst/>
          </a:prstGeom>
          <a:noFill/>
        </p:spPr>
        <p:txBody>
          <a:bodyPr wrap="none" rtlCol="0">
            <a:spAutoFit/>
          </a:bodyPr>
          <a:lstStyle/>
          <a:p>
            <a:r>
              <a:rPr lang="en-US" sz="2400" b="1" dirty="0"/>
              <a:t>PE (2,3)</a:t>
            </a:r>
          </a:p>
        </p:txBody>
      </p:sp>
      <p:sp>
        <p:nvSpPr>
          <p:cNvPr id="63" name="TextBox 62">
            <a:extLst>
              <a:ext uri="{FF2B5EF4-FFF2-40B4-BE49-F238E27FC236}">
                <a16:creationId xmlns:a16="http://schemas.microsoft.com/office/drawing/2014/main" id="{61D82ED6-5CB2-540B-A888-8C4F93024696}"/>
              </a:ext>
            </a:extLst>
          </p:cNvPr>
          <p:cNvSpPr txBox="1"/>
          <p:nvPr/>
        </p:nvSpPr>
        <p:spPr>
          <a:xfrm>
            <a:off x="9785617" y="5036811"/>
            <a:ext cx="1313180" cy="461665"/>
          </a:xfrm>
          <a:prstGeom prst="rect">
            <a:avLst/>
          </a:prstGeom>
          <a:noFill/>
        </p:spPr>
        <p:txBody>
          <a:bodyPr wrap="none" rtlCol="0">
            <a:spAutoFit/>
          </a:bodyPr>
          <a:lstStyle/>
          <a:p>
            <a:r>
              <a:rPr lang="en-US" sz="2400" b="1" dirty="0"/>
              <a:t>PE (3,3)</a:t>
            </a:r>
          </a:p>
        </p:txBody>
      </p:sp>
      <p:grpSp>
        <p:nvGrpSpPr>
          <p:cNvPr id="2" name="Group 1">
            <a:extLst>
              <a:ext uri="{FF2B5EF4-FFF2-40B4-BE49-F238E27FC236}">
                <a16:creationId xmlns:a16="http://schemas.microsoft.com/office/drawing/2014/main" id="{B873AC54-0F70-AFD8-9C28-7C2DA64AA79B}"/>
              </a:ext>
            </a:extLst>
          </p:cNvPr>
          <p:cNvGrpSpPr/>
          <p:nvPr/>
        </p:nvGrpSpPr>
        <p:grpSpPr>
          <a:xfrm>
            <a:off x="411436" y="208049"/>
            <a:ext cx="1209011" cy="1201103"/>
            <a:chOff x="411436" y="115449"/>
            <a:chExt cx="1209011" cy="1201103"/>
          </a:xfrm>
        </p:grpSpPr>
        <p:sp>
          <p:nvSpPr>
            <p:cNvPr id="3" name="Rectangle 2">
              <a:extLst>
                <a:ext uri="{FF2B5EF4-FFF2-40B4-BE49-F238E27FC236}">
                  <a16:creationId xmlns:a16="http://schemas.microsoft.com/office/drawing/2014/main" id="{EFE48795-F677-3B0B-180C-3F995F6755A7}"/>
                </a:ext>
              </a:extLst>
            </p:cNvPr>
            <p:cNvSpPr/>
            <p:nvPr/>
          </p:nvSpPr>
          <p:spPr>
            <a:xfrm>
              <a:off x="411436" y="117060"/>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94F8160-1FC6-5BAE-3575-1E09A4510098}"/>
                </a:ext>
              </a:extLst>
            </p:cNvPr>
            <p:cNvSpPr/>
            <p:nvPr/>
          </p:nvSpPr>
          <p:spPr>
            <a:xfrm>
              <a:off x="731448"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74F1B20-1327-E749-751A-DB51C9140387}"/>
                </a:ext>
              </a:extLst>
            </p:cNvPr>
            <p:cNvSpPr/>
            <p:nvPr/>
          </p:nvSpPr>
          <p:spPr>
            <a:xfrm>
              <a:off x="1051504"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7594E99-2677-1897-07DB-9B9BE31094E3}"/>
                </a:ext>
              </a:extLst>
            </p:cNvPr>
            <p:cNvSpPr/>
            <p:nvPr/>
          </p:nvSpPr>
          <p:spPr>
            <a:xfrm>
              <a:off x="1371560"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9F0A56A-741F-CE9C-DA8F-A29A7CD3ADEF}"/>
                </a:ext>
              </a:extLst>
            </p:cNvPr>
            <p:cNvSpPr/>
            <p:nvPr/>
          </p:nvSpPr>
          <p:spPr>
            <a:xfrm>
              <a:off x="411436" y="437514"/>
              <a:ext cx="248887" cy="242826"/>
            </a:xfrm>
            <a:prstGeom prst="rect">
              <a:avLst/>
            </a:prstGeom>
            <a:solidFill>
              <a:srgbClr val="F05A28">
                <a:alpha val="2522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DA342B4-BB79-C949-992F-C4ACAC95CF9C}"/>
                </a:ext>
              </a:extLst>
            </p:cNvPr>
            <p:cNvSpPr/>
            <p:nvPr/>
          </p:nvSpPr>
          <p:spPr>
            <a:xfrm>
              <a:off x="731448" y="435903"/>
              <a:ext cx="248887" cy="242826"/>
            </a:xfrm>
            <a:prstGeom prst="rect">
              <a:avLst/>
            </a:prstGeom>
            <a:solidFill>
              <a:srgbClr val="F05A28">
                <a:alpha val="2522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C150BCD-48A8-B500-51EF-CD9B84941462}"/>
                </a:ext>
              </a:extLst>
            </p:cNvPr>
            <p:cNvSpPr/>
            <p:nvPr/>
          </p:nvSpPr>
          <p:spPr>
            <a:xfrm>
              <a:off x="1051504" y="435903"/>
              <a:ext cx="248887" cy="242826"/>
            </a:xfrm>
            <a:prstGeom prst="rect">
              <a:avLst/>
            </a:prstGeom>
            <a:solidFill>
              <a:srgbClr val="F05A28">
                <a:alpha val="2522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3C3FFD1-0290-998A-33CE-942244BFCDAA}"/>
                </a:ext>
              </a:extLst>
            </p:cNvPr>
            <p:cNvSpPr/>
            <p:nvPr/>
          </p:nvSpPr>
          <p:spPr>
            <a:xfrm>
              <a:off x="1371560" y="435903"/>
              <a:ext cx="248887" cy="242826"/>
            </a:xfrm>
            <a:prstGeom prst="rect">
              <a:avLst/>
            </a:prstGeom>
            <a:solidFill>
              <a:srgbClr val="F05A28">
                <a:alpha val="2522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D8CB329-823F-3245-43A7-70D71737D031}"/>
                </a:ext>
              </a:extLst>
            </p:cNvPr>
            <p:cNvSpPr/>
            <p:nvPr/>
          </p:nvSpPr>
          <p:spPr>
            <a:xfrm>
              <a:off x="411436" y="753272"/>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349793D-2D9A-C7F4-9FFB-AE583774C510}"/>
                </a:ext>
              </a:extLst>
            </p:cNvPr>
            <p:cNvSpPr/>
            <p:nvPr/>
          </p:nvSpPr>
          <p:spPr>
            <a:xfrm>
              <a:off x="731448" y="751661"/>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8C9A154-E37B-D5D5-1EE4-900FDDB3B51C}"/>
                </a:ext>
              </a:extLst>
            </p:cNvPr>
            <p:cNvSpPr/>
            <p:nvPr/>
          </p:nvSpPr>
          <p:spPr>
            <a:xfrm>
              <a:off x="1051504" y="751661"/>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4A7792B-B5CB-0A23-332E-82264136D302}"/>
                </a:ext>
              </a:extLst>
            </p:cNvPr>
            <p:cNvSpPr/>
            <p:nvPr/>
          </p:nvSpPr>
          <p:spPr>
            <a:xfrm>
              <a:off x="1371560" y="751661"/>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B6864A3-48A0-2F54-5748-509E49ABFFED}"/>
                </a:ext>
              </a:extLst>
            </p:cNvPr>
            <p:cNvSpPr/>
            <p:nvPr/>
          </p:nvSpPr>
          <p:spPr>
            <a:xfrm>
              <a:off x="411436" y="1073726"/>
              <a:ext cx="248887" cy="242826"/>
            </a:xfrm>
            <a:prstGeom prst="rect">
              <a:avLst/>
            </a:prstGeom>
            <a:solidFill>
              <a:srgbClr val="F05A28">
                <a:alpha val="7520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CF06A0F-6157-5989-B91A-B9EB7F0C913C}"/>
                </a:ext>
              </a:extLst>
            </p:cNvPr>
            <p:cNvSpPr/>
            <p:nvPr/>
          </p:nvSpPr>
          <p:spPr>
            <a:xfrm>
              <a:off x="731448" y="1072115"/>
              <a:ext cx="248887" cy="242826"/>
            </a:xfrm>
            <a:prstGeom prst="rect">
              <a:avLst/>
            </a:prstGeom>
            <a:solidFill>
              <a:srgbClr val="F05A28">
                <a:alpha val="7520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DC6775F-426B-3C2E-DF3A-8C093B2F1192}"/>
                </a:ext>
              </a:extLst>
            </p:cNvPr>
            <p:cNvSpPr/>
            <p:nvPr/>
          </p:nvSpPr>
          <p:spPr>
            <a:xfrm>
              <a:off x="1051504" y="1072115"/>
              <a:ext cx="248887" cy="242826"/>
            </a:xfrm>
            <a:prstGeom prst="rect">
              <a:avLst/>
            </a:prstGeom>
            <a:solidFill>
              <a:srgbClr val="F05A28">
                <a:alpha val="7520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3BAE21D-F756-D53E-2D21-C587AD942048}"/>
                </a:ext>
              </a:extLst>
            </p:cNvPr>
            <p:cNvSpPr/>
            <p:nvPr/>
          </p:nvSpPr>
          <p:spPr>
            <a:xfrm>
              <a:off x="1371560" y="1072115"/>
              <a:ext cx="248887" cy="242826"/>
            </a:xfrm>
            <a:prstGeom prst="rect">
              <a:avLst/>
            </a:prstGeom>
            <a:solidFill>
              <a:srgbClr val="F05A28">
                <a:alpha val="7520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6599759-B826-BBAA-CE52-C81492A51FCD}"/>
                  </a:ext>
                </a:extLst>
              </p:cNvPr>
              <p:cNvSpPr txBox="1"/>
              <p:nvPr/>
            </p:nvSpPr>
            <p:spPr>
              <a:xfrm>
                <a:off x="894720" y="1816420"/>
                <a:ext cx="1556814"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=24 :31</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36599759-B826-BBAA-CE52-C81492A51FCD}"/>
                  </a:ext>
                </a:extLst>
              </p:cNvPr>
              <p:cNvSpPr txBox="1">
                <a:spLocks noRot="1" noChangeAspect="1" noMove="1" noResize="1" noEditPoints="1" noAdjustHandles="1" noChangeArrowheads="1" noChangeShapeType="1" noTextEdit="1"/>
              </p:cNvSpPr>
              <p:nvPr/>
            </p:nvSpPr>
            <p:spPr>
              <a:xfrm>
                <a:off x="894720" y="1816420"/>
                <a:ext cx="1556814" cy="628955"/>
              </a:xfrm>
              <a:prstGeom prst="rect">
                <a:avLst/>
              </a:prstGeom>
              <a:blipFill>
                <a:blip r:embed="rId2"/>
                <a:stretch>
                  <a:fillRect l="-6504" t="-14000" r="-813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B6C18F2-D9DC-4E14-36B4-40EF7852ED72}"/>
                  </a:ext>
                </a:extLst>
              </p:cNvPr>
              <p:cNvSpPr txBox="1"/>
              <p:nvPr/>
            </p:nvSpPr>
            <p:spPr>
              <a:xfrm>
                <a:off x="3803646" y="1801824"/>
                <a:ext cx="1626442"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,4</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4</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=24 :31</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BB6C18F2-D9DC-4E14-36B4-40EF7852ED72}"/>
                  </a:ext>
                </a:extLst>
              </p:cNvPr>
              <p:cNvSpPr txBox="1">
                <a:spLocks noRot="1" noChangeAspect="1" noMove="1" noResize="1" noEditPoints="1" noAdjustHandles="1" noChangeArrowheads="1" noChangeShapeType="1" noTextEdit="1"/>
              </p:cNvSpPr>
              <p:nvPr/>
            </p:nvSpPr>
            <p:spPr>
              <a:xfrm>
                <a:off x="3803646" y="1801824"/>
                <a:ext cx="1626442" cy="628955"/>
              </a:xfrm>
              <a:prstGeom prst="rect">
                <a:avLst/>
              </a:prstGeom>
              <a:blipFill>
                <a:blip r:embed="rId3"/>
                <a:stretch>
                  <a:fillRect l="-6202" t="-14000" r="-3101"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496A579-5B3D-F58D-BDE9-7F522A1FCA07}"/>
                  </a:ext>
                </a:extLst>
              </p:cNvPr>
              <p:cNvSpPr txBox="1"/>
              <p:nvPr/>
            </p:nvSpPr>
            <p:spPr>
              <a:xfrm>
                <a:off x="6754111" y="1789407"/>
                <a:ext cx="1780485"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8</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=24 :31</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B496A579-5B3D-F58D-BDE9-7F522A1FCA07}"/>
                  </a:ext>
                </a:extLst>
              </p:cNvPr>
              <p:cNvSpPr txBox="1">
                <a:spLocks noRot="1" noChangeAspect="1" noMove="1" noResize="1" noEditPoints="1" noAdjustHandles="1" noChangeArrowheads="1" noChangeShapeType="1" noTextEdit="1"/>
              </p:cNvSpPr>
              <p:nvPr/>
            </p:nvSpPr>
            <p:spPr>
              <a:xfrm>
                <a:off x="6754111" y="1789407"/>
                <a:ext cx="1780485" cy="628955"/>
              </a:xfrm>
              <a:prstGeom prst="rect">
                <a:avLst/>
              </a:prstGeom>
              <a:blipFill>
                <a:blip r:embed="rId4"/>
                <a:stretch>
                  <a:fillRect l="-5674" t="-14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F9F4287-30FB-CEE6-7CC3-23109EEB4E57}"/>
                  </a:ext>
                </a:extLst>
              </p:cNvPr>
              <p:cNvSpPr txBox="1"/>
              <p:nvPr/>
            </p:nvSpPr>
            <p:spPr>
              <a:xfrm>
                <a:off x="9603336" y="1816421"/>
                <a:ext cx="1807081"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,12</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12</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=24 :31</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4" name="TextBox 23">
                <a:extLst>
                  <a:ext uri="{FF2B5EF4-FFF2-40B4-BE49-F238E27FC236}">
                    <a16:creationId xmlns:a16="http://schemas.microsoft.com/office/drawing/2014/main" id="{5F9F4287-30FB-CEE6-7CC3-23109EEB4E57}"/>
                  </a:ext>
                </a:extLst>
              </p:cNvPr>
              <p:cNvSpPr txBox="1">
                <a:spLocks noRot="1" noChangeAspect="1" noMove="1" noResize="1" noEditPoints="1" noAdjustHandles="1" noChangeArrowheads="1" noChangeShapeType="1" noTextEdit="1"/>
              </p:cNvSpPr>
              <p:nvPr/>
            </p:nvSpPr>
            <p:spPr>
              <a:xfrm>
                <a:off x="9603336" y="1816421"/>
                <a:ext cx="1807081" cy="628955"/>
              </a:xfrm>
              <a:prstGeom prst="rect">
                <a:avLst/>
              </a:prstGeom>
              <a:blipFill>
                <a:blip r:embed="rId5"/>
                <a:stretch>
                  <a:fillRect l="-6294" t="-14000" r="-4196" b="-2000"/>
                </a:stretch>
              </a:blipFill>
            </p:spPr>
            <p:txBody>
              <a:bodyPr/>
              <a:lstStyle/>
              <a:p>
                <a:r>
                  <a:rPr lang="en-US">
                    <a:noFill/>
                  </a:rPr>
                  <a:t> </a:t>
                </a:r>
              </a:p>
            </p:txBody>
          </p:sp>
        </mc:Fallback>
      </mc:AlternateContent>
    </p:spTree>
    <p:extLst>
      <p:ext uri="{BB962C8B-B14F-4D97-AF65-F5344CB8AC3E}">
        <p14:creationId xmlns:p14="http://schemas.microsoft.com/office/powerpoint/2010/main" val="6020880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44</a:t>
            </a:fld>
            <a:endParaRPr lang="en"/>
          </a:p>
        </p:txBody>
      </p:sp>
      <p:grpSp>
        <p:nvGrpSpPr>
          <p:cNvPr id="118" name="Group 117">
            <a:extLst>
              <a:ext uri="{FF2B5EF4-FFF2-40B4-BE49-F238E27FC236}">
                <a16:creationId xmlns:a16="http://schemas.microsoft.com/office/drawing/2014/main" id="{60A4BAC2-5D59-3015-FC82-9C2A2C4BF55C}"/>
              </a:ext>
            </a:extLst>
          </p:cNvPr>
          <p:cNvGrpSpPr/>
          <p:nvPr/>
        </p:nvGrpSpPr>
        <p:grpSpPr>
          <a:xfrm>
            <a:off x="1828800" y="202924"/>
            <a:ext cx="4795713" cy="5686085"/>
            <a:chOff x="3144844" y="202924"/>
            <a:chExt cx="4795713" cy="5686085"/>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6B96B197-BDB6-AFAE-84F9-C47CAD55A3DE}"/>
                </a:ext>
              </a:extLst>
            </p:cNvPr>
            <p:cNvSpPr txBox="1"/>
            <p:nvPr/>
          </p:nvSpPr>
          <p:spPr>
            <a:xfrm>
              <a:off x="3993434" y="202924"/>
              <a:ext cx="622852"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i="1" baseline="-25000" dirty="0">
                  <a:solidFill>
                    <a:srgbClr val="C00000"/>
                  </a:solidFill>
                  <a:latin typeface="Cambria Math" panose="02040503050406030204" pitchFamily="18" charset="0"/>
                  <a:ea typeface="Cambria Math" panose="02040503050406030204" pitchFamily="18" charset="0"/>
                </a:rPr>
                <a:t>1</a:t>
              </a:r>
              <a:endParaRPr lang="en-US" sz="3600" b="1" baseline="-25000" dirty="0">
                <a:solidFill>
                  <a:srgbClr val="C00000"/>
                </a:solidFill>
                <a:latin typeface="Cambria Math" panose="02040503050406030204" pitchFamily="18" charset="0"/>
                <a:ea typeface="Cambria Math" panose="02040503050406030204" pitchFamily="18" charset="0"/>
              </a:endParaRPr>
            </a:p>
          </p:txBody>
        </p:sp>
        <p:sp>
          <p:nvSpPr>
            <p:cNvPr id="113" name="TextBox 112">
              <a:extLst>
                <a:ext uri="{FF2B5EF4-FFF2-40B4-BE49-F238E27FC236}">
                  <a16:creationId xmlns:a16="http://schemas.microsoft.com/office/drawing/2014/main" id="{556428F9-8661-3590-2123-A579733C99E7}"/>
                </a:ext>
              </a:extLst>
            </p:cNvPr>
            <p:cNvSpPr txBox="1"/>
            <p:nvPr/>
          </p:nvSpPr>
          <p:spPr>
            <a:xfrm>
              <a:off x="4817253" y="202924"/>
              <a:ext cx="622852"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5</a:t>
              </a:r>
            </a:p>
          </p:txBody>
        </p:sp>
        <p:sp>
          <p:nvSpPr>
            <p:cNvPr id="114" name="TextBox 113">
              <a:extLst>
                <a:ext uri="{FF2B5EF4-FFF2-40B4-BE49-F238E27FC236}">
                  <a16:creationId xmlns:a16="http://schemas.microsoft.com/office/drawing/2014/main" id="{1A6B765F-8FDA-CFA6-05BF-913A79178EB6}"/>
                </a:ext>
              </a:extLst>
            </p:cNvPr>
            <p:cNvSpPr txBox="1"/>
            <p:nvPr/>
          </p:nvSpPr>
          <p:spPr>
            <a:xfrm>
              <a:off x="5641528" y="203236"/>
              <a:ext cx="622852"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9</a:t>
              </a:r>
            </a:p>
          </p:txBody>
        </p:sp>
        <p:sp>
          <p:nvSpPr>
            <p:cNvPr id="115" name="TextBox 114">
              <a:extLst>
                <a:ext uri="{FF2B5EF4-FFF2-40B4-BE49-F238E27FC236}">
                  <a16:creationId xmlns:a16="http://schemas.microsoft.com/office/drawing/2014/main" id="{452E3B07-C03E-7AE3-1057-F1B0F64A95FE}"/>
                </a:ext>
              </a:extLst>
            </p:cNvPr>
            <p:cNvSpPr txBox="1"/>
            <p:nvPr/>
          </p:nvSpPr>
          <p:spPr>
            <a:xfrm>
              <a:off x="6393591" y="203235"/>
              <a:ext cx="804969"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13</a:t>
              </a:r>
            </a:p>
          </p:txBody>
        </p:sp>
      </p:grpSp>
      <p:sp>
        <p:nvSpPr>
          <p:cNvPr id="120" name="TextBox 119">
            <a:extLst>
              <a:ext uri="{FF2B5EF4-FFF2-40B4-BE49-F238E27FC236}">
                <a16:creationId xmlns:a16="http://schemas.microsoft.com/office/drawing/2014/main" id="{17B3A2E4-A135-F6D5-C510-2BC4D13FCBC3}"/>
              </a:ext>
            </a:extLst>
          </p:cNvPr>
          <p:cNvSpPr txBox="1"/>
          <p:nvPr/>
        </p:nvSpPr>
        <p:spPr>
          <a:xfrm>
            <a:off x="7056256" y="983249"/>
            <a:ext cx="4429564" cy="1015663"/>
          </a:xfrm>
          <a:prstGeom prst="rect">
            <a:avLst/>
          </a:prstGeom>
          <a:noFill/>
        </p:spPr>
        <p:txBody>
          <a:bodyPr wrap="square">
            <a:spAutoFit/>
          </a:bodyPr>
          <a:lstStyle/>
          <a:p>
            <a:pPr algn="ctr"/>
            <a:r>
              <a:rPr lang="en-US" sz="2000" b="1" dirty="0"/>
              <a:t>5. Host streams in 1</a:t>
            </a:r>
            <a:r>
              <a:rPr lang="en-US" sz="2000" b="1" baseline="30000" dirty="0"/>
              <a:t>st</a:t>
            </a:r>
            <a:r>
              <a:rPr lang="en-US" sz="2000" b="1" dirty="0"/>
              <a:t>, 5</a:t>
            </a:r>
            <a:r>
              <a:rPr lang="en-US" sz="2000" b="1" baseline="30000" dirty="0"/>
              <a:t>th</a:t>
            </a:r>
            <a:r>
              <a:rPr lang="en-US" sz="2000" b="1" dirty="0"/>
              <a:t>, 9</a:t>
            </a:r>
            <a:r>
              <a:rPr lang="en-US" sz="2000" b="1" baseline="30000" dirty="0"/>
              <a:t>th</a:t>
            </a:r>
            <a:r>
              <a:rPr lang="en-US" sz="2000" b="1" dirty="0"/>
              <a:t>, 13</a:t>
            </a:r>
            <a:r>
              <a:rPr lang="en-US" sz="2000" b="1" baseline="30000" dirty="0"/>
              <a:t>th </a:t>
            </a:r>
            <a:r>
              <a:rPr lang="en-US" sz="2000" b="1" dirty="0"/>
              <a:t>elements of </a:t>
            </a:r>
            <a:r>
              <a:rPr lang="en-US" sz="2000" i="1" dirty="0">
                <a:latin typeface="Cambria Math" panose="02040503050406030204" pitchFamily="18" charset="0"/>
                <a:ea typeface="Cambria Math" panose="02040503050406030204" pitchFamily="18" charset="0"/>
              </a:rPr>
              <a:t>x</a:t>
            </a:r>
            <a:r>
              <a:rPr lang="en-US" sz="2000" dirty="0"/>
              <a:t> </a:t>
            </a:r>
            <a:r>
              <a:rPr lang="en-US" sz="2000" b="1" dirty="0"/>
              <a:t>into PEs (0,0), (1,0), (2,0), (3,0), respectively</a:t>
            </a:r>
          </a:p>
        </p:txBody>
      </p:sp>
      <p:pic>
        <p:nvPicPr>
          <p:cNvPr id="121" name="Picture 120" descr="A picture containing shape&#10;&#10;Description automatically generated">
            <a:extLst>
              <a:ext uri="{FF2B5EF4-FFF2-40B4-BE49-F238E27FC236}">
                <a16:creationId xmlns:a16="http://schemas.microsoft.com/office/drawing/2014/main" id="{B72E9D97-45E4-CB0C-58D7-86F14279A237}"/>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122" name="Picture 121" descr="Icon&#10;&#10;Description automatically generated">
            <a:extLst>
              <a:ext uri="{FF2B5EF4-FFF2-40B4-BE49-F238E27FC236}">
                <a16:creationId xmlns:a16="http://schemas.microsoft.com/office/drawing/2014/main" id="{9C1E3FA4-AD74-1DB1-6C7F-3DC87078C0EE}"/>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123" name="TextBox 122">
            <a:extLst>
              <a:ext uri="{FF2B5EF4-FFF2-40B4-BE49-F238E27FC236}">
                <a16:creationId xmlns:a16="http://schemas.microsoft.com/office/drawing/2014/main" id="{85F97D45-758D-3076-5FF1-E8F76CE5A6C0}"/>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24" name="Picture 123" descr="A picture containing icon&#10;&#10;Description automatically generated">
            <a:extLst>
              <a:ext uri="{FF2B5EF4-FFF2-40B4-BE49-F238E27FC236}">
                <a16:creationId xmlns:a16="http://schemas.microsoft.com/office/drawing/2014/main" id="{84CB1978-3EEB-4989-028E-40804D341EB2}"/>
              </a:ext>
            </a:extLst>
          </p:cNvPr>
          <p:cNvPicPr>
            <a:picLocks noChangeAspect="1"/>
          </p:cNvPicPr>
          <p:nvPr/>
        </p:nvPicPr>
        <p:blipFill>
          <a:blip r:embed="rId4"/>
          <a:stretch>
            <a:fillRect/>
          </a:stretch>
        </p:blipFill>
        <p:spPr>
          <a:xfrm>
            <a:off x="207607" y="1634868"/>
            <a:ext cx="593638" cy="593638"/>
          </a:xfrm>
          <a:prstGeom prst="rect">
            <a:avLst/>
          </a:prstGeom>
        </p:spPr>
      </p:pic>
      <p:sp>
        <p:nvSpPr>
          <p:cNvPr id="125" name="TextBox 124">
            <a:extLst>
              <a:ext uri="{FF2B5EF4-FFF2-40B4-BE49-F238E27FC236}">
                <a16:creationId xmlns:a16="http://schemas.microsoft.com/office/drawing/2014/main" id="{7F3C7D79-A5CD-5077-7A15-239C0B5A12F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cxnSp>
        <p:nvCxnSpPr>
          <p:cNvPr id="2" name="Straight Connector 1">
            <a:extLst>
              <a:ext uri="{FF2B5EF4-FFF2-40B4-BE49-F238E27FC236}">
                <a16:creationId xmlns:a16="http://schemas.microsoft.com/office/drawing/2014/main" id="{B07EF0FA-A01F-F408-596D-6D1D3BF0D8C3}"/>
              </a:ext>
            </a:extLst>
          </p:cNvPr>
          <p:cNvCxnSpPr>
            <a:cxnSpLocks/>
          </p:cNvCxnSpPr>
          <p:nvPr/>
        </p:nvCxnSpPr>
        <p:spPr>
          <a:xfrm flipH="1">
            <a:off x="2952337" y="2120057"/>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A13B38-38EF-DCEC-8F92-C84916BAC358}"/>
              </a:ext>
            </a:extLst>
          </p:cNvPr>
          <p:cNvCxnSpPr>
            <a:cxnSpLocks/>
          </p:cNvCxnSpPr>
          <p:nvPr/>
        </p:nvCxnSpPr>
        <p:spPr>
          <a:xfrm flipH="1">
            <a:off x="3100068" y="903852"/>
            <a:ext cx="3144"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04EEDBA-9241-EC93-D8FA-E2343C47A670}"/>
              </a:ext>
            </a:extLst>
          </p:cNvPr>
          <p:cNvCxnSpPr>
            <a:cxnSpLocks/>
          </p:cNvCxnSpPr>
          <p:nvPr/>
        </p:nvCxnSpPr>
        <p:spPr>
          <a:xfrm>
            <a:off x="3924508" y="903852"/>
            <a:ext cx="0"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FF87DC0-97F1-874C-3E80-2AD2A7F160D9}"/>
              </a:ext>
            </a:extLst>
          </p:cNvPr>
          <p:cNvCxnSpPr>
            <a:cxnSpLocks/>
          </p:cNvCxnSpPr>
          <p:nvPr/>
        </p:nvCxnSpPr>
        <p:spPr>
          <a:xfrm>
            <a:off x="4739556" y="903852"/>
            <a:ext cx="1688" cy="1241997"/>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ED52FB-B834-9710-8421-BABE6AFB271B}"/>
              </a:ext>
            </a:extLst>
          </p:cNvPr>
          <p:cNvCxnSpPr>
            <a:cxnSpLocks/>
          </p:cNvCxnSpPr>
          <p:nvPr/>
        </p:nvCxnSpPr>
        <p:spPr>
          <a:xfrm>
            <a:off x="5558905" y="903852"/>
            <a:ext cx="0"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04C717-12F4-75B4-4C3C-D558153C9598}"/>
              </a:ext>
            </a:extLst>
          </p:cNvPr>
          <p:cNvCxnSpPr>
            <a:cxnSpLocks/>
          </p:cNvCxnSpPr>
          <p:nvPr/>
        </p:nvCxnSpPr>
        <p:spPr>
          <a:xfrm flipH="1">
            <a:off x="3772306" y="2129290"/>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9B310D1-8413-5E2E-92FD-5B2510E34EF2}"/>
              </a:ext>
            </a:extLst>
          </p:cNvPr>
          <p:cNvCxnSpPr>
            <a:cxnSpLocks/>
          </p:cNvCxnSpPr>
          <p:nvPr/>
        </p:nvCxnSpPr>
        <p:spPr>
          <a:xfrm flipH="1">
            <a:off x="4585387" y="2129398"/>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ADE577C-963A-44CE-0398-CFC909FBDF3A}"/>
              </a:ext>
            </a:extLst>
          </p:cNvPr>
          <p:cNvCxnSpPr>
            <a:cxnSpLocks/>
          </p:cNvCxnSpPr>
          <p:nvPr/>
        </p:nvCxnSpPr>
        <p:spPr>
          <a:xfrm flipH="1">
            <a:off x="5404598" y="2132455"/>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892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45</a:t>
            </a:fld>
            <a:endParaRPr lang="en"/>
          </a:p>
        </p:txBody>
      </p:sp>
      <p:grpSp>
        <p:nvGrpSpPr>
          <p:cNvPr id="118" name="Group 117">
            <a:extLst>
              <a:ext uri="{FF2B5EF4-FFF2-40B4-BE49-F238E27FC236}">
                <a16:creationId xmlns:a16="http://schemas.microsoft.com/office/drawing/2014/main" id="{60A4BAC2-5D59-3015-FC82-9C2A2C4BF55C}"/>
              </a:ext>
            </a:extLst>
          </p:cNvPr>
          <p:cNvGrpSpPr/>
          <p:nvPr/>
        </p:nvGrpSpPr>
        <p:grpSpPr>
          <a:xfrm>
            <a:off x="1824219" y="1107032"/>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261754" y="2142446"/>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261754" y="2960692"/>
              <a:ext cx="160400" cy="167166"/>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074437" y="2954241"/>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891719" y="2962854"/>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15963" y="2961315"/>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261754" y="3753769"/>
              <a:ext cx="162764"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076800" y="3756892"/>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259350" y="4573976"/>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081588" y="4572313"/>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879719" y="3765504"/>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08753" y="375917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894084" y="4571351"/>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13539" y="457459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0A40314-0C78-8EA9-9276-761DE39F4820}"/>
                </a:ext>
              </a:extLst>
            </p:cNvPr>
            <p:cNvCxnSpPr>
              <a:cxnSpLocks/>
            </p:cNvCxnSpPr>
            <p:nvPr/>
          </p:nvCxnSpPr>
          <p:spPr>
            <a:xfrm flipH="1">
              <a:off x="4412629" y="2166224"/>
              <a:ext cx="9525"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34B2E3E-A714-F3F3-42E3-AE562282DDB2}"/>
                </a:ext>
              </a:extLst>
            </p:cNvPr>
            <p:cNvCxnSpPr>
              <a:cxnSpLocks/>
            </p:cNvCxnSpPr>
            <p:nvPr/>
          </p:nvCxnSpPr>
          <p:spPr>
            <a:xfrm>
              <a:off x="5233925" y="2166224"/>
              <a:ext cx="0"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288CFE1-47EF-7611-E4EF-02E675E7C74F}"/>
                </a:ext>
              </a:extLst>
            </p:cNvPr>
            <p:cNvCxnSpPr>
              <a:cxnSpLocks/>
            </p:cNvCxnSpPr>
            <p:nvPr/>
          </p:nvCxnSpPr>
          <p:spPr>
            <a:xfrm>
              <a:off x="6044311" y="2166224"/>
              <a:ext cx="4662"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881741-4997-C3C1-7016-DABEAFE8AF36}"/>
                </a:ext>
              </a:extLst>
            </p:cNvPr>
            <p:cNvCxnSpPr>
              <a:cxnSpLocks/>
            </p:cNvCxnSpPr>
            <p:nvPr/>
          </p:nvCxnSpPr>
          <p:spPr>
            <a:xfrm>
              <a:off x="6868322" y="2166224"/>
              <a:ext cx="0"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7EC1152-B9AD-FA8A-E5DE-F5FFCF9DB57A}"/>
                </a:ext>
              </a:extLst>
            </p:cNvPr>
            <p:cNvCxnSpPr>
              <a:cxnSpLocks/>
            </p:cNvCxnSpPr>
            <p:nvPr/>
          </p:nvCxnSpPr>
          <p:spPr>
            <a:xfrm flipH="1">
              <a:off x="5081723" y="2151679"/>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9C8FB58-EF4A-474B-2DA4-73DCDAD1E4DE}"/>
                </a:ext>
              </a:extLst>
            </p:cNvPr>
            <p:cNvCxnSpPr>
              <a:cxnSpLocks/>
            </p:cNvCxnSpPr>
            <p:nvPr/>
          </p:nvCxnSpPr>
          <p:spPr>
            <a:xfrm flipH="1">
              <a:off x="5894804" y="2151787"/>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B0D5018-E562-4ABE-4B71-9BB130525B80}"/>
                </a:ext>
              </a:extLst>
            </p:cNvPr>
            <p:cNvCxnSpPr>
              <a:cxnSpLocks/>
            </p:cNvCxnSpPr>
            <p:nvPr/>
          </p:nvCxnSpPr>
          <p:spPr>
            <a:xfrm flipH="1">
              <a:off x="6714015" y="2154844"/>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6B96B197-BDB6-AFAE-84F9-C47CAD55A3DE}"/>
                </a:ext>
              </a:extLst>
            </p:cNvPr>
            <p:cNvSpPr txBox="1"/>
            <p:nvPr/>
          </p:nvSpPr>
          <p:spPr>
            <a:xfrm>
              <a:off x="3753723" y="2058596"/>
              <a:ext cx="622852"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1</a:t>
              </a:r>
            </a:p>
          </p:txBody>
        </p:sp>
        <p:sp>
          <p:nvSpPr>
            <p:cNvPr id="113" name="TextBox 112">
              <a:extLst>
                <a:ext uri="{FF2B5EF4-FFF2-40B4-BE49-F238E27FC236}">
                  <a16:creationId xmlns:a16="http://schemas.microsoft.com/office/drawing/2014/main" id="{556428F9-8661-3590-2123-A579733C99E7}"/>
                </a:ext>
              </a:extLst>
            </p:cNvPr>
            <p:cNvSpPr txBox="1"/>
            <p:nvPr/>
          </p:nvSpPr>
          <p:spPr>
            <a:xfrm>
              <a:off x="4532475" y="2058597"/>
              <a:ext cx="622852"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5</a:t>
              </a:r>
            </a:p>
          </p:txBody>
        </p:sp>
        <p:sp>
          <p:nvSpPr>
            <p:cNvPr id="114" name="TextBox 113">
              <a:extLst>
                <a:ext uri="{FF2B5EF4-FFF2-40B4-BE49-F238E27FC236}">
                  <a16:creationId xmlns:a16="http://schemas.microsoft.com/office/drawing/2014/main" id="{1A6B765F-8FDA-CFA6-05BF-913A79178EB6}"/>
                </a:ext>
              </a:extLst>
            </p:cNvPr>
            <p:cNvSpPr txBox="1"/>
            <p:nvPr/>
          </p:nvSpPr>
          <p:spPr>
            <a:xfrm>
              <a:off x="5356750" y="2058909"/>
              <a:ext cx="622852"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9</a:t>
              </a:r>
            </a:p>
          </p:txBody>
        </p:sp>
        <p:sp>
          <p:nvSpPr>
            <p:cNvPr id="115" name="TextBox 114">
              <a:extLst>
                <a:ext uri="{FF2B5EF4-FFF2-40B4-BE49-F238E27FC236}">
                  <a16:creationId xmlns:a16="http://schemas.microsoft.com/office/drawing/2014/main" id="{452E3B07-C03E-7AE3-1057-F1B0F64A95FE}"/>
                </a:ext>
              </a:extLst>
            </p:cNvPr>
            <p:cNvSpPr txBox="1"/>
            <p:nvPr/>
          </p:nvSpPr>
          <p:spPr>
            <a:xfrm>
              <a:off x="6108813" y="2058908"/>
              <a:ext cx="804969"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13</a:t>
              </a:r>
            </a:p>
          </p:txBody>
        </p:sp>
      </p:grpSp>
      <p:sp>
        <p:nvSpPr>
          <p:cNvPr id="120" name="TextBox 119">
            <a:extLst>
              <a:ext uri="{FF2B5EF4-FFF2-40B4-BE49-F238E27FC236}">
                <a16:creationId xmlns:a16="http://schemas.microsoft.com/office/drawing/2014/main" id="{17B3A2E4-A135-F6D5-C510-2BC4D13FCBC3}"/>
              </a:ext>
            </a:extLst>
          </p:cNvPr>
          <p:cNvSpPr txBox="1"/>
          <p:nvPr/>
        </p:nvSpPr>
        <p:spPr>
          <a:xfrm>
            <a:off x="7056255" y="983249"/>
            <a:ext cx="4686613" cy="707886"/>
          </a:xfrm>
          <a:prstGeom prst="rect">
            <a:avLst/>
          </a:prstGeom>
          <a:noFill/>
        </p:spPr>
        <p:txBody>
          <a:bodyPr wrap="square">
            <a:spAutoFit/>
          </a:bodyPr>
          <a:lstStyle/>
          <a:p>
            <a:pPr algn="ctr"/>
            <a:r>
              <a:rPr lang="en-US" sz="2000" b="1" dirty="0"/>
              <a:t>6. Activated task forward elements to PEs (0,</a:t>
            </a:r>
            <a:r>
              <a:rPr lang="en-US" sz="2000" b="1" i="1" dirty="0"/>
              <a:t>i</a:t>
            </a:r>
            <a:r>
              <a:rPr lang="en-US" sz="2000" b="1" dirty="0"/>
              <a:t>), (1,</a:t>
            </a:r>
            <a:r>
              <a:rPr lang="en-US" sz="2000" b="1" i="1" dirty="0"/>
              <a:t>i</a:t>
            </a:r>
            <a:r>
              <a:rPr lang="en-US" sz="2000" b="1" dirty="0"/>
              <a:t>), (2,</a:t>
            </a:r>
            <a:r>
              <a:rPr lang="en-US" sz="2000" b="1" i="1" dirty="0"/>
              <a:t>i</a:t>
            </a:r>
            <a:r>
              <a:rPr lang="en-US" sz="2000" b="1" dirty="0"/>
              <a:t>), (3,</a:t>
            </a:r>
            <a:r>
              <a:rPr lang="en-US" sz="2000" b="1" i="1" dirty="0"/>
              <a:t>i</a:t>
            </a:r>
            <a:r>
              <a:rPr lang="en-US" sz="2000" b="1" dirty="0"/>
              <a:t>)</a:t>
            </a:r>
          </a:p>
        </p:txBody>
      </p:sp>
      <p:pic>
        <p:nvPicPr>
          <p:cNvPr id="121" name="Picture 120" descr="A picture containing shape&#10;&#10;Description automatically generated">
            <a:extLst>
              <a:ext uri="{FF2B5EF4-FFF2-40B4-BE49-F238E27FC236}">
                <a16:creationId xmlns:a16="http://schemas.microsoft.com/office/drawing/2014/main" id="{B72E9D97-45E4-CB0C-58D7-86F14279A237}"/>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122" name="Picture 121" descr="Icon&#10;&#10;Description automatically generated">
            <a:extLst>
              <a:ext uri="{FF2B5EF4-FFF2-40B4-BE49-F238E27FC236}">
                <a16:creationId xmlns:a16="http://schemas.microsoft.com/office/drawing/2014/main" id="{9C1E3FA4-AD74-1DB1-6C7F-3DC87078C0EE}"/>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123" name="TextBox 122">
            <a:extLst>
              <a:ext uri="{FF2B5EF4-FFF2-40B4-BE49-F238E27FC236}">
                <a16:creationId xmlns:a16="http://schemas.microsoft.com/office/drawing/2014/main" id="{85F97D45-758D-3076-5FF1-E8F76CE5A6C0}"/>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24" name="Picture 123" descr="A picture containing icon&#10;&#10;Description automatically generated">
            <a:extLst>
              <a:ext uri="{FF2B5EF4-FFF2-40B4-BE49-F238E27FC236}">
                <a16:creationId xmlns:a16="http://schemas.microsoft.com/office/drawing/2014/main" id="{84CB1978-3EEB-4989-028E-40804D341EB2}"/>
              </a:ext>
            </a:extLst>
          </p:cNvPr>
          <p:cNvPicPr>
            <a:picLocks noChangeAspect="1"/>
          </p:cNvPicPr>
          <p:nvPr/>
        </p:nvPicPr>
        <p:blipFill>
          <a:blip r:embed="rId4"/>
          <a:stretch>
            <a:fillRect/>
          </a:stretch>
        </p:blipFill>
        <p:spPr>
          <a:xfrm>
            <a:off x="207607" y="1634868"/>
            <a:ext cx="593638" cy="593638"/>
          </a:xfrm>
          <a:prstGeom prst="rect">
            <a:avLst/>
          </a:prstGeom>
        </p:spPr>
      </p:pic>
      <p:sp>
        <p:nvSpPr>
          <p:cNvPr id="125" name="TextBox 124">
            <a:extLst>
              <a:ext uri="{FF2B5EF4-FFF2-40B4-BE49-F238E27FC236}">
                <a16:creationId xmlns:a16="http://schemas.microsoft.com/office/drawing/2014/main" id="{7F3C7D79-A5CD-5077-7A15-239C0B5A12F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Tree>
    <p:extLst>
      <p:ext uri="{BB962C8B-B14F-4D97-AF65-F5344CB8AC3E}">
        <p14:creationId xmlns:p14="http://schemas.microsoft.com/office/powerpoint/2010/main" val="3787493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ADC19D1E-60D8-98AA-19D9-111A06A3A75A}"/>
                  </a:ext>
                </a:extLst>
              </p:cNvPr>
              <p:cNvSpPr txBox="1"/>
              <p:nvPr/>
            </p:nvSpPr>
            <p:spPr>
              <a:xfrm>
                <a:off x="7045174" y="1134606"/>
                <a:ext cx="4711878" cy="1945404"/>
              </a:xfrm>
              <a:prstGeom prst="rect">
                <a:avLst/>
              </a:prstGeom>
              <a:noFill/>
            </p:spPr>
            <p:txBody>
              <a:bodyPr wrap="square" lIns="0" tIns="0" rIns="0" bIns="0" rtlCol="0">
                <a:spAutoFit/>
              </a:bodyPr>
              <a:lstStyle/>
              <a:p>
                <a:r>
                  <a:rPr lang="en-US" sz="2000" b="1" dirty="0"/>
                  <a:t>7. Device computes for </a:t>
                </a:r>
                <a:r>
                  <a:rPr lang="en-US" sz="2000" i="1" dirty="0">
                    <a:latin typeface="Cambria Math" panose="02040503050406030204" pitchFamily="18" charset="0"/>
                    <a:ea typeface="Cambria Math" panose="02040503050406030204" pitchFamily="18" charset="0"/>
                  </a:rPr>
                  <a:t>j </a:t>
                </a:r>
                <a:r>
                  <a:rPr lang="en-US" sz="2000" dirty="0">
                    <a:latin typeface="Cambria Math" panose="02040503050406030204" pitchFamily="18" charset="0"/>
                    <a:ea typeface="Cambria Math" panose="02040503050406030204" pitchFamily="18" charset="0"/>
                  </a:rPr>
                  <a:t>= 1, 5, 9, 13</a:t>
                </a:r>
                <a:r>
                  <a:rPr lang="en-US" sz="2000" b="1" dirty="0"/>
                  <a:t>:</a:t>
                </a:r>
              </a:p>
              <a:p>
                <a:endParaRPr lang="en-US" sz="2000" b="1" dirty="0"/>
              </a:p>
              <a:p>
                <a14:m>
                  <m:oMath xmlns:m="http://schemas.openxmlformats.org/officeDocument/2006/math">
                    <m:r>
                      <m:rPr>
                        <m:sty m:val="p"/>
                      </m:rPr>
                      <a:rPr lang="en-US" sz="2000" b="0" i="0" smtClean="0">
                        <a:latin typeface="Cambria Math" panose="02040503050406030204" pitchFamily="18" charset="0"/>
                      </a:rPr>
                      <m:t>tmp</m:t>
                    </m:r>
                    <m:r>
                      <a:rPr lang="en-US" sz="2000" b="0" i="1" baseline="-25000" smtClean="0">
                        <a:latin typeface="Cambria Math" panose="02040503050406030204" pitchFamily="18" charset="0"/>
                      </a:rPr>
                      <m:t>𝑖</m:t>
                    </m:r>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𝑗</m:t>
                        </m:r>
                      </m:sub>
                    </m:sSub>
                    <m:r>
                      <a:rPr lang="en-US" sz="2000" b="0" i="1" smtClean="0">
                        <a:latin typeface="Cambria Math" panose="02040503050406030204" pitchFamily="18" charset="0"/>
                      </a:rPr>
                      <m:t>,  </m:t>
                    </m:r>
                    <m:r>
                      <a:rPr lang="en-US" sz="2000" b="0" i="1" smtClean="0">
                        <a:latin typeface="Cambria Math" panose="02040503050406030204" pitchFamily="18" charset="0"/>
                      </a:rPr>
                      <m:t>𝑖</m:t>
                    </m:r>
                    <m:r>
                      <a:rPr lang="en-US" sz="2000" b="0" i="1" smtClean="0">
                        <a:latin typeface="Cambria Math" panose="02040503050406030204" pitchFamily="18" charset="0"/>
                      </a:rPr>
                      <m:t>=0:7</m:t>
                    </m:r>
                  </m:oMath>
                </a14:m>
                <a:r>
                  <a:rPr lang="en-US" sz="2000" dirty="0"/>
                  <a:t>	 </a:t>
                </a:r>
                <a:r>
                  <a:rPr lang="en-US" sz="2000" b="1" dirty="0"/>
                  <a:t>on 0</a:t>
                </a:r>
                <a:r>
                  <a:rPr lang="en-US" sz="2000" b="1" baseline="30000" dirty="0"/>
                  <a:t>th</a:t>
                </a:r>
                <a:r>
                  <a:rPr lang="en-US" sz="2000" b="1" dirty="0"/>
                  <a:t> row PEs</a:t>
                </a:r>
                <a:endParaRPr lang="en-US" sz="2000" dirty="0"/>
              </a:p>
              <a:p>
                <a14:m>
                  <m:oMath xmlns:m="http://schemas.openxmlformats.org/officeDocument/2006/math">
                    <m:r>
                      <m:rPr>
                        <m:sty m:val="p"/>
                      </m:rPr>
                      <a:rPr lang="en-US" sz="2000">
                        <a:latin typeface="Cambria Math" panose="02040503050406030204" pitchFamily="18" charset="0"/>
                      </a:rPr>
                      <m:t>tmp</m:t>
                    </m:r>
                    <m:r>
                      <a:rPr lang="en-US" sz="2000" i="1" baseline="-25000">
                        <a:latin typeface="Cambria Math" panose="02040503050406030204" pitchFamily="18" charset="0"/>
                      </a:rPr>
                      <m:t>𝑖</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𝑗</m:t>
                        </m:r>
                      </m:sub>
                    </m:sSub>
                    <m:r>
                      <a:rPr lang="en-US" sz="2000" i="1">
                        <a:latin typeface="Cambria Math" panose="02040503050406030204" pitchFamily="18" charset="0"/>
                      </a:rPr>
                      <m:t>,  </m:t>
                    </m:r>
                    <m:r>
                      <a:rPr lang="en-US" sz="2000" i="1">
                        <a:latin typeface="Cambria Math" panose="02040503050406030204" pitchFamily="18" charset="0"/>
                      </a:rPr>
                      <m:t>𝑖</m:t>
                    </m:r>
                    <m:r>
                      <a:rPr lang="en-US" sz="2000" i="1">
                        <a:latin typeface="Cambria Math" panose="02040503050406030204" pitchFamily="18" charset="0"/>
                      </a:rPr>
                      <m:t>=8:15</m:t>
                    </m:r>
                  </m:oMath>
                </a14:m>
                <a:r>
                  <a:rPr lang="en-US" sz="2000" b="1" dirty="0"/>
                  <a:t>	 on 1</a:t>
                </a:r>
                <a:r>
                  <a:rPr lang="en-US" sz="2000" b="1" baseline="30000" dirty="0"/>
                  <a:t>st</a:t>
                </a:r>
                <a:r>
                  <a:rPr lang="en-US" sz="2000" b="1" dirty="0"/>
                  <a:t> row PEs </a:t>
                </a:r>
                <a:endParaRPr lang="en-US" sz="2000" dirty="0"/>
              </a:p>
              <a:p>
                <a14:m>
                  <m:oMath xmlns:m="http://schemas.openxmlformats.org/officeDocument/2006/math">
                    <m:r>
                      <m:rPr>
                        <m:sty m:val="p"/>
                      </m:rPr>
                      <a:rPr lang="en-US" sz="2000">
                        <a:latin typeface="Cambria Math" panose="02040503050406030204" pitchFamily="18" charset="0"/>
                      </a:rPr>
                      <m:t>tmp</m:t>
                    </m:r>
                    <m:r>
                      <a:rPr lang="en-US" sz="2000" i="1" baseline="-25000">
                        <a:latin typeface="Cambria Math" panose="02040503050406030204" pitchFamily="18" charset="0"/>
                      </a:rPr>
                      <m:t>𝑖</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𝑗</m:t>
                        </m:r>
                      </m:sub>
                    </m:sSub>
                    <m:r>
                      <a:rPr lang="en-US" sz="2000" i="1">
                        <a:latin typeface="Cambria Math" panose="02040503050406030204" pitchFamily="18" charset="0"/>
                      </a:rPr>
                      <m:t>,  </m:t>
                    </m:r>
                    <m:r>
                      <a:rPr lang="en-US" sz="2000" i="1">
                        <a:latin typeface="Cambria Math" panose="02040503050406030204" pitchFamily="18" charset="0"/>
                      </a:rPr>
                      <m:t>𝑖</m:t>
                    </m:r>
                    <m:r>
                      <a:rPr lang="en-US" sz="2000" i="1">
                        <a:latin typeface="Cambria Math" panose="02040503050406030204" pitchFamily="18" charset="0"/>
                      </a:rPr>
                      <m:t>=16:23</m:t>
                    </m:r>
                  </m:oMath>
                </a14:m>
                <a:r>
                  <a:rPr lang="en-US" sz="2000" b="1" dirty="0"/>
                  <a:t>	 on 2</a:t>
                </a:r>
                <a:r>
                  <a:rPr lang="en-US" sz="2000" b="1" baseline="30000" dirty="0"/>
                  <a:t>nd</a:t>
                </a:r>
                <a:r>
                  <a:rPr lang="en-US" sz="2000" b="1" dirty="0"/>
                  <a:t> row PEs </a:t>
                </a:r>
                <a:endParaRPr lang="en-US" sz="2000" dirty="0"/>
              </a:p>
              <a:p>
                <a14:m>
                  <m:oMath xmlns:m="http://schemas.openxmlformats.org/officeDocument/2006/math">
                    <m:r>
                      <m:rPr>
                        <m:sty m:val="p"/>
                      </m:rPr>
                      <a:rPr lang="en-US" sz="2000">
                        <a:latin typeface="Cambria Math" panose="02040503050406030204" pitchFamily="18" charset="0"/>
                      </a:rPr>
                      <m:t>tmp</m:t>
                    </m:r>
                    <m:r>
                      <a:rPr lang="en-US" sz="2000" i="1" baseline="-25000">
                        <a:latin typeface="Cambria Math" panose="02040503050406030204" pitchFamily="18" charset="0"/>
                      </a:rPr>
                      <m:t>𝑖</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𝑗</m:t>
                        </m:r>
                      </m:sub>
                    </m:s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𝑗</m:t>
                        </m:r>
                      </m:sub>
                    </m:sSub>
                    <m:r>
                      <a:rPr lang="en-US" sz="2000" i="1">
                        <a:latin typeface="Cambria Math" panose="02040503050406030204" pitchFamily="18" charset="0"/>
                      </a:rPr>
                      <m:t>,  </m:t>
                    </m:r>
                    <m:r>
                      <a:rPr lang="en-US" sz="2000" i="1">
                        <a:latin typeface="Cambria Math" panose="02040503050406030204" pitchFamily="18" charset="0"/>
                      </a:rPr>
                      <m:t>𝑖</m:t>
                    </m:r>
                    <m:r>
                      <a:rPr lang="en-US" sz="2000" i="1">
                        <a:latin typeface="Cambria Math" panose="02040503050406030204" pitchFamily="18" charset="0"/>
                      </a:rPr>
                      <m:t>=24:31</m:t>
                    </m:r>
                  </m:oMath>
                </a14:m>
                <a:r>
                  <a:rPr lang="en-US" sz="2000" b="1" dirty="0"/>
                  <a:t>	 on 3</a:t>
                </a:r>
                <a:r>
                  <a:rPr lang="en-US" sz="2000" b="1" baseline="30000" dirty="0"/>
                  <a:t>rd</a:t>
                </a:r>
                <a:r>
                  <a:rPr lang="en-US" sz="2000" b="1" dirty="0"/>
                  <a:t> row PEs </a:t>
                </a:r>
                <a:endParaRPr lang="en-US" sz="2000" dirty="0"/>
              </a:p>
            </p:txBody>
          </p:sp>
        </mc:Choice>
        <mc:Fallback xmlns="">
          <p:sp>
            <p:nvSpPr>
              <p:cNvPr id="112" name="TextBox 111">
                <a:extLst>
                  <a:ext uri="{FF2B5EF4-FFF2-40B4-BE49-F238E27FC236}">
                    <a16:creationId xmlns:a16="http://schemas.microsoft.com/office/drawing/2014/main" id="{ADC19D1E-60D8-98AA-19D9-111A06A3A75A}"/>
                  </a:ext>
                </a:extLst>
              </p:cNvPr>
              <p:cNvSpPr txBox="1">
                <a:spLocks noRot="1" noChangeAspect="1" noMove="1" noResize="1" noEditPoints="1" noAdjustHandles="1" noChangeArrowheads="1" noChangeShapeType="1" noTextEdit="1"/>
              </p:cNvSpPr>
              <p:nvPr/>
            </p:nvSpPr>
            <p:spPr>
              <a:xfrm>
                <a:off x="7045174" y="1134606"/>
                <a:ext cx="4711878" cy="1945404"/>
              </a:xfrm>
              <a:prstGeom prst="rect">
                <a:avLst/>
              </a:prstGeom>
              <a:blipFill>
                <a:blip r:embed="rId2"/>
                <a:stretch>
                  <a:fillRect l="-3226" t="-3896" r="-2688" b="-584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46</a:t>
            </a:fld>
            <a:endParaRPr lang="en"/>
          </a:p>
        </p:txBody>
      </p:sp>
      <p:pic>
        <p:nvPicPr>
          <p:cNvPr id="60" name="Picture 59" descr="A picture containing shape&#10;&#10;Description automatically generated">
            <a:extLst>
              <a:ext uri="{FF2B5EF4-FFF2-40B4-BE49-F238E27FC236}">
                <a16:creationId xmlns:a16="http://schemas.microsoft.com/office/drawing/2014/main" id="{1E50B9DB-05D2-2BC0-278A-7A30EA475F7F}"/>
              </a:ext>
            </a:extLst>
          </p:cNvPr>
          <p:cNvPicPr>
            <a:picLocks noChangeAspect="1"/>
          </p:cNvPicPr>
          <p:nvPr/>
        </p:nvPicPr>
        <p:blipFill>
          <a:blip r:embed="rId3"/>
          <a:stretch>
            <a:fillRect/>
          </a:stretch>
        </p:blipFill>
        <p:spPr>
          <a:xfrm>
            <a:off x="10069038" y="4109654"/>
            <a:ext cx="593639" cy="593639"/>
          </a:xfrm>
          <a:prstGeom prst="rect">
            <a:avLst/>
          </a:prstGeom>
        </p:spPr>
      </p:pic>
      <p:pic>
        <p:nvPicPr>
          <p:cNvPr id="61" name="Picture 60" descr="Icon&#10;&#10;Description automatically generated">
            <a:extLst>
              <a:ext uri="{FF2B5EF4-FFF2-40B4-BE49-F238E27FC236}">
                <a16:creationId xmlns:a16="http://schemas.microsoft.com/office/drawing/2014/main" id="{C93811E9-6CBD-EC05-8A0E-AFB35A5BC9AA}"/>
              </a:ext>
            </a:extLst>
          </p:cNvPr>
          <p:cNvPicPr>
            <a:picLocks noChangeAspect="1"/>
          </p:cNvPicPr>
          <p:nvPr/>
        </p:nvPicPr>
        <p:blipFill>
          <a:blip r:embed="rId4"/>
          <a:stretch>
            <a:fillRect/>
          </a:stretch>
        </p:blipFill>
        <p:spPr>
          <a:xfrm>
            <a:off x="10489310" y="4806599"/>
            <a:ext cx="942916" cy="942916"/>
          </a:xfrm>
          <a:prstGeom prst="rect">
            <a:avLst/>
          </a:prstGeom>
        </p:spPr>
      </p:pic>
      <p:sp>
        <p:nvSpPr>
          <p:cNvPr id="62" name="TextBox 61">
            <a:extLst>
              <a:ext uri="{FF2B5EF4-FFF2-40B4-BE49-F238E27FC236}">
                <a16:creationId xmlns:a16="http://schemas.microsoft.com/office/drawing/2014/main" id="{B9831E17-7FAD-8BD0-EE31-799E51DF359D}"/>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grpSp>
        <p:nvGrpSpPr>
          <p:cNvPr id="118" name="Group 117">
            <a:extLst>
              <a:ext uri="{FF2B5EF4-FFF2-40B4-BE49-F238E27FC236}">
                <a16:creationId xmlns:a16="http://schemas.microsoft.com/office/drawing/2014/main" id="{60A4BAC2-5D59-3015-FC82-9C2A2C4BF55C}"/>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261754" y="2142446"/>
              <a:ext cx="164122" cy="162849"/>
            </a:xfrm>
            <a:prstGeom prst="line">
              <a:avLst/>
            </a:prstGeom>
            <a:ln w="381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7EC1152-B9AD-FA8A-E5DE-F5FFCF9DB57A}"/>
                </a:ext>
              </a:extLst>
            </p:cNvPr>
            <p:cNvCxnSpPr>
              <a:cxnSpLocks/>
            </p:cNvCxnSpPr>
            <p:nvPr/>
          </p:nvCxnSpPr>
          <p:spPr>
            <a:xfrm flipH="1">
              <a:off x="5081723" y="2151679"/>
              <a:ext cx="164122" cy="162849"/>
            </a:xfrm>
            <a:prstGeom prst="line">
              <a:avLst/>
            </a:prstGeom>
            <a:ln w="381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9C8FB58-EF4A-474B-2DA4-73DCDAD1E4DE}"/>
                </a:ext>
              </a:extLst>
            </p:cNvPr>
            <p:cNvCxnSpPr>
              <a:cxnSpLocks/>
            </p:cNvCxnSpPr>
            <p:nvPr/>
          </p:nvCxnSpPr>
          <p:spPr>
            <a:xfrm flipH="1">
              <a:off x="5894804" y="2151787"/>
              <a:ext cx="164122" cy="162849"/>
            </a:xfrm>
            <a:prstGeom prst="line">
              <a:avLst/>
            </a:prstGeom>
            <a:ln w="381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B0D5018-E562-4ABE-4B71-9BB130525B80}"/>
                </a:ext>
              </a:extLst>
            </p:cNvPr>
            <p:cNvCxnSpPr>
              <a:cxnSpLocks/>
            </p:cNvCxnSpPr>
            <p:nvPr/>
          </p:nvCxnSpPr>
          <p:spPr>
            <a:xfrm flipH="1">
              <a:off x="6714015" y="2154844"/>
              <a:ext cx="164122" cy="162849"/>
            </a:xfrm>
            <a:prstGeom prst="line">
              <a:avLst/>
            </a:prstGeom>
            <a:ln w="38100">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1ECA09A0-0219-0EAE-00DE-9955FD26B93D}"/>
              </a:ext>
            </a:extLst>
          </p:cNvPr>
          <p:cNvSpPr txBox="1"/>
          <p:nvPr/>
        </p:nvSpPr>
        <p:spPr>
          <a:xfrm>
            <a:off x="2825390" y="2263735"/>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38" name="TextBox 37">
            <a:extLst>
              <a:ext uri="{FF2B5EF4-FFF2-40B4-BE49-F238E27FC236}">
                <a16:creationId xmlns:a16="http://schemas.microsoft.com/office/drawing/2014/main" id="{03EDC2E2-BEF9-75F2-5BEA-A99589ECB735}"/>
              </a:ext>
            </a:extLst>
          </p:cNvPr>
          <p:cNvSpPr txBox="1"/>
          <p:nvPr/>
        </p:nvSpPr>
        <p:spPr>
          <a:xfrm>
            <a:off x="3650888" y="2269229"/>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49" name="TextBox 48">
            <a:extLst>
              <a:ext uri="{FF2B5EF4-FFF2-40B4-BE49-F238E27FC236}">
                <a16:creationId xmlns:a16="http://schemas.microsoft.com/office/drawing/2014/main" id="{A129A834-55E3-0922-DF11-23EDAFE7A8E1}"/>
              </a:ext>
            </a:extLst>
          </p:cNvPr>
          <p:cNvSpPr txBox="1"/>
          <p:nvPr/>
        </p:nvSpPr>
        <p:spPr>
          <a:xfrm>
            <a:off x="4463131" y="2259039"/>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50" name="TextBox 49">
            <a:extLst>
              <a:ext uri="{FF2B5EF4-FFF2-40B4-BE49-F238E27FC236}">
                <a16:creationId xmlns:a16="http://schemas.microsoft.com/office/drawing/2014/main" id="{E0D548A0-308C-7A3C-9DBA-94C4F695A285}"/>
              </a:ext>
            </a:extLst>
          </p:cNvPr>
          <p:cNvSpPr txBox="1"/>
          <p:nvPr/>
        </p:nvSpPr>
        <p:spPr>
          <a:xfrm>
            <a:off x="5288629" y="2259039"/>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pic>
        <p:nvPicPr>
          <p:cNvPr id="59" name="Picture 58" descr="A picture containing icon&#10;&#10;Description automatically generated">
            <a:extLst>
              <a:ext uri="{FF2B5EF4-FFF2-40B4-BE49-F238E27FC236}">
                <a16:creationId xmlns:a16="http://schemas.microsoft.com/office/drawing/2014/main" id="{024A9938-5B3A-B1A4-9DD0-286A01843672}"/>
              </a:ext>
            </a:extLst>
          </p:cNvPr>
          <p:cNvPicPr>
            <a:picLocks noChangeAspect="1"/>
          </p:cNvPicPr>
          <p:nvPr/>
        </p:nvPicPr>
        <p:blipFill>
          <a:blip r:embed="rId5"/>
          <a:stretch>
            <a:fillRect/>
          </a:stretch>
        </p:blipFill>
        <p:spPr>
          <a:xfrm>
            <a:off x="207607" y="1634868"/>
            <a:ext cx="593638" cy="593638"/>
          </a:xfrm>
          <a:prstGeom prst="rect">
            <a:avLst/>
          </a:prstGeom>
        </p:spPr>
      </p:pic>
      <p:sp>
        <p:nvSpPr>
          <p:cNvPr id="94" name="TextBox 93">
            <a:extLst>
              <a:ext uri="{FF2B5EF4-FFF2-40B4-BE49-F238E27FC236}">
                <a16:creationId xmlns:a16="http://schemas.microsoft.com/office/drawing/2014/main" id="{3397914B-D15E-EA6C-A692-585A64515C11}"/>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96" name="TextBox 95">
            <a:extLst>
              <a:ext uri="{FF2B5EF4-FFF2-40B4-BE49-F238E27FC236}">
                <a16:creationId xmlns:a16="http://schemas.microsoft.com/office/drawing/2014/main" id="{4676C2B6-4769-CB15-5C97-B2F30CEF1865}"/>
              </a:ext>
            </a:extLst>
          </p:cNvPr>
          <p:cNvSpPr txBox="1"/>
          <p:nvPr/>
        </p:nvSpPr>
        <p:spPr>
          <a:xfrm>
            <a:off x="2818133" y="3069276"/>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98" name="TextBox 97">
            <a:extLst>
              <a:ext uri="{FF2B5EF4-FFF2-40B4-BE49-F238E27FC236}">
                <a16:creationId xmlns:a16="http://schemas.microsoft.com/office/drawing/2014/main" id="{0D6A6AA0-2BC2-A033-D720-F9FFF76ECDDB}"/>
              </a:ext>
            </a:extLst>
          </p:cNvPr>
          <p:cNvSpPr txBox="1"/>
          <p:nvPr/>
        </p:nvSpPr>
        <p:spPr>
          <a:xfrm>
            <a:off x="3643631" y="3074770"/>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99" name="TextBox 98">
            <a:extLst>
              <a:ext uri="{FF2B5EF4-FFF2-40B4-BE49-F238E27FC236}">
                <a16:creationId xmlns:a16="http://schemas.microsoft.com/office/drawing/2014/main" id="{487478A4-023C-88AB-57F8-573E5C35BCA1}"/>
              </a:ext>
            </a:extLst>
          </p:cNvPr>
          <p:cNvSpPr txBox="1"/>
          <p:nvPr/>
        </p:nvSpPr>
        <p:spPr>
          <a:xfrm>
            <a:off x="4455874" y="3064580"/>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0" name="TextBox 99">
            <a:extLst>
              <a:ext uri="{FF2B5EF4-FFF2-40B4-BE49-F238E27FC236}">
                <a16:creationId xmlns:a16="http://schemas.microsoft.com/office/drawing/2014/main" id="{CF0EE51B-CCA8-E3C3-2E25-009AA7BA4D0B}"/>
              </a:ext>
            </a:extLst>
          </p:cNvPr>
          <p:cNvSpPr txBox="1"/>
          <p:nvPr/>
        </p:nvSpPr>
        <p:spPr>
          <a:xfrm>
            <a:off x="5281372" y="3064580"/>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1" name="TextBox 100">
            <a:extLst>
              <a:ext uri="{FF2B5EF4-FFF2-40B4-BE49-F238E27FC236}">
                <a16:creationId xmlns:a16="http://schemas.microsoft.com/office/drawing/2014/main" id="{E26C3789-CE0A-9C03-45DA-6B287D461DEF}"/>
              </a:ext>
            </a:extLst>
          </p:cNvPr>
          <p:cNvSpPr txBox="1"/>
          <p:nvPr/>
        </p:nvSpPr>
        <p:spPr>
          <a:xfrm>
            <a:off x="2823919" y="3886108"/>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2" name="TextBox 101">
            <a:extLst>
              <a:ext uri="{FF2B5EF4-FFF2-40B4-BE49-F238E27FC236}">
                <a16:creationId xmlns:a16="http://schemas.microsoft.com/office/drawing/2014/main" id="{24D37C66-8A78-2952-6E22-46B4B9B08188}"/>
              </a:ext>
            </a:extLst>
          </p:cNvPr>
          <p:cNvSpPr txBox="1"/>
          <p:nvPr/>
        </p:nvSpPr>
        <p:spPr>
          <a:xfrm>
            <a:off x="3649417" y="3891602"/>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3" name="TextBox 102">
            <a:extLst>
              <a:ext uri="{FF2B5EF4-FFF2-40B4-BE49-F238E27FC236}">
                <a16:creationId xmlns:a16="http://schemas.microsoft.com/office/drawing/2014/main" id="{FF5AD873-6726-67E7-2B5F-4BB8E248C79D}"/>
              </a:ext>
            </a:extLst>
          </p:cNvPr>
          <p:cNvSpPr txBox="1"/>
          <p:nvPr/>
        </p:nvSpPr>
        <p:spPr>
          <a:xfrm>
            <a:off x="4461660" y="3881412"/>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5" name="TextBox 104">
            <a:extLst>
              <a:ext uri="{FF2B5EF4-FFF2-40B4-BE49-F238E27FC236}">
                <a16:creationId xmlns:a16="http://schemas.microsoft.com/office/drawing/2014/main" id="{3D5113C0-C980-542D-D5E3-F73A935485FC}"/>
              </a:ext>
            </a:extLst>
          </p:cNvPr>
          <p:cNvSpPr txBox="1"/>
          <p:nvPr/>
        </p:nvSpPr>
        <p:spPr>
          <a:xfrm>
            <a:off x="5287158" y="3881412"/>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6" name="TextBox 105">
            <a:extLst>
              <a:ext uri="{FF2B5EF4-FFF2-40B4-BE49-F238E27FC236}">
                <a16:creationId xmlns:a16="http://schemas.microsoft.com/office/drawing/2014/main" id="{79850FC4-F44A-DEF4-EACB-C19C7EE565B5}"/>
              </a:ext>
            </a:extLst>
          </p:cNvPr>
          <p:cNvSpPr txBox="1"/>
          <p:nvPr/>
        </p:nvSpPr>
        <p:spPr>
          <a:xfrm>
            <a:off x="2816662" y="4691649"/>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7" name="TextBox 106">
            <a:extLst>
              <a:ext uri="{FF2B5EF4-FFF2-40B4-BE49-F238E27FC236}">
                <a16:creationId xmlns:a16="http://schemas.microsoft.com/office/drawing/2014/main" id="{8C9A5877-7AE3-7090-9B4D-5CE90C8C10EC}"/>
              </a:ext>
            </a:extLst>
          </p:cNvPr>
          <p:cNvSpPr txBox="1"/>
          <p:nvPr/>
        </p:nvSpPr>
        <p:spPr>
          <a:xfrm>
            <a:off x="3642160" y="4697143"/>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8" name="TextBox 107">
            <a:extLst>
              <a:ext uri="{FF2B5EF4-FFF2-40B4-BE49-F238E27FC236}">
                <a16:creationId xmlns:a16="http://schemas.microsoft.com/office/drawing/2014/main" id="{E34E0D11-C5BA-34B4-B10A-390275961678}"/>
              </a:ext>
            </a:extLst>
          </p:cNvPr>
          <p:cNvSpPr txBox="1"/>
          <p:nvPr/>
        </p:nvSpPr>
        <p:spPr>
          <a:xfrm>
            <a:off x="4454403" y="4686953"/>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9" name="TextBox 108">
            <a:extLst>
              <a:ext uri="{FF2B5EF4-FFF2-40B4-BE49-F238E27FC236}">
                <a16:creationId xmlns:a16="http://schemas.microsoft.com/office/drawing/2014/main" id="{FD5D0281-5490-9E39-C13A-C0C09CD955EA}"/>
              </a:ext>
            </a:extLst>
          </p:cNvPr>
          <p:cNvSpPr txBox="1"/>
          <p:nvPr/>
        </p:nvSpPr>
        <p:spPr>
          <a:xfrm>
            <a:off x="5279901" y="4686953"/>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Tree>
    <p:extLst>
      <p:ext uri="{BB962C8B-B14F-4D97-AF65-F5344CB8AC3E}">
        <p14:creationId xmlns:p14="http://schemas.microsoft.com/office/powerpoint/2010/main" val="1701590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1D2AF0-DAD5-22B0-705C-BE3D2778AB2A}"/>
              </a:ext>
            </a:extLst>
          </p:cNvPr>
          <p:cNvSpPr/>
          <p:nvPr/>
        </p:nvSpPr>
        <p:spPr>
          <a:xfrm>
            <a:off x="3374722" y="250404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AC606-D3C3-C519-9D07-013A8258CCA4}"/>
              </a:ext>
            </a:extLst>
          </p:cNvPr>
          <p:cNvSpPr/>
          <p:nvPr/>
        </p:nvSpPr>
        <p:spPr>
          <a:xfrm>
            <a:off x="6269997" y="2502269"/>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BFF30F-098A-B206-BBB3-16D7C320F939}"/>
              </a:ext>
            </a:extLst>
          </p:cNvPr>
          <p:cNvSpPr/>
          <p:nvPr/>
        </p:nvSpPr>
        <p:spPr>
          <a:xfrm>
            <a:off x="9152894" y="2502269"/>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DC9D5E-7FC4-E2D8-6A55-CD67D12CF11D}"/>
              </a:ext>
            </a:extLst>
          </p:cNvPr>
          <p:cNvSpPr/>
          <p:nvPr/>
        </p:nvSpPr>
        <p:spPr>
          <a:xfrm>
            <a:off x="478024" y="2512010"/>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47</a:t>
            </a:fld>
            <a:endParaRPr lang="en"/>
          </a:p>
        </p:txBody>
      </p:sp>
      <p:graphicFrame>
        <p:nvGraphicFramePr>
          <p:cNvPr id="22" name="Table 5">
            <a:extLst>
              <a:ext uri="{FF2B5EF4-FFF2-40B4-BE49-F238E27FC236}">
                <a16:creationId xmlns:a16="http://schemas.microsoft.com/office/drawing/2014/main" id="{9EAB5635-C058-C09D-735F-7D9C4D557FC7}"/>
              </a:ext>
            </a:extLst>
          </p:cNvPr>
          <p:cNvGraphicFramePr>
            <a:graphicFrameLocks noGrp="1" noChangeAspect="1"/>
          </p:cNvGraphicFramePr>
          <p:nvPr/>
        </p:nvGraphicFramePr>
        <p:xfrm>
          <a:off x="1279032" y="3181603"/>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27" name="Table 5">
            <a:extLst>
              <a:ext uri="{FF2B5EF4-FFF2-40B4-BE49-F238E27FC236}">
                <a16:creationId xmlns:a16="http://schemas.microsoft.com/office/drawing/2014/main" id="{1539F4AA-F9D6-046B-E2FE-1C4E61ABE3A6}"/>
              </a:ext>
            </a:extLst>
          </p:cNvPr>
          <p:cNvGraphicFramePr>
            <a:graphicFrameLocks noGrp="1" noChangeAspect="1"/>
          </p:cNvGraphicFramePr>
          <p:nvPr/>
        </p:nvGraphicFramePr>
        <p:xfrm>
          <a:off x="4159626"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28" name="Table 5">
            <a:extLst>
              <a:ext uri="{FF2B5EF4-FFF2-40B4-BE49-F238E27FC236}">
                <a16:creationId xmlns:a16="http://schemas.microsoft.com/office/drawing/2014/main" id="{E77A05B2-412E-9400-BE6C-ADAB390FF040}"/>
              </a:ext>
            </a:extLst>
          </p:cNvPr>
          <p:cNvGraphicFramePr>
            <a:graphicFrameLocks noGrp="1" noChangeAspect="1"/>
          </p:cNvGraphicFramePr>
          <p:nvPr/>
        </p:nvGraphicFramePr>
        <p:xfrm>
          <a:off x="1279032"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29" name="Table 5">
            <a:extLst>
              <a:ext uri="{FF2B5EF4-FFF2-40B4-BE49-F238E27FC236}">
                <a16:creationId xmlns:a16="http://schemas.microsoft.com/office/drawing/2014/main" id="{D075EA26-0C9D-7D56-A038-351F7948923D}"/>
              </a:ext>
            </a:extLst>
          </p:cNvPr>
          <p:cNvGraphicFramePr>
            <a:graphicFrameLocks noGrp="1" noChangeAspect="1"/>
          </p:cNvGraphicFramePr>
          <p:nvPr/>
        </p:nvGraphicFramePr>
        <p:xfrm>
          <a:off x="4159626" y="3181603"/>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31" name="Table 5">
            <a:extLst>
              <a:ext uri="{FF2B5EF4-FFF2-40B4-BE49-F238E27FC236}">
                <a16:creationId xmlns:a16="http://schemas.microsoft.com/office/drawing/2014/main" id="{F8DC5680-A353-E190-BA6D-3C817C4ADC23}"/>
              </a:ext>
            </a:extLst>
          </p:cNvPr>
          <p:cNvGraphicFramePr>
            <a:graphicFrameLocks noGrp="1" noChangeAspect="1"/>
          </p:cNvGraphicFramePr>
          <p:nvPr/>
        </p:nvGraphicFramePr>
        <p:xfrm>
          <a:off x="2713306"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32" name="Table 5">
            <a:extLst>
              <a:ext uri="{FF2B5EF4-FFF2-40B4-BE49-F238E27FC236}">
                <a16:creationId xmlns:a16="http://schemas.microsoft.com/office/drawing/2014/main" id="{4E771218-EAC7-5071-4901-1AC77AEADCE8}"/>
              </a:ext>
            </a:extLst>
          </p:cNvPr>
          <p:cNvGraphicFramePr>
            <a:graphicFrameLocks noGrp="1" noChangeAspect="1"/>
          </p:cNvGraphicFramePr>
          <p:nvPr/>
        </p:nvGraphicFramePr>
        <p:xfrm>
          <a:off x="5620861"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3" name="TextBox 32">
            <a:extLst>
              <a:ext uri="{FF2B5EF4-FFF2-40B4-BE49-F238E27FC236}">
                <a16:creationId xmlns:a16="http://schemas.microsoft.com/office/drawing/2014/main" id="{8B97FC4E-8161-57C3-0BA7-6FF8516D820A}"/>
              </a:ext>
            </a:extLst>
          </p:cNvPr>
          <p:cNvSpPr txBox="1"/>
          <p:nvPr/>
        </p:nvSpPr>
        <p:spPr>
          <a:xfrm>
            <a:off x="1415013" y="2798682"/>
            <a:ext cx="364202" cy="646331"/>
          </a:xfrm>
          <a:prstGeom prst="rect">
            <a:avLst/>
          </a:prstGeom>
          <a:noFill/>
        </p:spPr>
        <p:txBody>
          <a:bodyPr wrap="none" rtlCol="0">
            <a:spAutoFit/>
          </a:bodyPr>
          <a:lstStyle/>
          <a:p>
            <a:r>
              <a:rPr lang="en-US" sz="3600" dirty="0"/>
              <a:t>*</a:t>
            </a:r>
          </a:p>
        </p:txBody>
      </p:sp>
      <p:cxnSp>
        <p:nvCxnSpPr>
          <p:cNvPr id="35" name="Straight Arrow Connector 34">
            <a:extLst>
              <a:ext uri="{FF2B5EF4-FFF2-40B4-BE49-F238E27FC236}">
                <a16:creationId xmlns:a16="http://schemas.microsoft.com/office/drawing/2014/main" id="{E20DC4C4-62F2-42BA-CD84-BA40ABB4B252}"/>
              </a:ext>
            </a:extLst>
          </p:cNvPr>
          <p:cNvCxnSpPr/>
          <p:nvPr/>
        </p:nvCxnSpPr>
        <p:spPr>
          <a:xfrm>
            <a:off x="2244054" y="3891466"/>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418F8E6-D7F5-4848-1508-DEBE0A606097}"/>
              </a:ext>
            </a:extLst>
          </p:cNvPr>
          <p:cNvCxnSpPr/>
          <p:nvPr/>
        </p:nvCxnSpPr>
        <p:spPr>
          <a:xfrm>
            <a:off x="5146167" y="3853438"/>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88BDD2D-6227-D51D-1BB4-79010CB5268D}"/>
              </a:ext>
            </a:extLst>
          </p:cNvPr>
          <p:cNvSpPr txBox="1"/>
          <p:nvPr/>
        </p:nvSpPr>
        <p:spPr>
          <a:xfrm>
            <a:off x="4281274" y="2798681"/>
            <a:ext cx="364202" cy="646331"/>
          </a:xfrm>
          <a:prstGeom prst="rect">
            <a:avLst/>
          </a:prstGeom>
          <a:noFill/>
        </p:spPr>
        <p:txBody>
          <a:bodyPr wrap="none" rtlCol="0">
            <a:spAutoFit/>
          </a:bodyPr>
          <a:lstStyle/>
          <a:p>
            <a:r>
              <a:rPr lang="en-US" sz="3600" dirty="0"/>
              <a:t>*</a:t>
            </a:r>
          </a:p>
        </p:txBody>
      </p:sp>
      <p:graphicFrame>
        <p:nvGraphicFramePr>
          <p:cNvPr id="42" name="Table 5">
            <a:extLst>
              <a:ext uri="{FF2B5EF4-FFF2-40B4-BE49-F238E27FC236}">
                <a16:creationId xmlns:a16="http://schemas.microsoft.com/office/drawing/2014/main" id="{09E41A65-E8DF-6A1E-F4D5-1DD7911859F3}"/>
              </a:ext>
            </a:extLst>
          </p:cNvPr>
          <p:cNvGraphicFramePr>
            <a:graphicFrameLocks noGrp="1" noChangeAspect="1"/>
          </p:cNvGraphicFramePr>
          <p:nvPr/>
        </p:nvGraphicFramePr>
        <p:xfrm>
          <a:off x="7080550" y="3159946"/>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43" name="Table 5">
            <a:extLst>
              <a:ext uri="{FF2B5EF4-FFF2-40B4-BE49-F238E27FC236}">
                <a16:creationId xmlns:a16="http://schemas.microsoft.com/office/drawing/2014/main" id="{4CA526EA-D9B9-0A35-49FD-9BA84E6CD284}"/>
              </a:ext>
            </a:extLst>
          </p:cNvPr>
          <p:cNvGraphicFramePr>
            <a:graphicFrameLocks noGrp="1" noChangeAspect="1"/>
          </p:cNvGraphicFramePr>
          <p:nvPr/>
        </p:nvGraphicFramePr>
        <p:xfrm>
          <a:off x="9934640"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44" name="Table 5">
            <a:extLst>
              <a:ext uri="{FF2B5EF4-FFF2-40B4-BE49-F238E27FC236}">
                <a16:creationId xmlns:a16="http://schemas.microsoft.com/office/drawing/2014/main" id="{03B70380-9B32-B6C8-47D2-67923E9F3527}"/>
              </a:ext>
            </a:extLst>
          </p:cNvPr>
          <p:cNvGraphicFramePr>
            <a:graphicFrameLocks noGrp="1" noChangeAspect="1"/>
          </p:cNvGraphicFramePr>
          <p:nvPr/>
        </p:nvGraphicFramePr>
        <p:xfrm>
          <a:off x="7080550"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45" name="Table 5">
            <a:extLst>
              <a:ext uri="{FF2B5EF4-FFF2-40B4-BE49-F238E27FC236}">
                <a16:creationId xmlns:a16="http://schemas.microsoft.com/office/drawing/2014/main" id="{E1DABEA7-D764-B06C-FF17-A1BB333F1159}"/>
              </a:ext>
            </a:extLst>
          </p:cNvPr>
          <p:cNvGraphicFramePr>
            <a:graphicFrameLocks noGrp="1" noChangeAspect="1"/>
          </p:cNvGraphicFramePr>
          <p:nvPr/>
        </p:nvGraphicFramePr>
        <p:xfrm>
          <a:off x="9934640" y="3159946"/>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46" name="Table 5">
            <a:extLst>
              <a:ext uri="{FF2B5EF4-FFF2-40B4-BE49-F238E27FC236}">
                <a16:creationId xmlns:a16="http://schemas.microsoft.com/office/drawing/2014/main" id="{F6C49F5D-65BF-014D-20FB-CF66B9DDFFE1}"/>
              </a:ext>
            </a:extLst>
          </p:cNvPr>
          <p:cNvGraphicFramePr>
            <a:graphicFrameLocks noGrp="1" noChangeAspect="1"/>
          </p:cNvGraphicFramePr>
          <p:nvPr/>
        </p:nvGraphicFramePr>
        <p:xfrm>
          <a:off x="8514824"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47" name="Table 5">
            <a:extLst>
              <a:ext uri="{FF2B5EF4-FFF2-40B4-BE49-F238E27FC236}">
                <a16:creationId xmlns:a16="http://schemas.microsoft.com/office/drawing/2014/main" id="{781EA8BC-8381-6873-E6DF-52E73E0422A9}"/>
              </a:ext>
            </a:extLst>
          </p:cNvPr>
          <p:cNvGraphicFramePr>
            <a:graphicFrameLocks noGrp="1" noChangeAspect="1"/>
          </p:cNvGraphicFramePr>
          <p:nvPr/>
        </p:nvGraphicFramePr>
        <p:xfrm>
          <a:off x="11395875" y="3138289"/>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48" name="TextBox 47">
            <a:extLst>
              <a:ext uri="{FF2B5EF4-FFF2-40B4-BE49-F238E27FC236}">
                <a16:creationId xmlns:a16="http://schemas.microsoft.com/office/drawing/2014/main" id="{28E2A14B-9892-27A4-CA78-C35E196DDA93}"/>
              </a:ext>
            </a:extLst>
          </p:cNvPr>
          <p:cNvSpPr txBox="1"/>
          <p:nvPr/>
        </p:nvSpPr>
        <p:spPr>
          <a:xfrm>
            <a:off x="7216531" y="2777025"/>
            <a:ext cx="364202" cy="646331"/>
          </a:xfrm>
          <a:prstGeom prst="rect">
            <a:avLst/>
          </a:prstGeom>
          <a:noFill/>
        </p:spPr>
        <p:txBody>
          <a:bodyPr wrap="none" rtlCol="0">
            <a:spAutoFit/>
          </a:bodyPr>
          <a:lstStyle/>
          <a:p>
            <a:r>
              <a:rPr lang="en-US" sz="3600" dirty="0"/>
              <a:t>*</a:t>
            </a:r>
          </a:p>
        </p:txBody>
      </p:sp>
      <p:cxnSp>
        <p:nvCxnSpPr>
          <p:cNvPr id="49" name="Straight Arrow Connector 48">
            <a:extLst>
              <a:ext uri="{FF2B5EF4-FFF2-40B4-BE49-F238E27FC236}">
                <a16:creationId xmlns:a16="http://schemas.microsoft.com/office/drawing/2014/main" id="{4C1E7F29-F58C-9807-41A4-4DC3DD43EE1F}"/>
              </a:ext>
            </a:extLst>
          </p:cNvPr>
          <p:cNvCxnSpPr/>
          <p:nvPr/>
        </p:nvCxnSpPr>
        <p:spPr>
          <a:xfrm>
            <a:off x="8045572" y="3869809"/>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4AD727A-D253-875F-6F58-F49D91B777EE}"/>
              </a:ext>
            </a:extLst>
          </p:cNvPr>
          <p:cNvCxnSpPr/>
          <p:nvPr/>
        </p:nvCxnSpPr>
        <p:spPr>
          <a:xfrm>
            <a:off x="10921181" y="3831781"/>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83BD8DA-7503-B811-00F7-12E89A3FC700}"/>
              </a:ext>
            </a:extLst>
          </p:cNvPr>
          <p:cNvSpPr txBox="1"/>
          <p:nvPr/>
        </p:nvSpPr>
        <p:spPr>
          <a:xfrm>
            <a:off x="10056288" y="2777024"/>
            <a:ext cx="364202" cy="646331"/>
          </a:xfrm>
          <a:prstGeom prst="rect">
            <a:avLst/>
          </a:prstGeom>
          <a:noFill/>
        </p:spPr>
        <p:txBody>
          <a:bodyPr wrap="none" rtlCol="0">
            <a:spAutoFit/>
          </a:bodyPr>
          <a:lstStyle/>
          <a:p>
            <a:r>
              <a:rPr lang="en-US" sz="3600" dirty="0"/>
              <a:t>*</a:t>
            </a:r>
          </a:p>
        </p:txBody>
      </p:sp>
      <p:graphicFrame>
        <p:nvGraphicFramePr>
          <p:cNvPr id="2" name="Table 5">
            <a:extLst>
              <a:ext uri="{FF2B5EF4-FFF2-40B4-BE49-F238E27FC236}">
                <a16:creationId xmlns:a16="http://schemas.microsoft.com/office/drawing/2014/main" id="{9CF3E8C5-E790-731C-9A9A-F8B0405F81A4}"/>
              </a:ext>
            </a:extLst>
          </p:cNvPr>
          <p:cNvGraphicFramePr>
            <a:graphicFrameLocks noGrp="1" noChangeAspect="1"/>
          </p:cNvGraphicFramePr>
          <p:nvPr/>
        </p:nvGraphicFramePr>
        <p:xfrm>
          <a:off x="667842"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 name="TextBox 2">
            <a:extLst>
              <a:ext uri="{FF2B5EF4-FFF2-40B4-BE49-F238E27FC236}">
                <a16:creationId xmlns:a16="http://schemas.microsoft.com/office/drawing/2014/main" id="{5C4EBE03-F92A-0E8D-07BE-101AEEC47636}"/>
              </a:ext>
            </a:extLst>
          </p:cNvPr>
          <p:cNvSpPr txBox="1"/>
          <p:nvPr/>
        </p:nvSpPr>
        <p:spPr>
          <a:xfrm>
            <a:off x="874745" y="3586588"/>
            <a:ext cx="425116" cy="584775"/>
          </a:xfrm>
          <a:prstGeom prst="rect">
            <a:avLst/>
          </a:prstGeom>
          <a:noFill/>
        </p:spPr>
        <p:txBody>
          <a:bodyPr wrap="none" rtlCol="0">
            <a:spAutoFit/>
          </a:bodyPr>
          <a:lstStyle/>
          <a:p>
            <a:r>
              <a:rPr lang="en-US" sz="3200" dirty="0"/>
              <a:t>+</a:t>
            </a:r>
          </a:p>
        </p:txBody>
      </p:sp>
      <p:graphicFrame>
        <p:nvGraphicFramePr>
          <p:cNvPr id="5" name="Table 5">
            <a:extLst>
              <a:ext uri="{FF2B5EF4-FFF2-40B4-BE49-F238E27FC236}">
                <a16:creationId xmlns:a16="http://schemas.microsoft.com/office/drawing/2014/main" id="{3744A3F7-5FC2-7692-0C62-B07580B3E8B7}"/>
              </a:ext>
            </a:extLst>
          </p:cNvPr>
          <p:cNvGraphicFramePr>
            <a:graphicFrameLocks noGrp="1" noChangeAspect="1"/>
          </p:cNvGraphicFramePr>
          <p:nvPr/>
        </p:nvGraphicFramePr>
        <p:xfrm>
          <a:off x="3544372"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6" name="TextBox 5">
            <a:extLst>
              <a:ext uri="{FF2B5EF4-FFF2-40B4-BE49-F238E27FC236}">
                <a16:creationId xmlns:a16="http://schemas.microsoft.com/office/drawing/2014/main" id="{8F44F31D-CB06-9A9C-FD4C-AEBBBB63DAA0}"/>
              </a:ext>
            </a:extLst>
          </p:cNvPr>
          <p:cNvSpPr txBox="1"/>
          <p:nvPr/>
        </p:nvSpPr>
        <p:spPr>
          <a:xfrm>
            <a:off x="3751275" y="3586588"/>
            <a:ext cx="425116" cy="584775"/>
          </a:xfrm>
          <a:prstGeom prst="rect">
            <a:avLst/>
          </a:prstGeom>
          <a:noFill/>
        </p:spPr>
        <p:txBody>
          <a:bodyPr wrap="none" rtlCol="0">
            <a:spAutoFit/>
          </a:bodyPr>
          <a:lstStyle/>
          <a:p>
            <a:r>
              <a:rPr lang="en-US" sz="3200" dirty="0"/>
              <a:t>+</a:t>
            </a:r>
          </a:p>
        </p:txBody>
      </p:sp>
      <p:graphicFrame>
        <p:nvGraphicFramePr>
          <p:cNvPr id="7" name="Table 5">
            <a:extLst>
              <a:ext uri="{FF2B5EF4-FFF2-40B4-BE49-F238E27FC236}">
                <a16:creationId xmlns:a16="http://schemas.microsoft.com/office/drawing/2014/main" id="{83156FE3-0EF2-A3C0-A980-39996B101F67}"/>
              </a:ext>
            </a:extLst>
          </p:cNvPr>
          <p:cNvGraphicFramePr>
            <a:graphicFrameLocks noGrp="1" noChangeAspect="1"/>
          </p:cNvGraphicFramePr>
          <p:nvPr/>
        </p:nvGraphicFramePr>
        <p:xfrm>
          <a:off x="6462939"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8" name="TextBox 7">
            <a:extLst>
              <a:ext uri="{FF2B5EF4-FFF2-40B4-BE49-F238E27FC236}">
                <a16:creationId xmlns:a16="http://schemas.microsoft.com/office/drawing/2014/main" id="{F1968C1E-72F4-9545-662B-207C8FE833CD}"/>
              </a:ext>
            </a:extLst>
          </p:cNvPr>
          <p:cNvSpPr txBox="1"/>
          <p:nvPr/>
        </p:nvSpPr>
        <p:spPr>
          <a:xfrm>
            <a:off x="6669842" y="3564931"/>
            <a:ext cx="425116" cy="584775"/>
          </a:xfrm>
          <a:prstGeom prst="rect">
            <a:avLst/>
          </a:prstGeom>
          <a:noFill/>
        </p:spPr>
        <p:txBody>
          <a:bodyPr wrap="none" rtlCol="0">
            <a:spAutoFit/>
          </a:bodyPr>
          <a:lstStyle/>
          <a:p>
            <a:r>
              <a:rPr lang="en-US" sz="3200" dirty="0"/>
              <a:t>+</a:t>
            </a:r>
          </a:p>
        </p:txBody>
      </p:sp>
      <p:graphicFrame>
        <p:nvGraphicFramePr>
          <p:cNvPr id="9" name="Table 5">
            <a:extLst>
              <a:ext uri="{FF2B5EF4-FFF2-40B4-BE49-F238E27FC236}">
                <a16:creationId xmlns:a16="http://schemas.microsoft.com/office/drawing/2014/main" id="{10E664CB-0FE7-BA43-6920-79392FBF4599}"/>
              </a:ext>
            </a:extLst>
          </p:cNvPr>
          <p:cNvGraphicFramePr>
            <a:graphicFrameLocks noGrp="1" noChangeAspect="1"/>
          </p:cNvGraphicFramePr>
          <p:nvPr/>
        </p:nvGraphicFramePr>
        <p:xfrm>
          <a:off x="9321661"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10" name="TextBox 9">
            <a:extLst>
              <a:ext uri="{FF2B5EF4-FFF2-40B4-BE49-F238E27FC236}">
                <a16:creationId xmlns:a16="http://schemas.microsoft.com/office/drawing/2014/main" id="{22A7A4FD-0A20-967A-CBEA-7FE0C7D093AC}"/>
              </a:ext>
            </a:extLst>
          </p:cNvPr>
          <p:cNvSpPr txBox="1"/>
          <p:nvPr/>
        </p:nvSpPr>
        <p:spPr>
          <a:xfrm>
            <a:off x="9528564" y="3564931"/>
            <a:ext cx="425116" cy="584775"/>
          </a:xfrm>
          <a:prstGeom prst="rect">
            <a:avLst/>
          </a:prstGeom>
          <a:noFill/>
        </p:spPr>
        <p:txBody>
          <a:bodyPr wrap="none" rtlCol="0">
            <a:spAutoFit/>
          </a:bodyPr>
          <a:lstStyle/>
          <a:p>
            <a:r>
              <a:rPr lang="en-US" sz="3200" dirty="0"/>
              <a:t>+</a:t>
            </a:r>
          </a:p>
        </p:txBody>
      </p:sp>
      <p:grpSp>
        <p:nvGrpSpPr>
          <p:cNvPr id="18" name="Group 17">
            <a:extLst>
              <a:ext uri="{FF2B5EF4-FFF2-40B4-BE49-F238E27FC236}">
                <a16:creationId xmlns:a16="http://schemas.microsoft.com/office/drawing/2014/main" id="{F4A5D740-9047-2A69-5EB0-FB10CCCE5497}"/>
              </a:ext>
            </a:extLst>
          </p:cNvPr>
          <p:cNvGrpSpPr/>
          <p:nvPr/>
        </p:nvGrpSpPr>
        <p:grpSpPr>
          <a:xfrm>
            <a:off x="411436" y="208049"/>
            <a:ext cx="1209011" cy="1201103"/>
            <a:chOff x="411436" y="115449"/>
            <a:chExt cx="1209011" cy="1201103"/>
          </a:xfrm>
        </p:grpSpPr>
        <p:sp>
          <p:nvSpPr>
            <p:cNvPr id="19" name="Rectangle 18">
              <a:extLst>
                <a:ext uri="{FF2B5EF4-FFF2-40B4-BE49-F238E27FC236}">
                  <a16:creationId xmlns:a16="http://schemas.microsoft.com/office/drawing/2014/main" id="{F82F58B4-8F21-B038-0189-D1DB7D59778D}"/>
                </a:ext>
              </a:extLst>
            </p:cNvPr>
            <p:cNvSpPr/>
            <p:nvPr/>
          </p:nvSpPr>
          <p:spPr>
            <a:xfrm>
              <a:off x="411436" y="117060"/>
              <a:ext cx="248887" cy="242826"/>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3BA992-91A6-CFDB-B8F8-FA0970A1456E}"/>
                </a:ext>
              </a:extLst>
            </p:cNvPr>
            <p:cNvSpPr/>
            <p:nvPr/>
          </p:nvSpPr>
          <p:spPr>
            <a:xfrm>
              <a:off x="731448" y="115449"/>
              <a:ext cx="248887" cy="242826"/>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2911007-BF10-FB15-8844-EA3E0278F1C6}"/>
                </a:ext>
              </a:extLst>
            </p:cNvPr>
            <p:cNvSpPr/>
            <p:nvPr/>
          </p:nvSpPr>
          <p:spPr>
            <a:xfrm>
              <a:off x="1051504" y="115449"/>
              <a:ext cx="248887" cy="242826"/>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86B4FA1-B66D-66F5-C91A-8C7B05418D23}"/>
                </a:ext>
              </a:extLst>
            </p:cNvPr>
            <p:cNvSpPr/>
            <p:nvPr/>
          </p:nvSpPr>
          <p:spPr>
            <a:xfrm>
              <a:off x="1371560" y="115449"/>
              <a:ext cx="248887" cy="242826"/>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CC6A7F2-199B-D8AA-A233-450EBD3D0577}"/>
                </a:ext>
              </a:extLst>
            </p:cNvPr>
            <p:cNvSpPr/>
            <p:nvPr/>
          </p:nvSpPr>
          <p:spPr>
            <a:xfrm>
              <a:off x="411436" y="437514"/>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0E12C7D-5341-CA33-7049-699CAF69F830}"/>
                </a:ext>
              </a:extLst>
            </p:cNvPr>
            <p:cNvSpPr/>
            <p:nvPr/>
          </p:nvSpPr>
          <p:spPr>
            <a:xfrm>
              <a:off x="731448"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ED8021E-DE96-6FE6-7AAE-8486216E3F99}"/>
                </a:ext>
              </a:extLst>
            </p:cNvPr>
            <p:cNvSpPr/>
            <p:nvPr/>
          </p:nvSpPr>
          <p:spPr>
            <a:xfrm>
              <a:off x="1051504"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504C5E9-BC8F-877B-435D-7F5366A67F68}"/>
                </a:ext>
              </a:extLst>
            </p:cNvPr>
            <p:cNvSpPr/>
            <p:nvPr/>
          </p:nvSpPr>
          <p:spPr>
            <a:xfrm>
              <a:off x="1371560"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C22C25B-E799-C676-2221-0B631A566A2A}"/>
                </a:ext>
              </a:extLst>
            </p:cNvPr>
            <p:cNvSpPr/>
            <p:nvPr/>
          </p:nvSpPr>
          <p:spPr>
            <a:xfrm>
              <a:off x="411436" y="753272"/>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3DB5A05-8FBB-8075-F636-BFF56117A480}"/>
                </a:ext>
              </a:extLst>
            </p:cNvPr>
            <p:cNvSpPr/>
            <p:nvPr/>
          </p:nvSpPr>
          <p:spPr>
            <a:xfrm>
              <a:off x="731448"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4910974-6264-6A41-B50A-9CE8A5111288}"/>
                </a:ext>
              </a:extLst>
            </p:cNvPr>
            <p:cNvSpPr/>
            <p:nvPr/>
          </p:nvSpPr>
          <p:spPr>
            <a:xfrm>
              <a:off x="1051504"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116E7762-CF32-5F0A-F2D9-60CBAB070C37}"/>
                </a:ext>
              </a:extLst>
            </p:cNvPr>
            <p:cNvSpPr/>
            <p:nvPr/>
          </p:nvSpPr>
          <p:spPr>
            <a:xfrm>
              <a:off x="1371560"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17CCB17-83FD-BA81-F037-10C83F546B6C}"/>
                </a:ext>
              </a:extLst>
            </p:cNvPr>
            <p:cNvSpPr/>
            <p:nvPr/>
          </p:nvSpPr>
          <p:spPr>
            <a:xfrm>
              <a:off x="411436" y="1073726"/>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277BF2E5-C979-3ECF-D6E0-DC78A740C15C}"/>
                </a:ext>
              </a:extLst>
            </p:cNvPr>
            <p:cNvSpPr/>
            <p:nvPr/>
          </p:nvSpPr>
          <p:spPr>
            <a:xfrm>
              <a:off x="731448"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2CAF9D-F4AA-1BCE-C14D-E95767244280}"/>
                </a:ext>
              </a:extLst>
            </p:cNvPr>
            <p:cNvSpPr/>
            <p:nvPr/>
          </p:nvSpPr>
          <p:spPr>
            <a:xfrm>
              <a:off x="1051504"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69D6080C-3B01-C3E9-7EC0-666E922FC23D}"/>
                </a:ext>
              </a:extLst>
            </p:cNvPr>
            <p:cNvSpPr/>
            <p:nvPr/>
          </p:nvSpPr>
          <p:spPr>
            <a:xfrm>
              <a:off x="1371560"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extLst>
              <a:ext uri="{FF2B5EF4-FFF2-40B4-BE49-F238E27FC236}">
                <a16:creationId xmlns:a16="http://schemas.microsoft.com/office/drawing/2014/main" id="{EBCAF87D-6DBF-C71A-9ABE-8CD17BDBD017}"/>
              </a:ext>
            </a:extLst>
          </p:cNvPr>
          <p:cNvSpPr txBox="1"/>
          <p:nvPr/>
        </p:nvSpPr>
        <p:spPr>
          <a:xfrm>
            <a:off x="1070425" y="5041173"/>
            <a:ext cx="1313180" cy="461665"/>
          </a:xfrm>
          <a:prstGeom prst="rect">
            <a:avLst/>
          </a:prstGeom>
          <a:noFill/>
        </p:spPr>
        <p:txBody>
          <a:bodyPr wrap="none" rtlCol="0">
            <a:spAutoFit/>
          </a:bodyPr>
          <a:lstStyle/>
          <a:p>
            <a:r>
              <a:rPr lang="en-US" sz="2400" b="1" dirty="0"/>
              <a:t>PE (0,0)</a:t>
            </a:r>
          </a:p>
        </p:txBody>
      </p:sp>
      <p:sp>
        <p:nvSpPr>
          <p:cNvPr id="60" name="TextBox 59">
            <a:extLst>
              <a:ext uri="{FF2B5EF4-FFF2-40B4-BE49-F238E27FC236}">
                <a16:creationId xmlns:a16="http://schemas.microsoft.com/office/drawing/2014/main" id="{DEE21343-4F0F-904A-7860-CF26135E14C3}"/>
              </a:ext>
            </a:extLst>
          </p:cNvPr>
          <p:cNvSpPr txBox="1"/>
          <p:nvPr/>
        </p:nvSpPr>
        <p:spPr>
          <a:xfrm>
            <a:off x="3975542" y="5036809"/>
            <a:ext cx="1313180" cy="461665"/>
          </a:xfrm>
          <a:prstGeom prst="rect">
            <a:avLst/>
          </a:prstGeom>
          <a:noFill/>
        </p:spPr>
        <p:txBody>
          <a:bodyPr wrap="none" rtlCol="0">
            <a:spAutoFit/>
          </a:bodyPr>
          <a:lstStyle/>
          <a:p>
            <a:r>
              <a:rPr lang="en-US" sz="2400" b="1" dirty="0"/>
              <a:t>PE (1,0)</a:t>
            </a:r>
          </a:p>
        </p:txBody>
      </p:sp>
      <p:sp>
        <p:nvSpPr>
          <p:cNvPr id="61" name="TextBox 60">
            <a:extLst>
              <a:ext uri="{FF2B5EF4-FFF2-40B4-BE49-F238E27FC236}">
                <a16:creationId xmlns:a16="http://schemas.microsoft.com/office/drawing/2014/main" id="{8B20F97B-EB04-D29D-9974-E2FFA4F1E398}"/>
              </a:ext>
            </a:extLst>
          </p:cNvPr>
          <p:cNvSpPr txBox="1"/>
          <p:nvPr/>
        </p:nvSpPr>
        <p:spPr>
          <a:xfrm>
            <a:off x="6901920" y="5036810"/>
            <a:ext cx="1313180" cy="461665"/>
          </a:xfrm>
          <a:prstGeom prst="rect">
            <a:avLst/>
          </a:prstGeom>
          <a:noFill/>
        </p:spPr>
        <p:txBody>
          <a:bodyPr wrap="none" rtlCol="0">
            <a:spAutoFit/>
          </a:bodyPr>
          <a:lstStyle/>
          <a:p>
            <a:r>
              <a:rPr lang="en-US" sz="2400" b="1" dirty="0"/>
              <a:t>PE (2,0)</a:t>
            </a:r>
          </a:p>
        </p:txBody>
      </p:sp>
      <p:sp>
        <p:nvSpPr>
          <p:cNvPr id="62" name="TextBox 61">
            <a:extLst>
              <a:ext uri="{FF2B5EF4-FFF2-40B4-BE49-F238E27FC236}">
                <a16:creationId xmlns:a16="http://schemas.microsoft.com/office/drawing/2014/main" id="{FA6BF5EB-CB78-1AFD-8670-D0D0193B5132}"/>
              </a:ext>
            </a:extLst>
          </p:cNvPr>
          <p:cNvSpPr txBox="1"/>
          <p:nvPr/>
        </p:nvSpPr>
        <p:spPr>
          <a:xfrm>
            <a:off x="9785617" y="5036811"/>
            <a:ext cx="1313180" cy="461665"/>
          </a:xfrm>
          <a:prstGeom prst="rect">
            <a:avLst/>
          </a:prstGeom>
          <a:noFill/>
        </p:spPr>
        <p:txBody>
          <a:bodyPr wrap="none" rtlCol="0">
            <a:spAutoFit/>
          </a:bodyPr>
          <a:lstStyle/>
          <a:p>
            <a:r>
              <a:rPr lang="en-US" sz="2400" b="1" dirty="0"/>
              <a:t>PE (3,0)</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0A5C69F7-8AA5-E743-7807-9C1B3E85E0F5}"/>
                  </a:ext>
                </a:extLst>
              </p:cNvPr>
              <p:cNvSpPr txBox="1"/>
              <p:nvPr/>
            </p:nvSpPr>
            <p:spPr>
              <a:xfrm>
                <a:off x="894719" y="181642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1</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 :7</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63" name="TextBox 62">
                <a:extLst>
                  <a:ext uri="{FF2B5EF4-FFF2-40B4-BE49-F238E27FC236}">
                    <a16:creationId xmlns:a16="http://schemas.microsoft.com/office/drawing/2014/main" id="{0A5C69F7-8AA5-E743-7807-9C1B3E85E0F5}"/>
                  </a:ext>
                </a:extLst>
              </p:cNvPr>
              <p:cNvSpPr txBox="1">
                <a:spLocks noRot="1" noChangeAspect="1" noMove="1" noResize="1" noEditPoints="1" noAdjustHandles="1" noChangeArrowheads="1" noChangeShapeType="1" noTextEdit="1"/>
              </p:cNvSpPr>
              <p:nvPr/>
            </p:nvSpPr>
            <p:spPr>
              <a:xfrm>
                <a:off x="894719" y="1816420"/>
                <a:ext cx="1902609" cy="628955"/>
              </a:xfrm>
              <a:prstGeom prst="rect">
                <a:avLst/>
              </a:prstGeom>
              <a:blipFill>
                <a:blip r:embed="rId2"/>
                <a:stretch>
                  <a:fillRect l="-5298" t="-14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EA7CF1AC-065B-181F-D0E5-FF726A32CEF3}"/>
                  </a:ext>
                </a:extLst>
              </p:cNvPr>
              <p:cNvSpPr txBox="1"/>
              <p:nvPr/>
            </p:nvSpPr>
            <p:spPr>
              <a:xfrm>
                <a:off x="3789578" y="1801824"/>
                <a:ext cx="2025370"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,5</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5</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 :7</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64" name="TextBox 63">
                <a:extLst>
                  <a:ext uri="{FF2B5EF4-FFF2-40B4-BE49-F238E27FC236}">
                    <a16:creationId xmlns:a16="http://schemas.microsoft.com/office/drawing/2014/main" id="{EA7CF1AC-065B-181F-D0E5-FF726A32CEF3}"/>
                  </a:ext>
                </a:extLst>
              </p:cNvPr>
              <p:cNvSpPr txBox="1">
                <a:spLocks noRot="1" noChangeAspect="1" noMove="1" noResize="1" noEditPoints="1" noAdjustHandles="1" noChangeArrowheads="1" noChangeShapeType="1" noTextEdit="1"/>
              </p:cNvSpPr>
              <p:nvPr/>
            </p:nvSpPr>
            <p:spPr>
              <a:xfrm>
                <a:off x="3789578" y="1801824"/>
                <a:ext cx="2025370" cy="628955"/>
              </a:xfrm>
              <a:prstGeom prst="rect">
                <a:avLst/>
              </a:prstGeom>
              <a:blipFill>
                <a:blip r:embed="rId3"/>
                <a:stretch>
                  <a:fillRect l="-5625" t="-14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F85792A5-FD4A-B7B7-9A23-5F55569E7CE9}"/>
                  </a:ext>
                </a:extLst>
              </p:cNvPr>
              <p:cNvSpPr txBox="1"/>
              <p:nvPr/>
            </p:nvSpPr>
            <p:spPr>
              <a:xfrm>
                <a:off x="6725975" y="1789407"/>
                <a:ext cx="1780485"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,9</m:t>
                        </m:r>
                      </m:sub>
                    </m:sSub>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9</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 :7</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65" name="TextBox 64">
                <a:extLst>
                  <a:ext uri="{FF2B5EF4-FFF2-40B4-BE49-F238E27FC236}">
                    <a16:creationId xmlns:a16="http://schemas.microsoft.com/office/drawing/2014/main" id="{F85792A5-FD4A-B7B7-9A23-5F55569E7CE9}"/>
                  </a:ext>
                </a:extLst>
              </p:cNvPr>
              <p:cNvSpPr txBox="1">
                <a:spLocks noRot="1" noChangeAspect="1" noMove="1" noResize="1" noEditPoints="1" noAdjustHandles="1" noChangeArrowheads="1" noChangeShapeType="1" noTextEdit="1"/>
              </p:cNvSpPr>
              <p:nvPr/>
            </p:nvSpPr>
            <p:spPr>
              <a:xfrm>
                <a:off x="6725975" y="1789407"/>
                <a:ext cx="1780485" cy="628955"/>
              </a:xfrm>
              <a:prstGeom prst="rect">
                <a:avLst/>
              </a:prstGeom>
              <a:blipFill>
                <a:blip r:embed="rId4"/>
                <a:stretch>
                  <a:fillRect l="-5674" t="-14000" r="-3546"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864AC514-6898-323C-A582-4C9A9A18FA70}"/>
                  </a:ext>
                </a:extLst>
              </p:cNvPr>
              <p:cNvSpPr txBox="1"/>
              <p:nvPr/>
            </p:nvSpPr>
            <p:spPr>
              <a:xfrm>
                <a:off x="9575200" y="1816421"/>
                <a:ext cx="2025370"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,13</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13</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 :7</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66" name="TextBox 65">
                <a:extLst>
                  <a:ext uri="{FF2B5EF4-FFF2-40B4-BE49-F238E27FC236}">
                    <a16:creationId xmlns:a16="http://schemas.microsoft.com/office/drawing/2014/main" id="{864AC514-6898-323C-A582-4C9A9A18FA70}"/>
                  </a:ext>
                </a:extLst>
              </p:cNvPr>
              <p:cNvSpPr txBox="1">
                <a:spLocks noRot="1" noChangeAspect="1" noMove="1" noResize="1" noEditPoints="1" noAdjustHandles="1" noChangeArrowheads="1" noChangeShapeType="1" noTextEdit="1"/>
              </p:cNvSpPr>
              <p:nvPr/>
            </p:nvSpPr>
            <p:spPr>
              <a:xfrm>
                <a:off x="9575200" y="1816421"/>
                <a:ext cx="2025370" cy="628955"/>
              </a:xfrm>
              <a:prstGeom prst="rect">
                <a:avLst/>
              </a:prstGeom>
              <a:blipFill>
                <a:blip r:embed="rId5"/>
                <a:stretch>
                  <a:fillRect l="-5625" t="-14000" r="-1875" b="-2000"/>
                </a:stretch>
              </a:blipFill>
            </p:spPr>
            <p:txBody>
              <a:bodyPr/>
              <a:lstStyle/>
              <a:p>
                <a:r>
                  <a:rPr lang="en-US">
                    <a:noFill/>
                  </a:rPr>
                  <a:t> </a:t>
                </a:r>
              </a:p>
            </p:txBody>
          </p:sp>
        </mc:Fallback>
      </mc:AlternateContent>
    </p:spTree>
    <p:extLst>
      <p:ext uri="{BB962C8B-B14F-4D97-AF65-F5344CB8AC3E}">
        <p14:creationId xmlns:p14="http://schemas.microsoft.com/office/powerpoint/2010/main" val="3582411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1D2AF0-DAD5-22B0-705C-BE3D2778AB2A}"/>
              </a:ext>
            </a:extLst>
          </p:cNvPr>
          <p:cNvSpPr/>
          <p:nvPr/>
        </p:nvSpPr>
        <p:spPr>
          <a:xfrm>
            <a:off x="3374722" y="250404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AC606-D3C3-C519-9D07-013A8258CCA4}"/>
              </a:ext>
            </a:extLst>
          </p:cNvPr>
          <p:cNvSpPr/>
          <p:nvPr/>
        </p:nvSpPr>
        <p:spPr>
          <a:xfrm>
            <a:off x="6269997" y="2502269"/>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BFF30F-098A-B206-BBB3-16D7C320F939}"/>
              </a:ext>
            </a:extLst>
          </p:cNvPr>
          <p:cNvSpPr/>
          <p:nvPr/>
        </p:nvSpPr>
        <p:spPr>
          <a:xfrm>
            <a:off x="9152894" y="2502269"/>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DC9D5E-7FC4-E2D8-6A55-CD67D12CF11D}"/>
              </a:ext>
            </a:extLst>
          </p:cNvPr>
          <p:cNvSpPr/>
          <p:nvPr/>
        </p:nvSpPr>
        <p:spPr>
          <a:xfrm>
            <a:off x="478024" y="2512010"/>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48</a:t>
            </a:fld>
            <a:endParaRPr lang="en"/>
          </a:p>
        </p:txBody>
      </p:sp>
      <p:graphicFrame>
        <p:nvGraphicFramePr>
          <p:cNvPr id="22" name="Table 5">
            <a:extLst>
              <a:ext uri="{FF2B5EF4-FFF2-40B4-BE49-F238E27FC236}">
                <a16:creationId xmlns:a16="http://schemas.microsoft.com/office/drawing/2014/main" id="{9EAB5635-C058-C09D-735F-7D9C4D557FC7}"/>
              </a:ext>
            </a:extLst>
          </p:cNvPr>
          <p:cNvGraphicFramePr>
            <a:graphicFrameLocks noGrp="1" noChangeAspect="1"/>
          </p:cNvGraphicFramePr>
          <p:nvPr/>
        </p:nvGraphicFramePr>
        <p:xfrm>
          <a:off x="1279032" y="3181603"/>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27" name="Table 5">
            <a:extLst>
              <a:ext uri="{FF2B5EF4-FFF2-40B4-BE49-F238E27FC236}">
                <a16:creationId xmlns:a16="http://schemas.microsoft.com/office/drawing/2014/main" id="{1539F4AA-F9D6-046B-E2FE-1C4E61ABE3A6}"/>
              </a:ext>
            </a:extLst>
          </p:cNvPr>
          <p:cNvGraphicFramePr>
            <a:graphicFrameLocks noGrp="1" noChangeAspect="1"/>
          </p:cNvGraphicFramePr>
          <p:nvPr/>
        </p:nvGraphicFramePr>
        <p:xfrm>
          <a:off x="4159626"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28" name="Table 5">
            <a:extLst>
              <a:ext uri="{FF2B5EF4-FFF2-40B4-BE49-F238E27FC236}">
                <a16:creationId xmlns:a16="http://schemas.microsoft.com/office/drawing/2014/main" id="{E77A05B2-412E-9400-BE6C-ADAB390FF040}"/>
              </a:ext>
            </a:extLst>
          </p:cNvPr>
          <p:cNvGraphicFramePr>
            <a:graphicFrameLocks noGrp="1" noChangeAspect="1"/>
          </p:cNvGraphicFramePr>
          <p:nvPr/>
        </p:nvGraphicFramePr>
        <p:xfrm>
          <a:off x="1279032"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29" name="Table 5">
            <a:extLst>
              <a:ext uri="{FF2B5EF4-FFF2-40B4-BE49-F238E27FC236}">
                <a16:creationId xmlns:a16="http://schemas.microsoft.com/office/drawing/2014/main" id="{D075EA26-0C9D-7D56-A038-351F7948923D}"/>
              </a:ext>
            </a:extLst>
          </p:cNvPr>
          <p:cNvGraphicFramePr>
            <a:graphicFrameLocks noGrp="1" noChangeAspect="1"/>
          </p:cNvGraphicFramePr>
          <p:nvPr/>
        </p:nvGraphicFramePr>
        <p:xfrm>
          <a:off x="4159626" y="3181603"/>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31" name="Table 5">
            <a:extLst>
              <a:ext uri="{FF2B5EF4-FFF2-40B4-BE49-F238E27FC236}">
                <a16:creationId xmlns:a16="http://schemas.microsoft.com/office/drawing/2014/main" id="{F8DC5680-A353-E190-BA6D-3C817C4ADC23}"/>
              </a:ext>
            </a:extLst>
          </p:cNvPr>
          <p:cNvGraphicFramePr>
            <a:graphicFrameLocks noGrp="1" noChangeAspect="1"/>
          </p:cNvGraphicFramePr>
          <p:nvPr/>
        </p:nvGraphicFramePr>
        <p:xfrm>
          <a:off x="2713306"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32" name="Table 5">
            <a:extLst>
              <a:ext uri="{FF2B5EF4-FFF2-40B4-BE49-F238E27FC236}">
                <a16:creationId xmlns:a16="http://schemas.microsoft.com/office/drawing/2014/main" id="{4E771218-EAC7-5071-4901-1AC77AEADCE8}"/>
              </a:ext>
            </a:extLst>
          </p:cNvPr>
          <p:cNvGraphicFramePr>
            <a:graphicFrameLocks noGrp="1" noChangeAspect="1"/>
          </p:cNvGraphicFramePr>
          <p:nvPr/>
        </p:nvGraphicFramePr>
        <p:xfrm>
          <a:off x="5620861"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3" name="TextBox 32">
            <a:extLst>
              <a:ext uri="{FF2B5EF4-FFF2-40B4-BE49-F238E27FC236}">
                <a16:creationId xmlns:a16="http://schemas.microsoft.com/office/drawing/2014/main" id="{8B97FC4E-8161-57C3-0BA7-6FF8516D820A}"/>
              </a:ext>
            </a:extLst>
          </p:cNvPr>
          <p:cNvSpPr txBox="1"/>
          <p:nvPr/>
        </p:nvSpPr>
        <p:spPr>
          <a:xfrm>
            <a:off x="1415013" y="2798682"/>
            <a:ext cx="364202" cy="646331"/>
          </a:xfrm>
          <a:prstGeom prst="rect">
            <a:avLst/>
          </a:prstGeom>
          <a:noFill/>
        </p:spPr>
        <p:txBody>
          <a:bodyPr wrap="none" rtlCol="0">
            <a:spAutoFit/>
          </a:bodyPr>
          <a:lstStyle/>
          <a:p>
            <a:r>
              <a:rPr lang="en-US" sz="3600" dirty="0"/>
              <a:t>*</a:t>
            </a:r>
          </a:p>
        </p:txBody>
      </p:sp>
      <p:cxnSp>
        <p:nvCxnSpPr>
          <p:cNvPr id="35" name="Straight Arrow Connector 34">
            <a:extLst>
              <a:ext uri="{FF2B5EF4-FFF2-40B4-BE49-F238E27FC236}">
                <a16:creationId xmlns:a16="http://schemas.microsoft.com/office/drawing/2014/main" id="{E20DC4C4-62F2-42BA-CD84-BA40ABB4B252}"/>
              </a:ext>
            </a:extLst>
          </p:cNvPr>
          <p:cNvCxnSpPr/>
          <p:nvPr/>
        </p:nvCxnSpPr>
        <p:spPr>
          <a:xfrm>
            <a:off x="2244054" y="3891466"/>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418F8E6-D7F5-4848-1508-DEBE0A606097}"/>
              </a:ext>
            </a:extLst>
          </p:cNvPr>
          <p:cNvCxnSpPr/>
          <p:nvPr/>
        </p:nvCxnSpPr>
        <p:spPr>
          <a:xfrm>
            <a:off x="5146167" y="3853438"/>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88BDD2D-6227-D51D-1BB4-79010CB5268D}"/>
              </a:ext>
            </a:extLst>
          </p:cNvPr>
          <p:cNvSpPr txBox="1"/>
          <p:nvPr/>
        </p:nvSpPr>
        <p:spPr>
          <a:xfrm>
            <a:off x="4281274" y="2798681"/>
            <a:ext cx="364202" cy="646331"/>
          </a:xfrm>
          <a:prstGeom prst="rect">
            <a:avLst/>
          </a:prstGeom>
          <a:noFill/>
        </p:spPr>
        <p:txBody>
          <a:bodyPr wrap="none" rtlCol="0">
            <a:spAutoFit/>
          </a:bodyPr>
          <a:lstStyle/>
          <a:p>
            <a:r>
              <a:rPr lang="en-US" sz="3600" dirty="0"/>
              <a:t>*</a:t>
            </a:r>
          </a:p>
        </p:txBody>
      </p:sp>
      <p:graphicFrame>
        <p:nvGraphicFramePr>
          <p:cNvPr id="42" name="Table 5">
            <a:extLst>
              <a:ext uri="{FF2B5EF4-FFF2-40B4-BE49-F238E27FC236}">
                <a16:creationId xmlns:a16="http://schemas.microsoft.com/office/drawing/2014/main" id="{09E41A65-E8DF-6A1E-F4D5-1DD7911859F3}"/>
              </a:ext>
            </a:extLst>
          </p:cNvPr>
          <p:cNvGraphicFramePr>
            <a:graphicFrameLocks noGrp="1" noChangeAspect="1"/>
          </p:cNvGraphicFramePr>
          <p:nvPr/>
        </p:nvGraphicFramePr>
        <p:xfrm>
          <a:off x="7080550" y="3159946"/>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43" name="Table 5">
            <a:extLst>
              <a:ext uri="{FF2B5EF4-FFF2-40B4-BE49-F238E27FC236}">
                <a16:creationId xmlns:a16="http://schemas.microsoft.com/office/drawing/2014/main" id="{4CA526EA-D9B9-0A35-49FD-9BA84E6CD284}"/>
              </a:ext>
            </a:extLst>
          </p:cNvPr>
          <p:cNvGraphicFramePr>
            <a:graphicFrameLocks noGrp="1" noChangeAspect="1"/>
          </p:cNvGraphicFramePr>
          <p:nvPr/>
        </p:nvGraphicFramePr>
        <p:xfrm>
          <a:off x="9934640"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44" name="Table 5">
            <a:extLst>
              <a:ext uri="{FF2B5EF4-FFF2-40B4-BE49-F238E27FC236}">
                <a16:creationId xmlns:a16="http://schemas.microsoft.com/office/drawing/2014/main" id="{03B70380-9B32-B6C8-47D2-67923E9F3527}"/>
              </a:ext>
            </a:extLst>
          </p:cNvPr>
          <p:cNvGraphicFramePr>
            <a:graphicFrameLocks noGrp="1" noChangeAspect="1"/>
          </p:cNvGraphicFramePr>
          <p:nvPr/>
        </p:nvGraphicFramePr>
        <p:xfrm>
          <a:off x="7080550"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45" name="Table 5">
            <a:extLst>
              <a:ext uri="{FF2B5EF4-FFF2-40B4-BE49-F238E27FC236}">
                <a16:creationId xmlns:a16="http://schemas.microsoft.com/office/drawing/2014/main" id="{E1DABEA7-D764-B06C-FF17-A1BB333F1159}"/>
              </a:ext>
            </a:extLst>
          </p:cNvPr>
          <p:cNvGraphicFramePr>
            <a:graphicFrameLocks noGrp="1" noChangeAspect="1"/>
          </p:cNvGraphicFramePr>
          <p:nvPr/>
        </p:nvGraphicFramePr>
        <p:xfrm>
          <a:off x="9934640" y="3159946"/>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46" name="Table 5">
            <a:extLst>
              <a:ext uri="{FF2B5EF4-FFF2-40B4-BE49-F238E27FC236}">
                <a16:creationId xmlns:a16="http://schemas.microsoft.com/office/drawing/2014/main" id="{F6C49F5D-65BF-014D-20FB-CF66B9DDFFE1}"/>
              </a:ext>
            </a:extLst>
          </p:cNvPr>
          <p:cNvGraphicFramePr>
            <a:graphicFrameLocks noGrp="1" noChangeAspect="1"/>
          </p:cNvGraphicFramePr>
          <p:nvPr/>
        </p:nvGraphicFramePr>
        <p:xfrm>
          <a:off x="8514824"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47" name="Table 5">
            <a:extLst>
              <a:ext uri="{FF2B5EF4-FFF2-40B4-BE49-F238E27FC236}">
                <a16:creationId xmlns:a16="http://schemas.microsoft.com/office/drawing/2014/main" id="{781EA8BC-8381-6873-E6DF-52E73E0422A9}"/>
              </a:ext>
            </a:extLst>
          </p:cNvPr>
          <p:cNvGraphicFramePr>
            <a:graphicFrameLocks noGrp="1" noChangeAspect="1"/>
          </p:cNvGraphicFramePr>
          <p:nvPr/>
        </p:nvGraphicFramePr>
        <p:xfrm>
          <a:off x="11395875" y="3138289"/>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48" name="TextBox 47">
            <a:extLst>
              <a:ext uri="{FF2B5EF4-FFF2-40B4-BE49-F238E27FC236}">
                <a16:creationId xmlns:a16="http://schemas.microsoft.com/office/drawing/2014/main" id="{28E2A14B-9892-27A4-CA78-C35E196DDA93}"/>
              </a:ext>
            </a:extLst>
          </p:cNvPr>
          <p:cNvSpPr txBox="1"/>
          <p:nvPr/>
        </p:nvSpPr>
        <p:spPr>
          <a:xfrm>
            <a:off x="7216531" y="2777025"/>
            <a:ext cx="364202" cy="646331"/>
          </a:xfrm>
          <a:prstGeom prst="rect">
            <a:avLst/>
          </a:prstGeom>
          <a:noFill/>
        </p:spPr>
        <p:txBody>
          <a:bodyPr wrap="none" rtlCol="0">
            <a:spAutoFit/>
          </a:bodyPr>
          <a:lstStyle/>
          <a:p>
            <a:r>
              <a:rPr lang="en-US" sz="3600" dirty="0"/>
              <a:t>*</a:t>
            </a:r>
          </a:p>
        </p:txBody>
      </p:sp>
      <p:cxnSp>
        <p:nvCxnSpPr>
          <p:cNvPr id="49" name="Straight Arrow Connector 48">
            <a:extLst>
              <a:ext uri="{FF2B5EF4-FFF2-40B4-BE49-F238E27FC236}">
                <a16:creationId xmlns:a16="http://schemas.microsoft.com/office/drawing/2014/main" id="{4C1E7F29-F58C-9807-41A4-4DC3DD43EE1F}"/>
              </a:ext>
            </a:extLst>
          </p:cNvPr>
          <p:cNvCxnSpPr/>
          <p:nvPr/>
        </p:nvCxnSpPr>
        <p:spPr>
          <a:xfrm>
            <a:off x="8045572" y="3869809"/>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4AD727A-D253-875F-6F58-F49D91B777EE}"/>
              </a:ext>
            </a:extLst>
          </p:cNvPr>
          <p:cNvCxnSpPr/>
          <p:nvPr/>
        </p:nvCxnSpPr>
        <p:spPr>
          <a:xfrm>
            <a:off x="10921181" y="3831781"/>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83BD8DA-7503-B811-00F7-12E89A3FC700}"/>
              </a:ext>
            </a:extLst>
          </p:cNvPr>
          <p:cNvSpPr txBox="1"/>
          <p:nvPr/>
        </p:nvSpPr>
        <p:spPr>
          <a:xfrm>
            <a:off x="10056288" y="2777024"/>
            <a:ext cx="364202" cy="646331"/>
          </a:xfrm>
          <a:prstGeom prst="rect">
            <a:avLst/>
          </a:prstGeom>
          <a:noFill/>
        </p:spPr>
        <p:txBody>
          <a:bodyPr wrap="none" rtlCol="0">
            <a:spAutoFit/>
          </a:bodyPr>
          <a:lstStyle/>
          <a:p>
            <a:r>
              <a:rPr lang="en-US" sz="3600" dirty="0"/>
              <a:t>*</a:t>
            </a:r>
          </a:p>
        </p:txBody>
      </p:sp>
      <p:graphicFrame>
        <p:nvGraphicFramePr>
          <p:cNvPr id="2" name="Table 5">
            <a:extLst>
              <a:ext uri="{FF2B5EF4-FFF2-40B4-BE49-F238E27FC236}">
                <a16:creationId xmlns:a16="http://schemas.microsoft.com/office/drawing/2014/main" id="{9CF3E8C5-E790-731C-9A9A-F8B0405F81A4}"/>
              </a:ext>
            </a:extLst>
          </p:cNvPr>
          <p:cNvGraphicFramePr>
            <a:graphicFrameLocks noGrp="1" noChangeAspect="1"/>
          </p:cNvGraphicFramePr>
          <p:nvPr/>
        </p:nvGraphicFramePr>
        <p:xfrm>
          <a:off x="667842"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 name="TextBox 2">
            <a:extLst>
              <a:ext uri="{FF2B5EF4-FFF2-40B4-BE49-F238E27FC236}">
                <a16:creationId xmlns:a16="http://schemas.microsoft.com/office/drawing/2014/main" id="{5C4EBE03-F92A-0E8D-07BE-101AEEC47636}"/>
              </a:ext>
            </a:extLst>
          </p:cNvPr>
          <p:cNvSpPr txBox="1"/>
          <p:nvPr/>
        </p:nvSpPr>
        <p:spPr>
          <a:xfrm>
            <a:off x="874745" y="3586588"/>
            <a:ext cx="425116" cy="584775"/>
          </a:xfrm>
          <a:prstGeom prst="rect">
            <a:avLst/>
          </a:prstGeom>
          <a:noFill/>
        </p:spPr>
        <p:txBody>
          <a:bodyPr wrap="none" rtlCol="0">
            <a:spAutoFit/>
          </a:bodyPr>
          <a:lstStyle/>
          <a:p>
            <a:r>
              <a:rPr lang="en-US" sz="3200" dirty="0"/>
              <a:t>+</a:t>
            </a:r>
          </a:p>
        </p:txBody>
      </p:sp>
      <p:graphicFrame>
        <p:nvGraphicFramePr>
          <p:cNvPr id="5" name="Table 5">
            <a:extLst>
              <a:ext uri="{FF2B5EF4-FFF2-40B4-BE49-F238E27FC236}">
                <a16:creationId xmlns:a16="http://schemas.microsoft.com/office/drawing/2014/main" id="{3744A3F7-5FC2-7692-0C62-B07580B3E8B7}"/>
              </a:ext>
            </a:extLst>
          </p:cNvPr>
          <p:cNvGraphicFramePr>
            <a:graphicFrameLocks noGrp="1" noChangeAspect="1"/>
          </p:cNvGraphicFramePr>
          <p:nvPr/>
        </p:nvGraphicFramePr>
        <p:xfrm>
          <a:off x="3544372"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6" name="TextBox 5">
            <a:extLst>
              <a:ext uri="{FF2B5EF4-FFF2-40B4-BE49-F238E27FC236}">
                <a16:creationId xmlns:a16="http://schemas.microsoft.com/office/drawing/2014/main" id="{8F44F31D-CB06-9A9C-FD4C-AEBBBB63DAA0}"/>
              </a:ext>
            </a:extLst>
          </p:cNvPr>
          <p:cNvSpPr txBox="1"/>
          <p:nvPr/>
        </p:nvSpPr>
        <p:spPr>
          <a:xfrm>
            <a:off x="3751275" y="3586588"/>
            <a:ext cx="425116" cy="584775"/>
          </a:xfrm>
          <a:prstGeom prst="rect">
            <a:avLst/>
          </a:prstGeom>
          <a:noFill/>
        </p:spPr>
        <p:txBody>
          <a:bodyPr wrap="none" rtlCol="0">
            <a:spAutoFit/>
          </a:bodyPr>
          <a:lstStyle/>
          <a:p>
            <a:r>
              <a:rPr lang="en-US" sz="3200" dirty="0"/>
              <a:t>+</a:t>
            </a:r>
          </a:p>
        </p:txBody>
      </p:sp>
      <p:graphicFrame>
        <p:nvGraphicFramePr>
          <p:cNvPr id="7" name="Table 5">
            <a:extLst>
              <a:ext uri="{FF2B5EF4-FFF2-40B4-BE49-F238E27FC236}">
                <a16:creationId xmlns:a16="http://schemas.microsoft.com/office/drawing/2014/main" id="{83156FE3-0EF2-A3C0-A980-39996B101F67}"/>
              </a:ext>
            </a:extLst>
          </p:cNvPr>
          <p:cNvGraphicFramePr>
            <a:graphicFrameLocks noGrp="1" noChangeAspect="1"/>
          </p:cNvGraphicFramePr>
          <p:nvPr/>
        </p:nvGraphicFramePr>
        <p:xfrm>
          <a:off x="6462939"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8" name="TextBox 7">
            <a:extLst>
              <a:ext uri="{FF2B5EF4-FFF2-40B4-BE49-F238E27FC236}">
                <a16:creationId xmlns:a16="http://schemas.microsoft.com/office/drawing/2014/main" id="{F1968C1E-72F4-9545-662B-207C8FE833CD}"/>
              </a:ext>
            </a:extLst>
          </p:cNvPr>
          <p:cNvSpPr txBox="1"/>
          <p:nvPr/>
        </p:nvSpPr>
        <p:spPr>
          <a:xfrm>
            <a:off x="6669842" y="3564931"/>
            <a:ext cx="425116" cy="584775"/>
          </a:xfrm>
          <a:prstGeom prst="rect">
            <a:avLst/>
          </a:prstGeom>
          <a:noFill/>
        </p:spPr>
        <p:txBody>
          <a:bodyPr wrap="none" rtlCol="0">
            <a:spAutoFit/>
          </a:bodyPr>
          <a:lstStyle/>
          <a:p>
            <a:r>
              <a:rPr lang="en-US" sz="3200" dirty="0"/>
              <a:t>+</a:t>
            </a:r>
          </a:p>
        </p:txBody>
      </p:sp>
      <p:graphicFrame>
        <p:nvGraphicFramePr>
          <p:cNvPr id="9" name="Table 5">
            <a:extLst>
              <a:ext uri="{FF2B5EF4-FFF2-40B4-BE49-F238E27FC236}">
                <a16:creationId xmlns:a16="http://schemas.microsoft.com/office/drawing/2014/main" id="{10E664CB-0FE7-BA43-6920-79392FBF4599}"/>
              </a:ext>
            </a:extLst>
          </p:cNvPr>
          <p:cNvGraphicFramePr>
            <a:graphicFrameLocks noGrp="1" noChangeAspect="1"/>
          </p:cNvGraphicFramePr>
          <p:nvPr/>
        </p:nvGraphicFramePr>
        <p:xfrm>
          <a:off x="9321661"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10" name="TextBox 9">
            <a:extLst>
              <a:ext uri="{FF2B5EF4-FFF2-40B4-BE49-F238E27FC236}">
                <a16:creationId xmlns:a16="http://schemas.microsoft.com/office/drawing/2014/main" id="{22A7A4FD-0A20-967A-CBEA-7FE0C7D093AC}"/>
              </a:ext>
            </a:extLst>
          </p:cNvPr>
          <p:cNvSpPr txBox="1"/>
          <p:nvPr/>
        </p:nvSpPr>
        <p:spPr>
          <a:xfrm>
            <a:off x="9528564" y="3564931"/>
            <a:ext cx="425116" cy="584775"/>
          </a:xfrm>
          <a:prstGeom prst="rect">
            <a:avLst/>
          </a:prstGeom>
          <a:noFill/>
        </p:spPr>
        <p:txBody>
          <a:bodyPr wrap="none" rtlCol="0">
            <a:spAutoFit/>
          </a:bodyPr>
          <a:lstStyle/>
          <a:p>
            <a:r>
              <a:rPr lang="en-US" sz="3200" dirty="0"/>
              <a:t>+</a:t>
            </a:r>
          </a:p>
        </p:txBody>
      </p:sp>
      <p:sp>
        <p:nvSpPr>
          <p:cNvPr id="59" name="TextBox 58">
            <a:extLst>
              <a:ext uri="{FF2B5EF4-FFF2-40B4-BE49-F238E27FC236}">
                <a16:creationId xmlns:a16="http://schemas.microsoft.com/office/drawing/2014/main" id="{EBCAF87D-6DBF-C71A-9ABE-8CD17BDBD017}"/>
              </a:ext>
            </a:extLst>
          </p:cNvPr>
          <p:cNvSpPr txBox="1"/>
          <p:nvPr/>
        </p:nvSpPr>
        <p:spPr>
          <a:xfrm>
            <a:off x="1070425" y="5041173"/>
            <a:ext cx="1313180" cy="461665"/>
          </a:xfrm>
          <a:prstGeom prst="rect">
            <a:avLst/>
          </a:prstGeom>
          <a:noFill/>
        </p:spPr>
        <p:txBody>
          <a:bodyPr wrap="none" rtlCol="0">
            <a:spAutoFit/>
          </a:bodyPr>
          <a:lstStyle/>
          <a:p>
            <a:r>
              <a:rPr lang="en-US" sz="2400" b="1" dirty="0"/>
              <a:t>PE (0,1)</a:t>
            </a:r>
          </a:p>
        </p:txBody>
      </p:sp>
      <p:sp>
        <p:nvSpPr>
          <p:cNvPr id="60" name="TextBox 59">
            <a:extLst>
              <a:ext uri="{FF2B5EF4-FFF2-40B4-BE49-F238E27FC236}">
                <a16:creationId xmlns:a16="http://schemas.microsoft.com/office/drawing/2014/main" id="{DEE21343-4F0F-904A-7860-CF26135E14C3}"/>
              </a:ext>
            </a:extLst>
          </p:cNvPr>
          <p:cNvSpPr txBox="1"/>
          <p:nvPr/>
        </p:nvSpPr>
        <p:spPr>
          <a:xfrm>
            <a:off x="3975542" y="5036809"/>
            <a:ext cx="1313180" cy="461665"/>
          </a:xfrm>
          <a:prstGeom prst="rect">
            <a:avLst/>
          </a:prstGeom>
          <a:noFill/>
        </p:spPr>
        <p:txBody>
          <a:bodyPr wrap="none" rtlCol="0">
            <a:spAutoFit/>
          </a:bodyPr>
          <a:lstStyle/>
          <a:p>
            <a:r>
              <a:rPr lang="en-US" sz="2400" b="1" dirty="0"/>
              <a:t>PE (1,1)</a:t>
            </a:r>
          </a:p>
        </p:txBody>
      </p:sp>
      <p:sp>
        <p:nvSpPr>
          <p:cNvPr id="61" name="TextBox 60">
            <a:extLst>
              <a:ext uri="{FF2B5EF4-FFF2-40B4-BE49-F238E27FC236}">
                <a16:creationId xmlns:a16="http://schemas.microsoft.com/office/drawing/2014/main" id="{8B20F97B-EB04-D29D-9974-E2FFA4F1E398}"/>
              </a:ext>
            </a:extLst>
          </p:cNvPr>
          <p:cNvSpPr txBox="1"/>
          <p:nvPr/>
        </p:nvSpPr>
        <p:spPr>
          <a:xfrm>
            <a:off x="6901920" y="5036810"/>
            <a:ext cx="1313180" cy="461665"/>
          </a:xfrm>
          <a:prstGeom prst="rect">
            <a:avLst/>
          </a:prstGeom>
          <a:noFill/>
        </p:spPr>
        <p:txBody>
          <a:bodyPr wrap="none" rtlCol="0">
            <a:spAutoFit/>
          </a:bodyPr>
          <a:lstStyle/>
          <a:p>
            <a:r>
              <a:rPr lang="en-US" sz="2400" b="1" dirty="0"/>
              <a:t>PE (2,1)</a:t>
            </a:r>
          </a:p>
        </p:txBody>
      </p:sp>
      <p:sp>
        <p:nvSpPr>
          <p:cNvPr id="62" name="TextBox 61">
            <a:extLst>
              <a:ext uri="{FF2B5EF4-FFF2-40B4-BE49-F238E27FC236}">
                <a16:creationId xmlns:a16="http://schemas.microsoft.com/office/drawing/2014/main" id="{FA6BF5EB-CB78-1AFD-8670-D0D0193B5132}"/>
              </a:ext>
            </a:extLst>
          </p:cNvPr>
          <p:cNvSpPr txBox="1"/>
          <p:nvPr/>
        </p:nvSpPr>
        <p:spPr>
          <a:xfrm>
            <a:off x="9785617" y="5036811"/>
            <a:ext cx="1313180" cy="461665"/>
          </a:xfrm>
          <a:prstGeom prst="rect">
            <a:avLst/>
          </a:prstGeom>
          <a:noFill/>
        </p:spPr>
        <p:txBody>
          <a:bodyPr wrap="none" rtlCol="0">
            <a:spAutoFit/>
          </a:bodyPr>
          <a:lstStyle/>
          <a:p>
            <a:r>
              <a:rPr lang="en-US" sz="2400" b="1" dirty="0"/>
              <a:t>PE (3,1)</a:t>
            </a:r>
          </a:p>
        </p:txBody>
      </p:sp>
      <p:grpSp>
        <p:nvGrpSpPr>
          <p:cNvPr id="40" name="Group 39">
            <a:extLst>
              <a:ext uri="{FF2B5EF4-FFF2-40B4-BE49-F238E27FC236}">
                <a16:creationId xmlns:a16="http://schemas.microsoft.com/office/drawing/2014/main" id="{8073F575-1B6D-F1AF-210E-F455EC34C2FA}"/>
              </a:ext>
            </a:extLst>
          </p:cNvPr>
          <p:cNvGrpSpPr/>
          <p:nvPr/>
        </p:nvGrpSpPr>
        <p:grpSpPr>
          <a:xfrm>
            <a:off x="411436" y="208049"/>
            <a:ext cx="1209011" cy="1201103"/>
            <a:chOff x="411436" y="115449"/>
            <a:chExt cx="1209011" cy="1201103"/>
          </a:xfrm>
        </p:grpSpPr>
        <p:sp>
          <p:nvSpPr>
            <p:cNvPr id="50" name="Rectangle 49">
              <a:extLst>
                <a:ext uri="{FF2B5EF4-FFF2-40B4-BE49-F238E27FC236}">
                  <a16:creationId xmlns:a16="http://schemas.microsoft.com/office/drawing/2014/main" id="{D9F4944C-5314-C896-F41B-068A0C66E322}"/>
                </a:ext>
              </a:extLst>
            </p:cNvPr>
            <p:cNvSpPr/>
            <p:nvPr/>
          </p:nvSpPr>
          <p:spPr>
            <a:xfrm>
              <a:off x="411436" y="117060"/>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0303E414-15A9-5947-B4E3-BC175E4B88EE}"/>
                </a:ext>
              </a:extLst>
            </p:cNvPr>
            <p:cNvSpPr/>
            <p:nvPr/>
          </p:nvSpPr>
          <p:spPr>
            <a:xfrm>
              <a:off x="731448"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7120D46C-4A5D-A748-FB81-07E0A04F91DA}"/>
                </a:ext>
              </a:extLst>
            </p:cNvPr>
            <p:cNvSpPr/>
            <p:nvPr/>
          </p:nvSpPr>
          <p:spPr>
            <a:xfrm>
              <a:off x="1051504"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940862CD-83B2-6566-22DA-9F11D0D9498A}"/>
                </a:ext>
              </a:extLst>
            </p:cNvPr>
            <p:cNvSpPr/>
            <p:nvPr/>
          </p:nvSpPr>
          <p:spPr>
            <a:xfrm>
              <a:off x="1371560"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2867E800-269D-9BC0-0926-EAB035889B2C}"/>
                </a:ext>
              </a:extLst>
            </p:cNvPr>
            <p:cNvSpPr/>
            <p:nvPr/>
          </p:nvSpPr>
          <p:spPr>
            <a:xfrm>
              <a:off x="411436" y="437514"/>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E8C896C2-CCD6-4478-90D9-E334173344C6}"/>
                </a:ext>
              </a:extLst>
            </p:cNvPr>
            <p:cNvSpPr/>
            <p:nvPr/>
          </p:nvSpPr>
          <p:spPr>
            <a:xfrm>
              <a:off x="731448" y="435903"/>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5C27F4DA-3618-038F-7233-11BD535E09AB}"/>
                </a:ext>
              </a:extLst>
            </p:cNvPr>
            <p:cNvSpPr/>
            <p:nvPr/>
          </p:nvSpPr>
          <p:spPr>
            <a:xfrm>
              <a:off x="1051504" y="435903"/>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DD830E4B-6A99-705E-A824-C641E3C5A708}"/>
                </a:ext>
              </a:extLst>
            </p:cNvPr>
            <p:cNvSpPr/>
            <p:nvPr/>
          </p:nvSpPr>
          <p:spPr>
            <a:xfrm>
              <a:off x="1371560" y="435903"/>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6C1C2378-02FB-D025-2AEB-6D0998563681}"/>
                </a:ext>
              </a:extLst>
            </p:cNvPr>
            <p:cNvSpPr/>
            <p:nvPr/>
          </p:nvSpPr>
          <p:spPr>
            <a:xfrm>
              <a:off x="411436" y="753272"/>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6A4D238B-7514-7889-C4D9-E73DB5ACCB07}"/>
                </a:ext>
              </a:extLst>
            </p:cNvPr>
            <p:cNvSpPr/>
            <p:nvPr/>
          </p:nvSpPr>
          <p:spPr>
            <a:xfrm>
              <a:off x="731448"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CED547DC-5DFD-661E-E69E-6920687508BF}"/>
                </a:ext>
              </a:extLst>
            </p:cNvPr>
            <p:cNvSpPr/>
            <p:nvPr/>
          </p:nvSpPr>
          <p:spPr>
            <a:xfrm>
              <a:off x="1051504"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6A49E219-2920-51EA-7A12-A2041EF53826}"/>
                </a:ext>
              </a:extLst>
            </p:cNvPr>
            <p:cNvSpPr/>
            <p:nvPr/>
          </p:nvSpPr>
          <p:spPr>
            <a:xfrm>
              <a:off x="1371560"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5F86E2D8-D90D-179D-42D1-9A2170927C0C}"/>
                </a:ext>
              </a:extLst>
            </p:cNvPr>
            <p:cNvSpPr/>
            <p:nvPr/>
          </p:nvSpPr>
          <p:spPr>
            <a:xfrm>
              <a:off x="411436" y="1073726"/>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1B500BC2-B96E-0838-40C4-571146FC4E1B}"/>
                </a:ext>
              </a:extLst>
            </p:cNvPr>
            <p:cNvSpPr/>
            <p:nvPr/>
          </p:nvSpPr>
          <p:spPr>
            <a:xfrm>
              <a:off x="731448"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FEB4CAB-13D0-824F-7301-463784622948}"/>
                </a:ext>
              </a:extLst>
            </p:cNvPr>
            <p:cNvSpPr/>
            <p:nvPr/>
          </p:nvSpPr>
          <p:spPr>
            <a:xfrm>
              <a:off x="1051504"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65C712DD-B602-437D-907C-C7DEC0FCE4EC}"/>
                </a:ext>
              </a:extLst>
            </p:cNvPr>
            <p:cNvSpPr/>
            <p:nvPr/>
          </p:nvSpPr>
          <p:spPr>
            <a:xfrm>
              <a:off x="1371560"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4F5D1D93-4460-DEB2-F62C-6589F3D22379}"/>
                  </a:ext>
                </a:extLst>
              </p:cNvPr>
              <p:cNvSpPr txBox="1"/>
              <p:nvPr/>
            </p:nvSpPr>
            <p:spPr>
              <a:xfrm>
                <a:off x="894719" y="181642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1</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 :15</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77" name="TextBox 76">
                <a:extLst>
                  <a:ext uri="{FF2B5EF4-FFF2-40B4-BE49-F238E27FC236}">
                    <a16:creationId xmlns:a16="http://schemas.microsoft.com/office/drawing/2014/main" id="{4F5D1D93-4460-DEB2-F62C-6589F3D22379}"/>
                  </a:ext>
                </a:extLst>
              </p:cNvPr>
              <p:cNvSpPr txBox="1">
                <a:spLocks noRot="1" noChangeAspect="1" noMove="1" noResize="1" noEditPoints="1" noAdjustHandles="1" noChangeArrowheads="1" noChangeShapeType="1" noTextEdit="1"/>
              </p:cNvSpPr>
              <p:nvPr/>
            </p:nvSpPr>
            <p:spPr>
              <a:xfrm>
                <a:off x="894719" y="1816420"/>
                <a:ext cx="1902609" cy="628955"/>
              </a:xfrm>
              <a:prstGeom prst="rect">
                <a:avLst/>
              </a:prstGeom>
              <a:blipFill>
                <a:blip r:embed="rId2"/>
                <a:stretch>
                  <a:fillRect l="-5298" t="-14000"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6BE2851-FD8F-94CD-A1B5-493AD0F2D2A3}"/>
                  </a:ext>
                </a:extLst>
              </p:cNvPr>
              <p:cNvSpPr txBox="1"/>
              <p:nvPr/>
            </p:nvSpPr>
            <p:spPr>
              <a:xfrm>
                <a:off x="3789578" y="1801824"/>
                <a:ext cx="2025370"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,5</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5</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 :15</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78" name="TextBox 77">
                <a:extLst>
                  <a:ext uri="{FF2B5EF4-FFF2-40B4-BE49-F238E27FC236}">
                    <a16:creationId xmlns:a16="http://schemas.microsoft.com/office/drawing/2014/main" id="{36BE2851-FD8F-94CD-A1B5-493AD0F2D2A3}"/>
                  </a:ext>
                </a:extLst>
              </p:cNvPr>
              <p:cNvSpPr txBox="1">
                <a:spLocks noRot="1" noChangeAspect="1" noMove="1" noResize="1" noEditPoints="1" noAdjustHandles="1" noChangeArrowheads="1" noChangeShapeType="1" noTextEdit="1"/>
              </p:cNvSpPr>
              <p:nvPr/>
            </p:nvSpPr>
            <p:spPr>
              <a:xfrm>
                <a:off x="3789578" y="1801824"/>
                <a:ext cx="2025370" cy="628955"/>
              </a:xfrm>
              <a:prstGeom prst="rect">
                <a:avLst/>
              </a:prstGeom>
              <a:blipFill>
                <a:blip r:embed="rId3"/>
                <a:stretch>
                  <a:fillRect l="-5625" t="-14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00148DA-E7D5-959D-268A-A314D570E1FD}"/>
                  </a:ext>
                </a:extLst>
              </p:cNvPr>
              <p:cNvSpPr txBox="1"/>
              <p:nvPr/>
            </p:nvSpPr>
            <p:spPr>
              <a:xfrm>
                <a:off x="6725975" y="1789407"/>
                <a:ext cx="1780485"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,9</m:t>
                        </m:r>
                      </m:sub>
                    </m:sSub>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9</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 :15</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79" name="TextBox 78">
                <a:extLst>
                  <a:ext uri="{FF2B5EF4-FFF2-40B4-BE49-F238E27FC236}">
                    <a16:creationId xmlns:a16="http://schemas.microsoft.com/office/drawing/2014/main" id="{C00148DA-E7D5-959D-268A-A314D570E1FD}"/>
                  </a:ext>
                </a:extLst>
              </p:cNvPr>
              <p:cNvSpPr txBox="1">
                <a:spLocks noRot="1" noChangeAspect="1" noMove="1" noResize="1" noEditPoints="1" noAdjustHandles="1" noChangeArrowheads="1" noChangeShapeType="1" noTextEdit="1"/>
              </p:cNvSpPr>
              <p:nvPr/>
            </p:nvSpPr>
            <p:spPr>
              <a:xfrm>
                <a:off x="6725975" y="1789407"/>
                <a:ext cx="1780485" cy="628955"/>
              </a:xfrm>
              <a:prstGeom prst="rect">
                <a:avLst/>
              </a:prstGeom>
              <a:blipFill>
                <a:blip r:embed="rId4"/>
                <a:stretch>
                  <a:fillRect l="-5674" t="-14000" r="-3546"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4549C081-6BB8-30F2-4723-A087A96F445A}"/>
                  </a:ext>
                </a:extLst>
              </p:cNvPr>
              <p:cNvSpPr txBox="1"/>
              <p:nvPr/>
            </p:nvSpPr>
            <p:spPr>
              <a:xfrm>
                <a:off x="9575200" y="1816421"/>
                <a:ext cx="2025370"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,13</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13</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 :15</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80" name="TextBox 79">
                <a:extLst>
                  <a:ext uri="{FF2B5EF4-FFF2-40B4-BE49-F238E27FC236}">
                    <a16:creationId xmlns:a16="http://schemas.microsoft.com/office/drawing/2014/main" id="{4549C081-6BB8-30F2-4723-A087A96F445A}"/>
                  </a:ext>
                </a:extLst>
              </p:cNvPr>
              <p:cNvSpPr txBox="1">
                <a:spLocks noRot="1" noChangeAspect="1" noMove="1" noResize="1" noEditPoints="1" noAdjustHandles="1" noChangeArrowheads="1" noChangeShapeType="1" noTextEdit="1"/>
              </p:cNvSpPr>
              <p:nvPr/>
            </p:nvSpPr>
            <p:spPr>
              <a:xfrm>
                <a:off x="9575200" y="1816421"/>
                <a:ext cx="2025370" cy="628955"/>
              </a:xfrm>
              <a:prstGeom prst="rect">
                <a:avLst/>
              </a:prstGeom>
              <a:blipFill>
                <a:blip r:embed="rId5"/>
                <a:stretch>
                  <a:fillRect l="-5625" t="-14000" r="-1875" b="-4000"/>
                </a:stretch>
              </a:blipFill>
            </p:spPr>
            <p:txBody>
              <a:bodyPr/>
              <a:lstStyle/>
              <a:p>
                <a:r>
                  <a:rPr lang="en-US">
                    <a:noFill/>
                  </a:rPr>
                  <a:t> </a:t>
                </a:r>
              </a:p>
            </p:txBody>
          </p:sp>
        </mc:Fallback>
      </mc:AlternateContent>
    </p:spTree>
    <p:extLst>
      <p:ext uri="{BB962C8B-B14F-4D97-AF65-F5344CB8AC3E}">
        <p14:creationId xmlns:p14="http://schemas.microsoft.com/office/powerpoint/2010/main" val="3698544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1D2AF0-DAD5-22B0-705C-BE3D2778AB2A}"/>
              </a:ext>
            </a:extLst>
          </p:cNvPr>
          <p:cNvSpPr/>
          <p:nvPr/>
        </p:nvSpPr>
        <p:spPr>
          <a:xfrm>
            <a:off x="3374722" y="250404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AC606-D3C3-C519-9D07-013A8258CCA4}"/>
              </a:ext>
            </a:extLst>
          </p:cNvPr>
          <p:cNvSpPr/>
          <p:nvPr/>
        </p:nvSpPr>
        <p:spPr>
          <a:xfrm>
            <a:off x="6269997" y="2502269"/>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BFF30F-098A-B206-BBB3-16D7C320F939}"/>
              </a:ext>
            </a:extLst>
          </p:cNvPr>
          <p:cNvSpPr/>
          <p:nvPr/>
        </p:nvSpPr>
        <p:spPr>
          <a:xfrm>
            <a:off x="9152894" y="2502269"/>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DC9D5E-7FC4-E2D8-6A55-CD67D12CF11D}"/>
              </a:ext>
            </a:extLst>
          </p:cNvPr>
          <p:cNvSpPr/>
          <p:nvPr/>
        </p:nvSpPr>
        <p:spPr>
          <a:xfrm>
            <a:off x="478024" y="2512010"/>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49</a:t>
            </a:fld>
            <a:endParaRPr lang="en"/>
          </a:p>
        </p:txBody>
      </p:sp>
      <p:graphicFrame>
        <p:nvGraphicFramePr>
          <p:cNvPr id="22" name="Table 5">
            <a:extLst>
              <a:ext uri="{FF2B5EF4-FFF2-40B4-BE49-F238E27FC236}">
                <a16:creationId xmlns:a16="http://schemas.microsoft.com/office/drawing/2014/main" id="{9EAB5635-C058-C09D-735F-7D9C4D557FC7}"/>
              </a:ext>
            </a:extLst>
          </p:cNvPr>
          <p:cNvGraphicFramePr>
            <a:graphicFrameLocks noGrp="1" noChangeAspect="1"/>
          </p:cNvGraphicFramePr>
          <p:nvPr/>
        </p:nvGraphicFramePr>
        <p:xfrm>
          <a:off x="1279032" y="3181603"/>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27" name="Table 5">
            <a:extLst>
              <a:ext uri="{FF2B5EF4-FFF2-40B4-BE49-F238E27FC236}">
                <a16:creationId xmlns:a16="http://schemas.microsoft.com/office/drawing/2014/main" id="{1539F4AA-F9D6-046B-E2FE-1C4E61ABE3A6}"/>
              </a:ext>
            </a:extLst>
          </p:cNvPr>
          <p:cNvGraphicFramePr>
            <a:graphicFrameLocks noGrp="1" noChangeAspect="1"/>
          </p:cNvGraphicFramePr>
          <p:nvPr/>
        </p:nvGraphicFramePr>
        <p:xfrm>
          <a:off x="4159626"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28" name="Table 5">
            <a:extLst>
              <a:ext uri="{FF2B5EF4-FFF2-40B4-BE49-F238E27FC236}">
                <a16:creationId xmlns:a16="http://schemas.microsoft.com/office/drawing/2014/main" id="{E77A05B2-412E-9400-BE6C-ADAB390FF040}"/>
              </a:ext>
            </a:extLst>
          </p:cNvPr>
          <p:cNvGraphicFramePr>
            <a:graphicFrameLocks noGrp="1" noChangeAspect="1"/>
          </p:cNvGraphicFramePr>
          <p:nvPr/>
        </p:nvGraphicFramePr>
        <p:xfrm>
          <a:off x="1279032"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29" name="Table 5">
            <a:extLst>
              <a:ext uri="{FF2B5EF4-FFF2-40B4-BE49-F238E27FC236}">
                <a16:creationId xmlns:a16="http://schemas.microsoft.com/office/drawing/2014/main" id="{D075EA26-0C9D-7D56-A038-351F7948923D}"/>
              </a:ext>
            </a:extLst>
          </p:cNvPr>
          <p:cNvGraphicFramePr>
            <a:graphicFrameLocks noGrp="1" noChangeAspect="1"/>
          </p:cNvGraphicFramePr>
          <p:nvPr/>
        </p:nvGraphicFramePr>
        <p:xfrm>
          <a:off x="4159626" y="3181603"/>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31" name="Table 5">
            <a:extLst>
              <a:ext uri="{FF2B5EF4-FFF2-40B4-BE49-F238E27FC236}">
                <a16:creationId xmlns:a16="http://schemas.microsoft.com/office/drawing/2014/main" id="{F8DC5680-A353-E190-BA6D-3C817C4ADC23}"/>
              </a:ext>
            </a:extLst>
          </p:cNvPr>
          <p:cNvGraphicFramePr>
            <a:graphicFrameLocks noGrp="1" noChangeAspect="1"/>
          </p:cNvGraphicFramePr>
          <p:nvPr/>
        </p:nvGraphicFramePr>
        <p:xfrm>
          <a:off x="2713306"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32" name="Table 5">
            <a:extLst>
              <a:ext uri="{FF2B5EF4-FFF2-40B4-BE49-F238E27FC236}">
                <a16:creationId xmlns:a16="http://schemas.microsoft.com/office/drawing/2014/main" id="{4E771218-EAC7-5071-4901-1AC77AEADCE8}"/>
              </a:ext>
            </a:extLst>
          </p:cNvPr>
          <p:cNvGraphicFramePr>
            <a:graphicFrameLocks noGrp="1" noChangeAspect="1"/>
          </p:cNvGraphicFramePr>
          <p:nvPr/>
        </p:nvGraphicFramePr>
        <p:xfrm>
          <a:off x="5620861"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3" name="TextBox 32">
            <a:extLst>
              <a:ext uri="{FF2B5EF4-FFF2-40B4-BE49-F238E27FC236}">
                <a16:creationId xmlns:a16="http://schemas.microsoft.com/office/drawing/2014/main" id="{8B97FC4E-8161-57C3-0BA7-6FF8516D820A}"/>
              </a:ext>
            </a:extLst>
          </p:cNvPr>
          <p:cNvSpPr txBox="1"/>
          <p:nvPr/>
        </p:nvSpPr>
        <p:spPr>
          <a:xfrm>
            <a:off x="1415013" y="2798682"/>
            <a:ext cx="364202" cy="646331"/>
          </a:xfrm>
          <a:prstGeom prst="rect">
            <a:avLst/>
          </a:prstGeom>
          <a:noFill/>
        </p:spPr>
        <p:txBody>
          <a:bodyPr wrap="none" rtlCol="0">
            <a:spAutoFit/>
          </a:bodyPr>
          <a:lstStyle/>
          <a:p>
            <a:r>
              <a:rPr lang="en-US" sz="3600" dirty="0"/>
              <a:t>*</a:t>
            </a:r>
          </a:p>
        </p:txBody>
      </p:sp>
      <p:cxnSp>
        <p:nvCxnSpPr>
          <p:cNvPr id="35" name="Straight Arrow Connector 34">
            <a:extLst>
              <a:ext uri="{FF2B5EF4-FFF2-40B4-BE49-F238E27FC236}">
                <a16:creationId xmlns:a16="http://schemas.microsoft.com/office/drawing/2014/main" id="{E20DC4C4-62F2-42BA-CD84-BA40ABB4B252}"/>
              </a:ext>
            </a:extLst>
          </p:cNvPr>
          <p:cNvCxnSpPr/>
          <p:nvPr/>
        </p:nvCxnSpPr>
        <p:spPr>
          <a:xfrm>
            <a:off x="2244054" y="3891466"/>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418F8E6-D7F5-4848-1508-DEBE0A606097}"/>
              </a:ext>
            </a:extLst>
          </p:cNvPr>
          <p:cNvCxnSpPr/>
          <p:nvPr/>
        </p:nvCxnSpPr>
        <p:spPr>
          <a:xfrm>
            <a:off x="5146167" y="3853438"/>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88BDD2D-6227-D51D-1BB4-79010CB5268D}"/>
              </a:ext>
            </a:extLst>
          </p:cNvPr>
          <p:cNvSpPr txBox="1"/>
          <p:nvPr/>
        </p:nvSpPr>
        <p:spPr>
          <a:xfrm>
            <a:off x="4281274" y="2798681"/>
            <a:ext cx="364202" cy="646331"/>
          </a:xfrm>
          <a:prstGeom prst="rect">
            <a:avLst/>
          </a:prstGeom>
          <a:noFill/>
        </p:spPr>
        <p:txBody>
          <a:bodyPr wrap="none" rtlCol="0">
            <a:spAutoFit/>
          </a:bodyPr>
          <a:lstStyle/>
          <a:p>
            <a:r>
              <a:rPr lang="en-US" sz="3600" dirty="0"/>
              <a:t>*</a:t>
            </a:r>
          </a:p>
        </p:txBody>
      </p:sp>
      <p:graphicFrame>
        <p:nvGraphicFramePr>
          <p:cNvPr id="42" name="Table 5">
            <a:extLst>
              <a:ext uri="{FF2B5EF4-FFF2-40B4-BE49-F238E27FC236}">
                <a16:creationId xmlns:a16="http://schemas.microsoft.com/office/drawing/2014/main" id="{09E41A65-E8DF-6A1E-F4D5-1DD7911859F3}"/>
              </a:ext>
            </a:extLst>
          </p:cNvPr>
          <p:cNvGraphicFramePr>
            <a:graphicFrameLocks noGrp="1" noChangeAspect="1"/>
          </p:cNvGraphicFramePr>
          <p:nvPr/>
        </p:nvGraphicFramePr>
        <p:xfrm>
          <a:off x="7080550" y="3159946"/>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43" name="Table 5">
            <a:extLst>
              <a:ext uri="{FF2B5EF4-FFF2-40B4-BE49-F238E27FC236}">
                <a16:creationId xmlns:a16="http://schemas.microsoft.com/office/drawing/2014/main" id="{4CA526EA-D9B9-0A35-49FD-9BA84E6CD284}"/>
              </a:ext>
            </a:extLst>
          </p:cNvPr>
          <p:cNvGraphicFramePr>
            <a:graphicFrameLocks noGrp="1" noChangeAspect="1"/>
          </p:cNvGraphicFramePr>
          <p:nvPr/>
        </p:nvGraphicFramePr>
        <p:xfrm>
          <a:off x="9934640"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44" name="Table 5">
            <a:extLst>
              <a:ext uri="{FF2B5EF4-FFF2-40B4-BE49-F238E27FC236}">
                <a16:creationId xmlns:a16="http://schemas.microsoft.com/office/drawing/2014/main" id="{03B70380-9B32-B6C8-47D2-67923E9F3527}"/>
              </a:ext>
            </a:extLst>
          </p:cNvPr>
          <p:cNvGraphicFramePr>
            <a:graphicFrameLocks noGrp="1" noChangeAspect="1"/>
          </p:cNvGraphicFramePr>
          <p:nvPr/>
        </p:nvGraphicFramePr>
        <p:xfrm>
          <a:off x="7080550"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45" name="Table 5">
            <a:extLst>
              <a:ext uri="{FF2B5EF4-FFF2-40B4-BE49-F238E27FC236}">
                <a16:creationId xmlns:a16="http://schemas.microsoft.com/office/drawing/2014/main" id="{E1DABEA7-D764-B06C-FF17-A1BB333F1159}"/>
              </a:ext>
            </a:extLst>
          </p:cNvPr>
          <p:cNvGraphicFramePr>
            <a:graphicFrameLocks noGrp="1" noChangeAspect="1"/>
          </p:cNvGraphicFramePr>
          <p:nvPr/>
        </p:nvGraphicFramePr>
        <p:xfrm>
          <a:off x="9934640" y="3159946"/>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46" name="Table 5">
            <a:extLst>
              <a:ext uri="{FF2B5EF4-FFF2-40B4-BE49-F238E27FC236}">
                <a16:creationId xmlns:a16="http://schemas.microsoft.com/office/drawing/2014/main" id="{F6C49F5D-65BF-014D-20FB-CF66B9DDFFE1}"/>
              </a:ext>
            </a:extLst>
          </p:cNvPr>
          <p:cNvGraphicFramePr>
            <a:graphicFrameLocks noGrp="1" noChangeAspect="1"/>
          </p:cNvGraphicFramePr>
          <p:nvPr/>
        </p:nvGraphicFramePr>
        <p:xfrm>
          <a:off x="8514824"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47" name="Table 5">
            <a:extLst>
              <a:ext uri="{FF2B5EF4-FFF2-40B4-BE49-F238E27FC236}">
                <a16:creationId xmlns:a16="http://schemas.microsoft.com/office/drawing/2014/main" id="{781EA8BC-8381-6873-E6DF-52E73E0422A9}"/>
              </a:ext>
            </a:extLst>
          </p:cNvPr>
          <p:cNvGraphicFramePr>
            <a:graphicFrameLocks noGrp="1" noChangeAspect="1"/>
          </p:cNvGraphicFramePr>
          <p:nvPr/>
        </p:nvGraphicFramePr>
        <p:xfrm>
          <a:off x="11395875" y="3138289"/>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48" name="TextBox 47">
            <a:extLst>
              <a:ext uri="{FF2B5EF4-FFF2-40B4-BE49-F238E27FC236}">
                <a16:creationId xmlns:a16="http://schemas.microsoft.com/office/drawing/2014/main" id="{28E2A14B-9892-27A4-CA78-C35E196DDA93}"/>
              </a:ext>
            </a:extLst>
          </p:cNvPr>
          <p:cNvSpPr txBox="1"/>
          <p:nvPr/>
        </p:nvSpPr>
        <p:spPr>
          <a:xfrm>
            <a:off x="7216531" y="2777025"/>
            <a:ext cx="364202" cy="646331"/>
          </a:xfrm>
          <a:prstGeom prst="rect">
            <a:avLst/>
          </a:prstGeom>
          <a:noFill/>
        </p:spPr>
        <p:txBody>
          <a:bodyPr wrap="none" rtlCol="0">
            <a:spAutoFit/>
          </a:bodyPr>
          <a:lstStyle/>
          <a:p>
            <a:r>
              <a:rPr lang="en-US" sz="3600" dirty="0"/>
              <a:t>*</a:t>
            </a:r>
          </a:p>
        </p:txBody>
      </p:sp>
      <p:cxnSp>
        <p:nvCxnSpPr>
          <p:cNvPr id="49" name="Straight Arrow Connector 48">
            <a:extLst>
              <a:ext uri="{FF2B5EF4-FFF2-40B4-BE49-F238E27FC236}">
                <a16:creationId xmlns:a16="http://schemas.microsoft.com/office/drawing/2014/main" id="{4C1E7F29-F58C-9807-41A4-4DC3DD43EE1F}"/>
              </a:ext>
            </a:extLst>
          </p:cNvPr>
          <p:cNvCxnSpPr/>
          <p:nvPr/>
        </p:nvCxnSpPr>
        <p:spPr>
          <a:xfrm>
            <a:off x="8045572" y="3869809"/>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4AD727A-D253-875F-6F58-F49D91B777EE}"/>
              </a:ext>
            </a:extLst>
          </p:cNvPr>
          <p:cNvCxnSpPr/>
          <p:nvPr/>
        </p:nvCxnSpPr>
        <p:spPr>
          <a:xfrm>
            <a:off x="10921181" y="3831781"/>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83BD8DA-7503-B811-00F7-12E89A3FC700}"/>
              </a:ext>
            </a:extLst>
          </p:cNvPr>
          <p:cNvSpPr txBox="1"/>
          <p:nvPr/>
        </p:nvSpPr>
        <p:spPr>
          <a:xfrm>
            <a:off x="10056288" y="2777024"/>
            <a:ext cx="364202" cy="646331"/>
          </a:xfrm>
          <a:prstGeom prst="rect">
            <a:avLst/>
          </a:prstGeom>
          <a:noFill/>
        </p:spPr>
        <p:txBody>
          <a:bodyPr wrap="none" rtlCol="0">
            <a:spAutoFit/>
          </a:bodyPr>
          <a:lstStyle/>
          <a:p>
            <a:r>
              <a:rPr lang="en-US" sz="3600" dirty="0"/>
              <a:t>*</a:t>
            </a:r>
          </a:p>
        </p:txBody>
      </p:sp>
      <p:graphicFrame>
        <p:nvGraphicFramePr>
          <p:cNvPr id="2" name="Table 5">
            <a:extLst>
              <a:ext uri="{FF2B5EF4-FFF2-40B4-BE49-F238E27FC236}">
                <a16:creationId xmlns:a16="http://schemas.microsoft.com/office/drawing/2014/main" id="{9CF3E8C5-E790-731C-9A9A-F8B0405F81A4}"/>
              </a:ext>
            </a:extLst>
          </p:cNvPr>
          <p:cNvGraphicFramePr>
            <a:graphicFrameLocks noGrp="1" noChangeAspect="1"/>
          </p:cNvGraphicFramePr>
          <p:nvPr/>
        </p:nvGraphicFramePr>
        <p:xfrm>
          <a:off x="667842"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 name="TextBox 2">
            <a:extLst>
              <a:ext uri="{FF2B5EF4-FFF2-40B4-BE49-F238E27FC236}">
                <a16:creationId xmlns:a16="http://schemas.microsoft.com/office/drawing/2014/main" id="{5C4EBE03-F92A-0E8D-07BE-101AEEC47636}"/>
              </a:ext>
            </a:extLst>
          </p:cNvPr>
          <p:cNvSpPr txBox="1"/>
          <p:nvPr/>
        </p:nvSpPr>
        <p:spPr>
          <a:xfrm>
            <a:off x="874745" y="3586588"/>
            <a:ext cx="425116" cy="584775"/>
          </a:xfrm>
          <a:prstGeom prst="rect">
            <a:avLst/>
          </a:prstGeom>
          <a:noFill/>
        </p:spPr>
        <p:txBody>
          <a:bodyPr wrap="none" rtlCol="0">
            <a:spAutoFit/>
          </a:bodyPr>
          <a:lstStyle/>
          <a:p>
            <a:r>
              <a:rPr lang="en-US" sz="3200" dirty="0"/>
              <a:t>+</a:t>
            </a:r>
          </a:p>
        </p:txBody>
      </p:sp>
      <p:graphicFrame>
        <p:nvGraphicFramePr>
          <p:cNvPr id="5" name="Table 5">
            <a:extLst>
              <a:ext uri="{FF2B5EF4-FFF2-40B4-BE49-F238E27FC236}">
                <a16:creationId xmlns:a16="http://schemas.microsoft.com/office/drawing/2014/main" id="{3744A3F7-5FC2-7692-0C62-B07580B3E8B7}"/>
              </a:ext>
            </a:extLst>
          </p:cNvPr>
          <p:cNvGraphicFramePr>
            <a:graphicFrameLocks noGrp="1" noChangeAspect="1"/>
          </p:cNvGraphicFramePr>
          <p:nvPr/>
        </p:nvGraphicFramePr>
        <p:xfrm>
          <a:off x="3544372"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6" name="TextBox 5">
            <a:extLst>
              <a:ext uri="{FF2B5EF4-FFF2-40B4-BE49-F238E27FC236}">
                <a16:creationId xmlns:a16="http://schemas.microsoft.com/office/drawing/2014/main" id="{8F44F31D-CB06-9A9C-FD4C-AEBBBB63DAA0}"/>
              </a:ext>
            </a:extLst>
          </p:cNvPr>
          <p:cNvSpPr txBox="1"/>
          <p:nvPr/>
        </p:nvSpPr>
        <p:spPr>
          <a:xfrm>
            <a:off x="3751275" y="3586588"/>
            <a:ext cx="425116" cy="584775"/>
          </a:xfrm>
          <a:prstGeom prst="rect">
            <a:avLst/>
          </a:prstGeom>
          <a:noFill/>
        </p:spPr>
        <p:txBody>
          <a:bodyPr wrap="none" rtlCol="0">
            <a:spAutoFit/>
          </a:bodyPr>
          <a:lstStyle/>
          <a:p>
            <a:r>
              <a:rPr lang="en-US" sz="3200" dirty="0"/>
              <a:t>+</a:t>
            </a:r>
          </a:p>
        </p:txBody>
      </p:sp>
      <p:graphicFrame>
        <p:nvGraphicFramePr>
          <p:cNvPr id="7" name="Table 5">
            <a:extLst>
              <a:ext uri="{FF2B5EF4-FFF2-40B4-BE49-F238E27FC236}">
                <a16:creationId xmlns:a16="http://schemas.microsoft.com/office/drawing/2014/main" id="{83156FE3-0EF2-A3C0-A980-39996B101F67}"/>
              </a:ext>
            </a:extLst>
          </p:cNvPr>
          <p:cNvGraphicFramePr>
            <a:graphicFrameLocks noGrp="1" noChangeAspect="1"/>
          </p:cNvGraphicFramePr>
          <p:nvPr/>
        </p:nvGraphicFramePr>
        <p:xfrm>
          <a:off x="6462939"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8" name="TextBox 7">
            <a:extLst>
              <a:ext uri="{FF2B5EF4-FFF2-40B4-BE49-F238E27FC236}">
                <a16:creationId xmlns:a16="http://schemas.microsoft.com/office/drawing/2014/main" id="{F1968C1E-72F4-9545-662B-207C8FE833CD}"/>
              </a:ext>
            </a:extLst>
          </p:cNvPr>
          <p:cNvSpPr txBox="1"/>
          <p:nvPr/>
        </p:nvSpPr>
        <p:spPr>
          <a:xfrm>
            <a:off x="6669842" y="3564931"/>
            <a:ext cx="425116" cy="584775"/>
          </a:xfrm>
          <a:prstGeom prst="rect">
            <a:avLst/>
          </a:prstGeom>
          <a:noFill/>
        </p:spPr>
        <p:txBody>
          <a:bodyPr wrap="none" rtlCol="0">
            <a:spAutoFit/>
          </a:bodyPr>
          <a:lstStyle/>
          <a:p>
            <a:r>
              <a:rPr lang="en-US" sz="3200" dirty="0"/>
              <a:t>+</a:t>
            </a:r>
          </a:p>
        </p:txBody>
      </p:sp>
      <p:graphicFrame>
        <p:nvGraphicFramePr>
          <p:cNvPr id="9" name="Table 5">
            <a:extLst>
              <a:ext uri="{FF2B5EF4-FFF2-40B4-BE49-F238E27FC236}">
                <a16:creationId xmlns:a16="http://schemas.microsoft.com/office/drawing/2014/main" id="{10E664CB-0FE7-BA43-6920-79392FBF4599}"/>
              </a:ext>
            </a:extLst>
          </p:cNvPr>
          <p:cNvGraphicFramePr>
            <a:graphicFrameLocks noGrp="1" noChangeAspect="1"/>
          </p:cNvGraphicFramePr>
          <p:nvPr/>
        </p:nvGraphicFramePr>
        <p:xfrm>
          <a:off x="9321661"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10" name="TextBox 9">
            <a:extLst>
              <a:ext uri="{FF2B5EF4-FFF2-40B4-BE49-F238E27FC236}">
                <a16:creationId xmlns:a16="http://schemas.microsoft.com/office/drawing/2014/main" id="{22A7A4FD-0A20-967A-CBEA-7FE0C7D093AC}"/>
              </a:ext>
            </a:extLst>
          </p:cNvPr>
          <p:cNvSpPr txBox="1"/>
          <p:nvPr/>
        </p:nvSpPr>
        <p:spPr>
          <a:xfrm>
            <a:off x="9528564" y="3564931"/>
            <a:ext cx="425116" cy="584775"/>
          </a:xfrm>
          <a:prstGeom prst="rect">
            <a:avLst/>
          </a:prstGeom>
          <a:noFill/>
        </p:spPr>
        <p:txBody>
          <a:bodyPr wrap="none" rtlCol="0">
            <a:spAutoFit/>
          </a:bodyPr>
          <a:lstStyle/>
          <a:p>
            <a:r>
              <a:rPr lang="en-US" sz="3200" dirty="0"/>
              <a:t>+</a:t>
            </a:r>
          </a:p>
        </p:txBody>
      </p:sp>
      <p:sp>
        <p:nvSpPr>
          <p:cNvPr id="59" name="TextBox 58">
            <a:extLst>
              <a:ext uri="{FF2B5EF4-FFF2-40B4-BE49-F238E27FC236}">
                <a16:creationId xmlns:a16="http://schemas.microsoft.com/office/drawing/2014/main" id="{EBCAF87D-6DBF-C71A-9ABE-8CD17BDBD017}"/>
              </a:ext>
            </a:extLst>
          </p:cNvPr>
          <p:cNvSpPr txBox="1"/>
          <p:nvPr/>
        </p:nvSpPr>
        <p:spPr>
          <a:xfrm>
            <a:off x="1070425" y="5041173"/>
            <a:ext cx="1313180" cy="461665"/>
          </a:xfrm>
          <a:prstGeom prst="rect">
            <a:avLst/>
          </a:prstGeom>
          <a:noFill/>
        </p:spPr>
        <p:txBody>
          <a:bodyPr wrap="none" rtlCol="0">
            <a:spAutoFit/>
          </a:bodyPr>
          <a:lstStyle/>
          <a:p>
            <a:r>
              <a:rPr lang="en-US" sz="2400" b="1" dirty="0"/>
              <a:t>PE (0,2)</a:t>
            </a:r>
          </a:p>
        </p:txBody>
      </p:sp>
      <p:sp>
        <p:nvSpPr>
          <p:cNvPr id="60" name="TextBox 59">
            <a:extLst>
              <a:ext uri="{FF2B5EF4-FFF2-40B4-BE49-F238E27FC236}">
                <a16:creationId xmlns:a16="http://schemas.microsoft.com/office/drawing/2014/main" id="{DEE21343-4F0F-904A-7860-CF26135E14C3}"/>
              </a:ext>
            </a:extLst>
          </p:cNvPr>
          <p:cNvSpPr txBox="1"/>
          <p:nvPr/>
        </p:nvSpPr>
        <p:spPr>
          <a:xfrm>
            <a:off x="3975542" y="5036809"/>
            <a:ext cx="1313180" cy="461665"/>
          </a:xfrm>
          <a:prstGeom prst="rect">
            <a:avLst/>
          </a:prstGeom>
          <a:noFill/>
        </p:spPr>
        <p:txBody>
          <a:bodyPr wrap="none" rtlCol="0">
            <a:spAutoFit/>
          </a:bodyPr>
          <a:lstStyle/>
          <a:p>
            <a:r>
              <a:rPr lang="en-US" sz="2400" b="1" dirty="0"/>
              <a:t>PE (1,2)</a:t>
            </a:r>
          </a:p>
        </p:txBody>
      </p:sp>
      <p:sp>
        <p:nvSpPr>
          <p:cNvPr id="61" name="TextBox 60">
            <a:extLst>
              <a:ext uri="{FF2B5EF4-FFF2-40B4-BE49-F238E27FC236}">
                <a16:creationId xmlns:a16="http://schemas.microsoft.com/office/drawing/2014/main" id="{8B20F97B-EB04-D29D-9974-E2FFA4F1E398}"/>
              </a:ext>
            </a:extLst>
          </p:cNvPr>
          <p:cNvSpPr txBox="1"/>
          <p:nvPr/>
        </p:nvSpPr>
        <p:spPr>
          <a:xfrm>
            <a:off x="6901920" y="5036810"/>
            <a:ext cx="1313180" cy="461665"/>
          </a:xfrm>
          <a:prstGeom prst="rect">
            <a:avLst/>
          </a:prstGeom>
          <a:noFill/>
        </p:spPr>
        <p:txBody>
          <a:bodyPr wrap="none" rtlCol="0">
            <a:spAutoFit/>
          </a:bodyPr>
          <a:lstStyle/>
          <a:p>
            <a:r>
              <a:rPr lang="en-US" sz="2400" b="1" dirty="0"/>
              <a:t>PE (2,2)</a:t>
            </a:r>
          </a:p>
        </p:txBody>
      </p:sp>
      <p:sp>
        <p:nvSpPr>
          <p:cNvPr id="62" name="TextBox 61">
            <a:extLst>
              <a:ext uri="{FF2B5EF4-FFF2-40B4-BE49-F238E27FC236}">
                <a16:creationId xmlns:a16="http://schemas.microsoft.com/office/drawing/2014/main" id="{FA6BF5EB-CB78-1AFD-8670-D0D0193B5132}"/>
              </a:ext>
            </a:extLst>
          </p:cNvPr>
          <p:cNvSpPr txBox="1"/>
          <p:nvPr/>
        </p:nvSpPr>
        <p:spPr>
          <a:xfrm>
            <a:off x="9785617" y="5036811"/>
            <a:ext cx="1313180" cy="461665"/>
          </a:xfrm>
          <a:prstGeom prst="rect">
            <a:avLst/>
          </a:prstGeom>
          <a:noFill/>
        </p:spPr>
        <p:txBody>
          <a:bodyPr wrap="none" rtlCol="0">
            <a:spAutoFit/>
          </a:bodyPr>
          <a:lstStyle/>
          <a:p>
            <a:r>
              <a:rPr lang="en-US" sz="2400" b="1" dirty="0"/>
              <a:t>PE (3,2)</a:t>
            </a:r>
          </a:p>
        </p:txBody>
      </p:sp>
      <p:grpSp>
        <p:nvGrpSpPr>
          <p:cNvPr id="40" name="Group 39">
            <a:extLst>
              <a:ext uri="{FF2B5EF4-FFF2-40B4-BE49-F238E27FC236}">
                <a16:creationId xmlns:a16="http://schemas.microsoft.com/office/drawing/2014/main" id="{8073F575-1B6D-F1AF-210E-F455EC34C2FA}"/>
              </a:ext>
            </a:extLst>
          </p:cNvPr>
          <p:cNvGrpSpPr/>
          <p:nvPr/>
        </p:nvGrpSpPr>
        <p:grpSpPr>
          <a:xfrm>
            <a:off x="411436" y="208049"/>
            <a:ext cx="1209011" cy="1201103"/>
            <a:chOff x="411436" y="115449"/>
            <a:chExt cx="1209011" cy="1201103"/>
          </a:xfrm>
        </p:grpSpPr>
        <p:sp>
          <p:nvSpPr>
            <p:cNvPr id="50" name="Rectangle 49">
              <a:extLst>
                <a:ext uri="{FF2B5EF4-FFF2-40B4-BE49-F238E27FC236}">
                  <a16:creationId xmlns:a16="http://schemas.microsoft.com/office/drawing/2014/main" id="{D9F4944C-5314-C896-F41B-068A0C66E322}"/>
                </a:ext>
              </a:extLst>
            </p:cNvPr>
            <p:cNvSpPr/>
            <p:nvPr/>
          </p:nvSpPr>
          <p:spPr>
            <a:xfrm>
              <a:off x="411436" y="117060"/>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0303E414-15A9-5947-B4E3-BC175E4B88EE}"/>
                </a:ext>
              </a:extLst>
            </p:cNvPr>
            <p:cNvSpPr/>
            <p:nvPr/>
          </p:nvSpPr>
          <p:spPr>
            <a:xfrm>
              <a:off x="731448"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7120D46C-4A5D-A748-FB81-07E0A04F91DA}"/>
                </a:ext>
              </a:extLst>
            </p:cNvPr>
            <p:cNvSpPr/>
            <p:nvPr/>
          </p:nvSpPr>
          <p:spPr>
            <a:xfrm>
              <a:off x="1051504"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940862CD-83B2-6566-22DA-9F11D0D9498A}"/>
                </a:ext>
              </a:extLst>
            </p:cNvPr>
            <p:cNvSpPr/>
            <p:nvPr/>
          </p:nvSpPr>
          <p:spPr>
            <a:xfrm>
              <a:off x="1371560"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2867E800-269D-9BC0-0926-EAB035889B2C}"/>
                </a:ext>
              </a:extLst>
            </p:cNvPr>
            <p:cNvSpPr/>
            <p:nvPr/>
          </p:nvSpPr>
          <p:spPr>
            <a:xfrm>
              <a:off x="411436" y="437514"/>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E8C896C2-CCD6-4478-90D9-E334173344C6}"/>
                </a:ext>
              </a:extLst>
            </p:cNvPr>
            <p:cNvSpPr/>
            <p:nvPr/>
          </p:nvSpPr>
          <p:spPr>
            <a:xfrm>
              <a:off x="731448" y="435903"/>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5C27F4DA-3618-038F-7233-11BD535E09AB}"/>
                </a:ext>
              </a:extLst>
            </p:cNvPr>
            <p:cNvSpPr/>
            <p:nvPr/>
          </p:nvSpPr>
          <p:spPr>
            <a:xfrm>
              <a:off x="1051504" y="435903"/>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DD830E4B-6A99-705E-A824-C641E3C5A708}"/>
                </a:ext>
              </a:extLst>
            </p:cNvPr>
            <p:cNvSpPr/>
            <p:nvPr/>
          </p:nvSpPr>
          <p:spPr>
            <a:xfrm>
              <a:off x="1371560" y="435903"/>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6C1C2378-02FB-D025-2AEB-6D0998563681}"/>
                </a:ext>
              </a:extLst>
            </p:cNvPr>
            <p:cNvSpPr/>
            <p:nvPr/>
          </p:nvSpPr>
          <p:spPr>
            <a:xfrm>
              <a:off x="411436" y="753272"/>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6A4D238B-7514-7889-C4D9-E73DB5ACCB07}"/>
                </a:ext>
              </a:extLst>
            </p:cNvPr>
            <p:cNvSpPr/>
            <p:nvPr/>
          </p:nvSpPr>
          <p:spPr>
            <a:xfrm>
              <a:off x="731448" y="751661"/>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CED547DC-5DFD-661E-E69E-6920687508BF}"/>
                </a:ext>
              </a:extLst>
            </p:cNvPr>
            <p:cNvSpPr/>
            <p:nvPr/>
          </p:nvSpPr>
          <p:spPr>
            <a:xfrm>
              <a:off x="1051504" y="751661"/>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6A49E219-2920-51EA-7A12-A2041EF53826}"/>
                </a:ext>
              </a:extLst>
            </p:cNvPr>
            <p:cNvSpPr/>
            <p:nvPr/>
          </p:nvSpPr>
          <p:spPr>
            <a:xfrm>
              <a:off x="1371560" y="751661"/>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5F86E2D8-D90D-179D-42D1-9A2170927C0C}"/>
                </a:ext>
              </a:extLst>
            </p:cNvPr>
            <p:cNvSpPr/>
            <p:nvPr/>
          </p:nvSpPr>
          <p:spPr>
            <a:xfrm>
              <a:off x="411436" y="1073726"/>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1B500BC2-B96E-0838-40C4-571146FC4E1B}"/>
                </a:ext>
              </a:extLst>
            </p:cNvPr>
            <p:cNvSpPr/>
            <p:nvPr/>
          </p:nvSpPr>
          <p:spPr>
            <a:xfrm>
              <a:off x="731448"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FEB4CAB-13D0-824F-7301-463784622948}"/>
                </a:ext>
              </a:extLst>
            </p:cNvPr>
            <p:cNvSpPr/>
            <p:nvPr/>
          </p:nvSpPr>
          <p:spPr>
            <a:xfrm>
              <a:off x="1051504"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65C712DD-B602-437D-907C-C7DEC0FCE4EC}"/>
                </a:ext>
              </a:extLst>
            </p:cNvPr>
            <p:cNvSpPr/>
            <p:nvPr/>
          </p:nvSpPr>
          <p:spPr>
            <a:xfrm>
              <a:off x="1371560"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44016AE-F339-A841-FB0E-166BC510269E}"/>
                  </a:ext>
                </a:extLst>
              </p:cNvPr>
              <p:cNvSpPr txBox="1"/>
              <p:nvPr/>
            </p:nvSpPr>
            <p:spPr>
              <a:xfrm>
                <a:off x="894719" y="181642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1</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=16 :23</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D44016AE-F339-A841-FB0E-166BC510269E}"/>
                  </a:ext>
                </a:extLst>
              </p:cNvPr>
              <p:cNvSpPr txBox="1">
                <a:spLocks noRot="1" noChangeAspect="1" noMove="1" noResize="1" noEditPoints="1" noAdjustHandles="1" noChangeArrowheads="1" noChangeShapeType="1" noTextEdit="1"/>
              </p:cNvSpPr>
              <p:nvPr/>
            </p:nvSpPr>
            <p:spPr>
              <a:xfrm>
                <a:off x="894719" y="1816420"/>
                <a:ext cx="1902609" cy="628955"/>
              </a:xfrm>
              <a:prstGeom prst="rect">
                <a:avLst/>
              </a:prstGeom>
              <a:blipFill>
                <a:blip r:embed="rId2"/>
                <a:stretch>
                  <a:fillRect l="-5298" t="-14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B865D80-D0E6-7D0D-971E-39F47ACBED10}"/>
                  </a:ext>
                </a:extLst>
              </p:cNvPr>
              <p:cNvSpPr txBox="1"/>
              <p:nvPr/>
            </p:nvSpPr>
            <p:spPr>
              <a:xfrm>
                <a:off x="3789578" y="1801824"/>
                <a:ext cx="2025370"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,5</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5</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=16 :23</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AB865D80-D0E6-7D0D-971E-39F47ACBED10}"/>
                  </a:ext>
                </a:extLst>
              </p:cNvPr>
              <p:cNvSpPr txBox="1">
                <a:spLocks noRot="1" noChangeAspect="1" noMove="1" noResize="1" noEditPoints="1" noAdjustHandles="1" noChangeArrowheads="1" noChangeShapeType="1" noTextEdit="1"/>
              </p:cNvSpPr>
              <p:nvPr/>
            </p:nvSpPr>
            <p:spPr>
              <a:xfrm>
                <a:off x="3789578" y="1801824"/>
                <a:ext cx="2025370" cy="628955"/>
              </a:xfrm>
              <a:prstGeom prst="rect">
                <a:avLst/>
              </a:prstGeom>
              <a:blipFill>
                <a:blip r:embed="rId3"/>
                <a:stretch>
                  <a:fillRect l="-5625" t="-14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37ABFFF-58C2-D840-75AA-47CFDC176C53}"/>
                  </a:ext>
                </a:extLst>
              </p:cNvPr>
              <p:cNvSpPr txBox="1"/>
              <p:nvPr/>
            </p:nvSpPr>
            <p:spPr>
              <a:xfrm>
                <a:off x="6725975" y="1789407"/>
                <a:ext cx="1780485"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,9</m:t>
                        </m:r>
                      </m:sub>
                    </m:sSub>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9</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=16 :23</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B37ABFFF-58C2-D840-75AA-47CFDC176C53}"/>
                  </a:ext>
                </a:extLst>
              </p:cNvPr>
              <p:cNvSpPr txBox="1">
                <a:spLocks noRot="1" noChangeAspect="1" noMove="1" noResize="1" noEditPoints="1" noAdjustHandles="1" noChangeArrowheads="1" noChangeShapeType="1" noTextEdit="1"/>
              </p:cNvSpPr>
              <p:nvPr/>
            </p:nvSpPr>
            <p:spPr>
              <a:xfrm>
                <a:off x="6725975" y="1789407"/>
                <a:ext cx="1780485" cy="628955"/>
              </a:xfrm>
              <a:prstGeom prst="rect">
                <a:avLst/>
              </a:prstGeom>
              <a:blipFill>
                <a:blip r:embed="rId4"/>
                <a:stretch>
                  <a:fillRect l="-5674" t="-14000" r="-3546"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2E8E5B2-ED9D-194E-C844-8D016A9B16CC}"/>
                  </a:ext>
                </a:extLst>
              </p:cNvPr>
              <p:cNvSpPr txBox="1"/>
              <p:nvPr/>
            </p:nvSpPr>
            <p:spPr>
              <a:xfrm>
                <a:off x="9575200" y="1816421"/>
                <a:ext cx="2025370"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,13</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13</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=16 :23</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92E8E5B2-ED9D-194E-C844-8D016A9B16CC}"/>
                  </a:ext>
                </a:extLst>
              </p:cNvPr>
              <p:cNvSpPr txBox="1">
                <a:spLocks noRot="1" noChangeAspect="1" noMove="1" noResize="1" noEditPoints="1" noAdjustHandles="1" noChangeArrowheads="1" noChangeShapeType="1" noTextEdit="1"/>
              </p:cNvSpPr>
              <p:nvPr/>
            </p:nvSpPr>
            <p:spPr>
              <a:xfrm>
                <a:off x="9575200" y="1816421"/>
                <a:ext cx="2025370" cy="628955"/>
              </a:xfrm>
              <a:prstGeom prst="rect">
                <a:avLst/>
              </a:prstGeom>
              <a:blipFill>
                <a:blip r:embed="rId5"/>
                <a:stretch>
                  <a:fillRect l="-5625" t="-14000" r="-1875" b="-2000"/>
                </a:stretch>
              </a:blipFill>
            </p:spPr>
            <p:txBody>
              <a:bodyPr/>
              <a:lstStyle/>
              <a:p>
                <a:r>
                  <a:rPr lang="en-US">
                    <a:noFill/>
                  </a:rPr>
                  <a:t> </a:t>
                </a:r>
              </a:p>
            </p:txBody>
          </p:sp>
        </mc:Fallback>
      </mc:AlternateContent>
    </p:spTree>
    <p:extLst>
      <p:ext uri="{BB962C8B-B14F-4D97-AF65-F5344CB8AC3E}">
        <p14:creationId xmlns:p14="http://schemas.microsoft.com/office/powerpoint/2010/main" val="32179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808A1F-33A8-F342-8326-B49DD923295D}"/>
              </a:ext>
            </a:extLst>
          </p:cNvPr>
          <p:cNvSpPr>
            <a:spLocks noGrp="1"/>
          </p:cNvSpPr>
          <p:nvPr>
            <p:ph type="sldNum" sz="quarter" idx="4"/>
          </p:nvPr>
        </p:nvSpPr>
        <p:spPr>
          <a:xfrm>
            <a:off x="9372600" y="6515100"/>
            <a:ext cx="2552700" cy="228600"/>
          </a:xfrm>
          <a:prstGeom prst="rect">
            <a:avLst/>
          </a:prstGeom>
        </p:spPr>
        <p:txBody>
          <a:bodyPr vert="horz" lIns="91440" tIns="45720" rIns="91440" bIns="45720" rtlCol="0" anchor="ctr"/>
          <a:lstStyle>
            <a:defPPr>
              <a:defRPr lang="en-US"/>
            </a:defPPr>
            <a:lvl1pPr marL="0" algn="r" defTabSz="914400" rtl="0" eaLnBrk="1" latinLnBrk="0" hangingPunct="1">
              <a:defRPr sz="6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0B354EC8-F2B8-4A45-9B5A-4524A3A10FC3}" type="slidenum">
              <a:rPr lang="en-US" smtClean="0"/>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en-US" sz="600" b="0" i="0" u="none" strike="noStrike" kern="1200" cap="none" spc="0" normalizeH="0" baseline="0" noProof="0">
              <a:ln>
                <a:noFill/>
              </a:ln>
              <a:solidFill>
                <a:srgbClr val="FFFFFF"/>
              </a:solidFill>
              <a:effectLst/>
              <a:uLnTx/>
              <a:uFillTx/>
              <a:latin typeface="Helvetica" pitchFamily="2" charset="0"/>
              <a:ea typeface="+mn-ea"/>
              <a:cs typeface="Arial"/>
              <a:sym typeface="Arial"/>
            </a:endParaRPr>
          </a:p>
        </p:txBody>
      </p:sp>
      <p:pic>
        <p:nvPicPr>
          <p:cNvPr id="6" name="Picture 5" descr="A picture containing electronics, loudspeaker, computer&#10;&#10;Description automatically generated">
            <a:extLst>
              <a:ext uri="{FF2B5EF4-FFF2-40B4-BE49-F238E27FC236}">
                <a16:creationId xmlns:a16="http://schemas.microsoft.com/office/drawing/2014/main" id="{3687A8B1-B7E7-E849-84C5-BCC9D15814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33" b="7675"/>
          <a:stretch/>
        </p:blipFill>
        <p:spPr>
          <a:xfrm>
            <a:off x="-10912" y="1596325"/>
            <a:ext cx="5747890" cy="4755048"/>
          </a:xfrm>
          <a:prstGeom prst="rect">
            <a:avLst/>
          </a:prstGeom>
        </p:spPr>
      </p:pic>
      <p:sp>
        <p:nvSpPr>
          <p:cNvPr id="7" name="Title 1">
            <a:extLst>
              <a:ext uri="{FF2B5EF4-FFF2-40B4-BE49-F238E27FC236}">
                <a16:creationId xmlns:a16="http://schemas.microsoft.com/office/drawing/2014/main" id="{014681E1-4994-F340-BD16-6127FDA16E4C}"/>
              </a:ext>
            </a:extLst>
          </p:cNvPr>
          <p:cNvSpPr txBox="1">
            <a:spLocks/>
          </p:cNvSpPr>
          <p:nvPr/>
        </p:nvSpPr>
        <p:spPr>
          <a:xfrm>
            <a:off x="361543" y="287877"/>
            <a:ext cx="10998200" cy="79585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231F20"/>
                </a:solidFill>
                <a:effectLst/>
                <a:uLnTx/>
                <a:uFillTx/>
                <a:latin typeface="Arial"/>
                <a:ea typeface="+mj-ea"/>
                <a:cs typeface="Arial"/>
              </a:rPr>
              <a:t>Is your application </a:t>
            </a:r>
            <a:r>
              <a:rPr kumimoji="0" lang="en-US" sz="3600" b="0" i="0" u="none" strike="noStrike" kern="1200" cap="none" spc="0" normalizeH="0" baseline="0" noProof="0">
                <a:ln>
                  <a:noFill/>
                </a:ln>
                <a:solidFill>
                  <a:srgbClr val="EA5B0C"/>
                </a:solidFill>
                <a:effectLst/>
                <a:uLnTx/>
                <a:uFillTx/>
                <a:latin typeface="Arial"/>
                <a:ea typeface="+mj-ea"/>
                <a:cs typeface="Arial"/>
              </a:rPr>
              <a:t>constrained by data access?</a:t>
            </a:r>
          </a:p>
        </p:txBody>
      </p:sp>
      <p:sp>
        <p:nvSpPr>
          <p:cNvPr id="11" name="Content Placeholder 2">
            <a:extLst>
              <a:ext uri="{FF2B5EF4-FFF2-40B4-BE49-F238E27FC236}">
                <a16:creationId xmlns:a16="http://schemas.microsoft.com/office/drawing/2014/main" id="{D5103A65-3CDC-F844-9D53-A0FE3FD676FF}"/>
              </a:ext>
            </a:extLst>
          </p:cNvPr>
          <p:cNvSpPr>
            <a:spLocks noGrp="1"/>
          </p:cNvSpPr>
          <p:nvPr>
            <p:ph idx="1"/>
          </p:nvPr>
        </p:nvSpPr>
        <p:spPr>
          <a:xfrm>
            <a:off x="5704280" y="1201119"/>
            <a:ext cx="6221021" cy="4710134"/>
          </a:xfrm>
        </p:spPr>
        <p:txBody>
          <a:bodyPr/>
          <a:lstStyle/>
          <a:p>
            <a:pPr marL="0" indent="0">
              <a:buNone/>
            </a:pPr>
            <a:r>
              <a:rPr lang="en-US" b="1" dirty="0"/>
              <a:t>Examples: </a:t>
            </a:r>
            <a:r>
              <a:rPr lang="en-US" i="1" dirty="0"/>
              <a:t>Stencil based PDE solvers, linear algebra solvers, signal processing, sparse tensor math, big data analysis</a:t>
            </a:r>
          </a:p>
          <a:p>
            <a:pPr marL="0" indent="0">
              <a:buNone/>
            </a:pPr>
            <a:endParaRPr lang="en-US" dirty="0"/>
          </a:p>
          <a:p>
            <a:pPr marL="0" indent="0">
              <a:buNone/>
            </a:pPr>
            <a:r>
              <a:rPr lang="en-US" b="1" dirty="0">
                <a:solidFill>
                  <a:srgbClr val="EA5B0C"/>
                </a:solidFill>
              </a:rPr>
              <a:t>The Cerebras solution:</a:t>
            </a:r>
          </a:p>
          <a:p>
            <a:r>
              <a:rPr lang="en-US" dirty="0"/>
              <a:t>The CS-2 system has </a:t>
            </a:r>
            <a:r>
              <a:rPr lang="en-US" b="1" dirty="0"/>
              <a:t>40 GB of SRAM </a:t>
            </a:r>
            <a:r>
              <a:rPr lang="en-US" dirty="0"/>
              <a:t>uniformly distributed across the wafer that is </a:t>
            </a:r>
            <a:r>
              <a:rPr lang="en-US" b="1" dirty="0"/>
              <a:t>1 cycle </a:t>
            </a:r>
            <a:r>
              <a:rPr lang="en-US" dirty="0"/>
              <a:t>away from the processing element</a:t>
            </a:r>
          </a:p>
          <a:p>
            <a:pPr lvl="1"/>
            <a:r>
              <a:rPr lang="en-US" dirty="0"/>
              <a:t>Speeds up memory access by orders of magnitude</a:t>
            </a:r>
          </a:p>
          <a:p>
            <a:r>
              <a:rPr lang="en-US" dirty="0"/>
              <a:t>The CS-2 system is capable of </a:t>
            </a:r>
            <a:r>
              <a:rPr lang="en-US" b="1" dirty="0"/>
              <a:t>1.2 Tb/s bandwidth </a:t>
            </a:r>
            <a:r>
              <a:rPr lang="en-US" dirty="0"/>
              <a:t>onto the chip</a:t>
            </a:r>
          </a:p>
          <a:p>
            <a:pPr lvl="1"/>
            <a:r>
              <a:rPr lang="en-US" dirty="0"/>
              <a:t>Stream data onto the chip as required</a:t>
            </a:r>
          </a:p>
          <a:p>
            <a:endParaRPr lang="en-US" dirty="0"/>
          </a:p>
        </p:txBody>
      </p:sp>
    </p:spTree>
    <p:extLst>
      <p:ext uri="{BB962C8B-B14F-4D97-AF65-F5344CB8AC3E}">
        <p14:creationId xmlns:p14="http://schemas.microsoft.com/office/powerpoint/2010/main" val="11788084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1D2AF0-DAD5-22B0-705C-BE3D2778AB2A}"/>
              </a:ext>
            </a:extLst>
          </p:cNvPr>
          <p:cNvSpPr/>
          <p:nvPr/>
        </p:nvSpPr>
        <p:spPr>
          <a:xfrm>
            <a:off x="3374722" y="2504048"/>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AC606-D3C3-C519-9D07-013A8258CCA4}"/>
              </a:ext>
            </a:extLst>
          </p:cNvPr>
          <p:cNvSpPr/>
          <p:nvPr/>
        </p:nvSpPr>
        <p:spPr>
          <a:xfrm>
            <a:off x="6269997" y="2502269"/>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BFF30F-098A-B206-BBB3-16D7C320F939}"/>
              </a:ext>
            </a:extLst>
          </p:cNvPr>
          <p:cNvSpPr/>
          <p:nvPr/>
        </p:nvSpPr>
        <p:spPr>
          <a:xfrm>
            <a:off x="9152894" y="2502269"/>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DC9D5E-7FC4-E2D8-6A55-CD67D12CF11D}"/>
              </a:ext>
            </a:extLst>
          </p:cNvPr>
          <p:cNvSpPr/>
          <p:nvPr/>
        </p:nvSpPr>
        <p:spPr>
          <a:xfrm>
            <a:off x="478024" y="2512010"/>
            <a:ext cx="2649490" cy="2351538"/>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50</a:t>
            </a:fld>
            <a:endParaRPr lang="en"/>
          </a:p>
        </p:txBody>
      </p:sp>
      <p:graphicFrame>
        <p:nvGraphicFramePr>
          <p:cNvPr id="22" name="Table 5">
            <a:extLst>
              <a:ext uri="{FF2B5EF4-FFF2-40B4-BE49-F238E27FC236}">
                <a16:creationId xmlns:a16="http://schemas.microsoft.com/office/drawing/2014/main" id="{9EAB5635-C058-C09D-735F-7D9C4D557FC7}"/>
              </a:ext>
            </a:extLst>
          </p:cNvPr>
          <p:cNvGraphicFramePr>
            <a:graphicFrameLocks noGrp="1" noChangeAspect="1"/>
          </p:cNvGraphicFramePr>
          <p:nvPr/>
        </p:nvGraphicFramePr>
        <p:xfrm>
          <a:off x="1279032" y="3181603"/>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27" name="Table 5">
            <a:extLst>
              <a:ext uri="{FF2B5EF4-FFF2-40B4-BE49-F238E27FC236}">
                <a16:creationId xmlns:a16="http://schemas.microsoft.com/office/drawing/2014/main" id="{1539F4AA-F9D6-046B-E2FE-1C4E61ABE3A6}"/>
              </a:ext>
            </a:extLst>
          </p:cNvPr>
          <p:cNvGraphicFramePr>
            <a:graphicFrameLocks noGrp="1" noChangeAspect="1"/>
          </p:cNvGraphicFramePr>
          <p:nvPr/>
        </p:nvGraphicFramePr>
        <p:xfrm>
          <a:off x="4159626"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28" name="Table 5">
            <a:extLst>
              <a:ext uri="{FF2B5EF4-FFF2-40B4-BE49-F238E27FC236}">
                <a16:creationId xmlns:a16="http://schemas.microsoft.com/office/drawing/2014/main" id="{E77A05B2-412E-9400-BE6C-ADAB390FF040}"/>
              </a:ext>
            </a:extLst>
          </p:cNvPr>
          <p:cNvGraphicFramePr>
            <a:graphicFrameLocks noGrp="1" noChangeAspect="1"/>
          </p:cNvGraphicFramePr>
          <p:nvPr/>
        </p:nvGraphicFramePr>
        <p:xfrm>
          <a:off x="1279032" y="2691917"/>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29" name="Table 5">
            <a:extLst>
              <a:ext uri="{FF2B5EF4-FFF2-40B4-BE49-F238E27FC236}">
                <a16:creationId xmlns:a16="http://schemas.microsoft.com/office/drawing/2014/main" id="{D075EA26-0C9D-7D56-A038-351F7948923D}"/>
              </a:ext>
            </a:extLst>
          </p:cNvPr>
          <p:cNvGraphicFramePr>
            <a:graphicFrameLocks noGrp="1" noChangeAspect="1"/>
          </p:cNvGraphicFramePr>
          <p:nvPr/>
        </p:nvGraphicFramePr>
        <p:xfrm>
          <a:off x="4159626" y="3181603"/>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31" name="Table 5">
            <a:extLst>
              <a:ext uri="{FF2B5EF4-FFF2-40B4-BE49-F238E27FC236}">
                <a16:creationId xmlns:a16="http://schemas.microsoft.com/office/drawing/2014/main" id="{F8DC5680-A353-E190-BA6D-3C817C4ADC23}"/>
              </a:ext>
            </a:extLst>
          </p:cNvPr>
          <p:cNvGraphicFramePr>
            <a:graphicFrameLocks noGrp="1" noChangeAspect="1"/>
          </p:cNvGraphicFramePr>
          <p:nvPr/>
        </p:nvGraphicFramePr>
        <p:xfrm>
          <a:off x="2713306"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32" name="Table 5">
            <a:extLst>
              <a:ext uri="{FF2B5EF4-FFF2-40B4-BE49-F238E27FC236}">
                <a16:creationId xmlns:a16="http://schemas.microsoft.com/office/drawing/2014/main" id="{4E771218-EAC7-5071-4901-1AC77AEADCE8}"/>
              </a:ext>
            </a:extLst>
          </p:cNvPr>
          <p:cNvGraphicFramePr>
            <a:graphicFrameLocks noGrp="1" noChangeAspect="1"/>
          </p:cNvGraphicFramePr>
          <p:nvPr/>
        </p:nvGraphicFramePr>
        <p:xfrm>
          <a:off x="5620861"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3" name="TextBox 32">
            <a:extLst>
              <a:ext uri="{FF2B5EF4-FFF2-40B4-BE49-F238E27FC236}">
                <a16:creationId xmlns:a16="http://schemas.microsoft.com/office/drawing/2014/main" id="{8B97FC4E-8161-57C3-0BA7-6FF8516D820A}"/>
              </a:ext>
            </a:extLst>
          </p:cNvPr>
          <p:cNvSpPr txBox="1"/>
          <p:nvPr/>
        </p:nvSpPr>
        <p:spPr>
          <a:xfrm>
            <a:off x="1415013" y="2798682"/>
            <a:ext cx="364202" cy="646331"/>
          </a:xfrm>
          <a:prstGeom prst="rect">
            <a:avLst/>
          </a:prstGeom>
          <a:noFill/>
        </p:spPr>
        <p:txBody>
          <a:bodyPr wrap="none" rtlCol="0">
            <a:spAutoFit/>
          </a:bodyPr>
          <a:lstStyle/>
          <a:p>
            <a:r>
              <a:rPr lang="en-US" sz="3600" dirty="0"/>
              <a:t>*</a:t>
            </a:r>
          </a:p>
        </p:txBody>
      </p:sp>
      <p:cxnSp>
        <p:nvCxnSpPr>
          <p:cNvPr id="35" name="Straight Arrow Connector 34">
            <a:extLst>
              <a:ext uri="{FF2B5EF4-FFF2-40B4-BE49-F238E27FC236}">
                <a16:creationId xmlns:a16="http://schemas.microsoft.com/office/drawing/2014/main" id="{E20DC4C4-62F2-42BA-CD84-BA40ABB4B252}"/>
              </a:ext>
            </a:extLst>
          </p:cNvPr>
          <p:cNvCxnSpPr/>
          <p:nvPr/>
        </p:nvCxnSpPr>
        <p:spPr>
          <a:xfrm>
            <a:off x="2244054" y="3891466"/>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418F8E6-D7F5-4848-1508-DEBE0A606097}"/>
              </a:ext>
            </a:extLst>
          </p:cNvPr>
          <p:cNvCxnSpPr/>
          <p:nvPr/>
        </p:nvCxnSpPr>
        <p:spPr>
          <a:xfrm>
            <a:off x="5146167" y="3853438"/>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88BDD2D-6227-D51D-1BB4-79010CB5268D}"/>
              </a:ext>
            </a:extLst>
          </p:cNvPr>
          <p:cNvSpPr txBox="1"/>
          <p:nvPr/>
        </p:nvSpPr>
        <p:spPr>
          <a:xfrm>
            <a:off x="4281274" y="2798681"/>
            <a:ext cx="364202" cy="646331"/>
          </a:xfrm>
          <a:prstGeom prst="rect">
            <a:avLst/>
          </a:prstGeom>
          <a:noFill/>
        </p:spPr>
        <p:txBody>
          <a:bodyPr wrap="none" rtlCol="0">
            <a:spAutoFit/>
          </a:bodyPr>
          <a:lstStyle/>
          <a:p>
            <a:r>
              <a:rPr lang="en-US" sz="3600" dirty="0"/>
              <a:t>*</a:t>
            </a:r>
          </a:p>
        </p:txBody>
      </p:sp>
      <p:graphicFrame>
        <p:nvGraphicFramePr>
          <p:cNvPr id="42" name="Table 5">
            <a:extLst>
              <a:ext uri="{FF2B5EF4-FFF2-40B4-BE49-F238E27FC236}">
                <a16:creationId xmlns:a16="http://schemas.microsoft.com/office/drawing/2014/main" id="{09E41A65-E8DF-6A1E-F4D5-1DD7911859F3}"/>
              </a:ext>
            </a:extLst>
          </p:cNvPr>
          <p:cNvGraphicFramePr>
            <a:graphicFrameLocks noGrp="1" noChangeAspect="1"/>
          </p:cNvGraphicFramePr>
          <p:nvPr/>
        </p:nvGraphicFramePr>
        <p:xfrm>
          <a:off x="7080550" y="3159946"/>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43" name="Table 5">
            <a:extLst>
              <a:ext uri="{FF2B5EF4-FFF2-40B4-BE49-F238E27FC236}">
                <a16:creationId xmlns:a16="http://schemas.microsoft.com/office/drawing/2014/main" id="{4CA526EA-D9B9-0A35-49FD-9BA84E6CD284}"/>
              </a:ext>
            </a:extLst>
          </p:cNvPr>
          <p:cNvGraphicFramePr>
            <a:graphicFrameLocks noGrp="1" noChangeAspect="1"/>
          </p:cNvGraphicFramePr>
          <p:nvPr/>
        </p:nvGraphicFramePr>
        <p:xfrm>
          <a:off x="9934640"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bl>
          </a:graphicData>
        </a:graphic>
      </p:graphicFrame>
      <p:graphicFrame>
        <p:nvGraphicFramePr>
          <p:cNvPr id="44" name="Table 5">
            <a:extLst>
              <a:ext uri="{FF2B5EF4-FFF2-40B4-BE49-F238E27FC236}">
                <a16:creationId xmlns:a16="http://schemas.microsoft.com/office/drawing/2014/main" id="{03B70380-9B32-B6C8-47D2-67923E9F3527}"/>
              </a:ext>
            </a:extLst>
          </p:cNvPr>
          <p:cNvGraphicFramePr>
            <a:graphicFrameLocks noGrp="1" noChangeAspect="1"/>
          </p:cNvGraphicFramePr>
          <p:nvPr/>
        </p:nvGraphicFramePr>
        <p:xfrm>
          <a:off x="7080550" y="2670260"/>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45" name="Table 5">
            <a:extLst>
              <a:ext uri="{FF2B5EF4-FFF2-40B4-BE49-F238E27FC236}">
                <a16:creationId xmlns:a16="http://schemas.microsoft.com/office/drawing/2014/main" id="{E1DABEA7-D764-B06C-FF17-A1BB333F1159}"/>
              </a:ext>
            </a:extLst>
          </p:cNvPr>
          <p:cNvGraphicFramePr>
            <a:graphicFrameLocks noGrp="1" noChangeAspect="1"/>
          </p:cNvGraphicFramePr>
          <p:nvPr/>
        </p:nvGraphicFramePr>
        <p:xfrm>
          <a:off x="9934640" y="3159946"/>
          <a:ext cx="832620"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2352074123"/>
                    </a:ext>
                  </a:extLst>
                </a:gridCol>
                <a:gridCol w="208155">
                  <a:extLst>
                    <a:ext uri="{9D8B030D-6E8A-4147-A177-3AD203B41FA5}">
                      <a16:colId xmlns:a16="http://schemas.microsoft.com/office/drawing/2014/main" val="1073502977"/>
                    </a:ext>
                  </a:extLst>
                </a:gridCol>
                <a:gridCol w="208155">
                  <a:extLst>
                    <a:ext uri="{9D8B030D-6E8A-4147-A177-3AD203B41FA5}">
                      <a16:colId xmlns:a16="http://schemas.microsoft.com/office/drawing/2014/main" val="1199482127"/>
                    </a:ext>
                  </a:extLst>
                </a:gridCol>
                <a:gridCol w="208155">
                  <a:extLst>
                    <a:ext uri="{9D8B030D-6E8A-4147-A177-3AD203B41FA5}">
                      <a16:colId xmlns:a16="http://schemas.microsoft.com/office/drawing/2014/main" val="1979140058"/>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1149126"/>
                  </a:ext>
                </a:extLst>
              </a:tr>
            </a:tbl>
          </a:graphicData>
        </a:graphic>
      </p:graphicFrame>
      <p:graphicFrame>
        <p:nvGraphicFramePr>
          <p:cNvPr id="46" name="Table 5">
            <a:extLst>
              <a:ext uri="{FF2B5EF4-FFF2-40B4-BE49-F238E27FC236}">
                <a16:creationId xmlns:a16="http://schemas.microsoft.com/office/drawing/2014/main" id="{F6C49F5D-65BF-014D-20FB-CF66B9DDFFE1}"/>
              </a:ext>
            </a:extLst>
          </p:cNvPr>
          <p:cNvGraphicFramePr>
            <a:graphicFrameLocks noGrp="1" noChangeAspect="1"/>
          </p:cNvGraphicFramePr>
          <p:nvPr/>
        </p:nvGraphicFramePr>
        <p:xfrm>
          <a:off x="8514824"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47" name="Table 5">
            <a:extLst>
              <a:ext uri="{FF2B5EF4-FFF2-40B4-BE49-F238E27FC236}">
                <a16:creationId xmlns:a16="http://schemas.microsoft.com/office/drawing/2014/main" id="{781EA8BC-8381-6873-E6DF-52E73E0422A9}"/>
              </a:ext>
            </a:extLst>
          </p:cNvPr>
          <p:cNvGraphicFramePr>
            <a:graphicFrameLocks noGrp="1" noChangeAspect="1"/>
          </p:cNvGraphicFramePr>
          <p:nvPr/>
        </p:nvGraphicFramePr>
        <p:xfrm>
          <a:off x="11395875" y="3138289"/>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48" name="TextBox 47">
            <a:extLst>
              <a:ext uri="{FF2B5EF4-FFF2-40B4-BE49-F238E27FC236}">
                <a16:creationId xmlns:a16="http://schemas.microsoft.com/office/drawing/2014/main" id="{28E2A14B-9892-27A4-CA78-C35E196DDA93}"/>
              </a:ext>
            </a:extLst>
          </p:cNvPr>
          <p:cNvSpPr txBox="1"/>
          <p:nvPr/>
        </p:nvSpPr>
        <p:spPr>
          <a:xfrm>
            <a:off x="7216531" y="2777025"/>
            <a:ext cx="364202" cy="646331"/>
          </a:xfrm>
          <a:prstGeom prst="rect">
            <a:avLst/>
          </a:prstGeom>
          <a:noFill/>
        </p:spPr>
        <p:txBody>
          <a:bodyPr wrap="none" rtlCol="0">
            <a:spAutoFit/>
          </a:bodyPr>
          <a:lstStyle/>
          <a:p>
            <a:r>
              <a:rPr lang="en-US" sz="3600" dirty="0"/>
              <a:t>*</a:t>
            </a:r>
          </a:p>
        </p:txBody>
      </p:sp>
      <p:cxnSp>
        <p:nvCxnSpPr>
          <p:cNvPr id="49" name="Straight Arrow Connector 48">
            <a:extLst>
              <a:ext uri="{FF2B5EF4-FFF2-40B4-BE49-F238E27FC236}">
                <a16:creationId xmlns:a16="http://schemas.microsoft.com/office/drawing/2014/main" id="{4C1E7F29-F58C-9807-41A4-4DC3DD43EE1F}"/>
              </a:ext>
            </a:extLst>
          </p:cNvPr>
          <p:cNvCxnSpPr/>
          <p:nvPr/>
        </p:nvCxnSpPr>
        <p:spPr>
          <a:xfrm>
            <a:off x="8045572" y="3869809"/>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4AD727A-D253-875F-6F58-F49D91B777EE}"/>
              </a:ext>
            </a:extLst>
          </p:cNvPr>
          <p:cNvCxnSpPr/>
          <p:nvPr/>
        </p:nvCxnSpPr>
        <p:spPr>
          <a:xfrm>
            <a:off x="10921181" y="3831781"/>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83BD8DA-7503-B811-00F7-12E89A3FC700}"/>
              </a:ext>
            </a:extLst>
          </p:cNvPr>
          <p:cNvSpPr txBox="1"/>
          <p:nvPr/>
        </p:nvSpPr>
        <p:spPr>
          <a:xfrm>
            <a:off x="10056288" y="2777024"/>
            <a:ext cx="364202" cy="646331"/>
          </a:xfrm>
          <a:prstGeom prst="rect">
            <a:avLst/>
          </a:prstGeom>
          <a:noFill/>
        </p:spPr>
        <p:txBody>
          <a:bodyPr wrap="none" rtlCol="0">
            <a:spAutoFit/>
          </a:bodyPr>
          <a:lstStyle/>
          <a:p>
            <a:r>
              <a:rPr lang="en-US" sz="3600" dirty="0"/>
              <a:t>*</a:t>
            </a:r>
          </a:p>
        </p:txBody>
      </p:sp>
      <p:graphicFrame>
        <p:nvGraphicFramePr>
          <p:cNvPr id="2" name="Table 5">
            <a:extLst>
              <a:ext uri="{FF2B5EF4-FFF2-40B4-BE49-F238E27FC236}">
                <a16:creationId xmlns:a16="http://schemas.microsoft.com/office/drawing/2014/main" id="{9CF3E8C5-E790-731C-9A9A-F8B0405F81A4}"/>
              </a:ext>
            </a:extLst>
          </p:cNvPr>
          <p:cNvGraphicFramePr>
            <a:graphicFrameLocks noGrp="1" noChangeAspect="1"/>
          </p:cNvGraphicFramePr>
          <p:nvPr/>
        </p:nvGraphicFramePr>
        <p:xfrm>
          <a:off x="667842"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 name="TextBox 2">
            <a:extLst>
              <a:ext uri="{FF2B5EF4-FFF2-40B4-BE49-F238E27FC236}">
                <a16:creationId xmlns:a16="http://schemas.microsoft.com/office/drawing/2014/main" id="{5C4EBE03-F92A-0E8D-07BE-101AEEC47636}"/>
              </a:ext>
            </a:extLst>
          </p:cNvPr>
          <p:cNvSpPr txBox="1"/>
          <p:nvPr/>
        </p:nvSpPr>
        <p:spPr>
          <a:xfrm>
            <a:off x="874745" y="3586588"/>
            <a:ext cx="425116" cy="584775"/>
          </a:xfrm>
          <a:prstGeom prst="rect">
            <a:avLst/>
          </a:prstGeom>
          <a:noFill/>
        </p:spPr>
        <p:txBody>
          <a:bodyPr wrap="none" rtlCol="0">
            <a:spAutoFit/>
          </a:bodyPr>
          <a:lstStyle/>
          <a:p>
            <a:r>
              <a:rPr lang="en-US" sz="3200" dirty="0"/>
              <a:t>+</a:t>
            </a:r>
          </a:p>
        </p:txBody>
      </p:sp>
      <p:graphicFrame>
        <p:nvGraphicFramePr>
          <p:cNvPr id="5" name="Table 5">
            <a:extLst>
              <a:ext uri="{FF2B5EF4-FFF2-40B4-BE49-F238E27FC236}">
                <a16:creationId xmlns:a16="http://schemas.microsoft.com/office/drawing/2014/main" id="{3744A3F7-5FC2-7692-0C62-B07580B3E8B7}"/>
              </a:ext>
            </a:extLst>
          </p:cNvPr>
          <p:cNvGraphicFramePr>
            <a:graphicFrameLocks noGrp="1" noChangeAspect="1"/>
          </p:cNvGraphicFramePr>
          <p:nvPr/>
        </p:nvGraphicFramePr>
        <p:xfrm>
          <a:off x="3544372" y="31816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6" name="TextBox 5">
            <a:extLst>
              <a:ext uri="{FF2B5EF4-FFF2-40B4-BE49-F238E27FC236}">
                <a16:creationId xmlns:a16="http://schemas.microsoft.com/office/drawing/2014/main" id="{8F44F31D-CB06-9A9C-FD4C-AEBBBB63DAA0}"/>
              </a:ext>
            </a:extLst>
          </p:cNvPr>
          <p:cNvSpPr txBox="1"/>
          <p:nvPr/>
        </p:nvSpPr>
        <p:spPr>
          <a:xfrm>
            <a:off x="3751275" y="3586588"/>
            <a:ext cx="425116" cy="584775"/>
          </a:xfrm>
          <a:prstGeom prst="rect">
            <a:avLst/>
          </a:prstGeom>
          <a:noFill/>
        </p:spPr>
        <p:txBody>
          <a:bodyPr wrap="none" rtlCol="0">
            <a:spAutoFit/>
          </a:bodyPr>
          <a:lstStyle/>
          <a:p>
            <a:r>
              <a:rPr lang="en-US" sz="3200" dirty="0"/>
              <a:t>+</a:t>
            </a:r>
          </a:p>
        </p:txBody>
      </p:sp>
      <p:graphicFrame>
        <p:nvGraphicFramePr>
          <p:cNvPr id="7" name="Table 5">
            <a:extLst>
              <a:ext uri="{FF2B5EF4-FFF2-40B4-BE49-F238E27FC236}">
                <a16:creationId xmlns:a16="http://schemas.microsoft.com/office/drawing/2014/main" id="{83156FE3-0EF2-A3C0-A980-39996B101F67}"/>
              </a:ext>
            </a:extLst>
          </p:cNvPr>
          <p:cNvGraphicFramePr>
            <a:graphicFrameLocks noGrp="1" noChangeAspect="1"/>
          </p:cNvGraphicFramePr>
          <p:nvPr/>
        </p:nvGraphicFramePr>
        <p:xfrm>
          <a:off x="6462939"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8" name="TextBox 7">
            <a:extLst>
              <a:ext uri="{FF2B5EF4-FFF2-40B4-BE49-F238E27FC236}">
                <a16:creationId xmlns:a16="http://schemas.microsoft.com/office/drawing/2014/main" id="{F1968C1E-72F4-9545-662B-207C8FE833CD}"/>
              </a:ext>
            </a:extLst>
          </p:cNvPr>
          <p:cNvSpPr txBox="1"/>
          <p:nvPr/>
        </p:nvSpPr>
        <p:spPr>
          <a:xfrm>
            <a:off x="6669842" y="3564931"/>
            <a:ext cx="425116" cy="584775"/>
          </a:xfrm>
          <a:prstGeom prst="rect">
            <a:avLst/>
          </a:prstGeom>
          <a:noFill/>
        </p:spPr>
        <p:txBody>
          <a:bodyPr wrap="none" rtlCol="0">
            <a:spAutoFit/>
          </a:bodyPr>
          <a:lstStyle/>
          <a:p>
            <a:r>
              <a:rPr lang="en-US" sz="3200" dirty="0"/>
              <a:t>+</a:t>
            </a:r>
          </a:p>
        </p:txBody>
      </p:sp>
      <p:graphicFrame>
        <p:nvGraphicFramePr>
          <p:cNvPr id="9" name="Table 5">
            <a:extLst>
              <a:ext uri="{FF2B5EF4-FFF2-40B4-BE49-F238E27FC236}">
                <a16:creationId xmlns:a16="http://schemas.microsoft.com/office/drawing/2014/main" id="{10E664CB-0FE7-BA43-6920-79392FBF4599}"/>
              </a:ext>
            </a:extLst>
          </p:cNvPr>
          <p:cNvGraphicFramePr>
            <a:graphicFrameLocks noGrp="1" noChangeAspect="1"/>
          </p:cNvGraphicFramePr>
          <p:nvPr/>
        </p:nvGraphicFramePr>
        <p:xfrm>
          <a:off x="9321661" y="3159946"/>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10" name="TextBox 9">
            <a:extLst>
              <a:ext uri="{FF2B5EF4-FFF2-40B4-BE49-F238E27FC236}">
                <a16:creationId xmlns:a16="http://schemas.microsoft.com/office/drawing/2014/main" id="{22A7A4FD-0A20-967A-CBEA-7FE0C7D093AC}"/>
              </a:ext>
            </a:extLst>
          </p:cNvPr>
          <p:cNvSpPr txBox="1"/>
          <p:nvPr/>
        </p:nvSpPr>
        <p:spPr>
          <a:xfrm>
            <a:off x="9528564" y="3564931"/>
            <a:ext cx="425116" cy="584775"/>
          </a:xfrm>
          <a:prstGeom prst="rect">
            <a:avLst/>
          </a:prstGeom>
          <a:noFill/>
        </p:spPr>
        <p:txBody>
          <a:bodyPr wrap="none" rtlCol="0">
            <a:spAutoFit/>
          </a:bodyPr>
          <a:lstStyle/>
          <a:p>
            <a:r>
              <a:rPr lang="en-US" sz="3200" dirty="0"/>
              <a:t>+</a:t>
            </a:r>
          </a:p>
        </p:txBody>
      </p:sp>
      <p:sp>
        <p:nvSpPr>
          <p:cNvPr id="59" name="TextBox 58">
            <a:extLst>
              <a:ext uri="{FF2B5EF4-FFF2-40B4-BE49-F238E27FC236}">
                <a16:creationId xmlns:a16="http://schemas.microsoft.com/office/drawing/2014/main" id="{EBCAF87D-6DBF-C71A-9ABE-8CD17BDBD017}"/>
              </a:ext>
            </a:extLst>
          </p:cNvPr>
          <p:cNvSpPr txBox="1"/>
          <p:nvPr/>
        </p:nvSpPr>
        <p:spPr>
          <a:xfrm>
            <a:off x="1070425" y="5041173"/>
            <a:ext cx="1313180" cy="461665"/>
          </a:xfrm>
          <a:prstGeom prst="rect">
            <a:avLst/>
          </a:prstGeom>
          <a:noFill/>
        </p:spPr>
        <p:txBody>
          <a:bodyPr wrap="none" rtlCol="0">
            <a:spAutoFit/>
          </a:bodyPr>
          <a:lstStyle/>
          <a:p>
            <a:r>
              <a:rPr lang="en-US" sz="2400" b="1" dirty="0"/>
              <a:t>PE (0,3)</a:t>
            </a:r>
          </a:p>
        </p:txBody>
      </p:sp>
      <p:sp>
        <p:nvSpPr>
          <p:cNvPr id="60" name="TextBox 59">
            <a:extLst>
              <a:ext uri="{FF2B5EF4-FFF2-40B4-BE49-F238E27FC236}">
                <a16:creationId xmlns:a16="http://schemas.microsoft.com/office/drawing/2014/main" id="{DEE21343-4F0F-904A-7860-CF26135E14C3}"/>
              </a:ext>
            </a:extLst>
          </p:cNvPr>
          <p:cNvSpPr txBox="1"/>
          <p:nvPr/>
        </p:nvSpPr>
        <p:spPr>
          <a:xfrm>
            <a:off x="3975542" y="5036809"/>
            <a:ext cx="1313180" cy="461665"/>
          </a:xfrm>
          <a:prstGeom prst="rect">
            <a:avLst/>
          </a:prstGeom>
          <a:noFill/>
        </p:spPr>
        <p:txBody>
          <a:bodyPr wrap="none" rtlCol="0">
            <a:spAutoFit/>
          </a:bodyPr>
          <a:lstStyle/>
          <a:p>
            <a:r>
              <a:rPr lang="en-US" sz="2400" b="1" dirty="0"/>
              <a:t>PE (1,3)</a:t>
            </a:r>
          </a:p>
        </p:txBody>
      </p:sp>
      <p:sp>
        <p:nvSpPr>
          <p:cNvPr id="61" name="TextBox 60">
            <a:extLst>
              <a:ext uri="{FF2B5EF4-FFF2-40B4-BE49-F238E27FC236}">
                <a16:creationId xmlns:a16="http://schemas.microsoft.com/office/drawing/2014/main" id="{8B20F97B-EB04-D29D-9974-E2FFA4F1E398}"/>
              </a:ext>
            </a:extLst>
          </p:cNvPr>
          <p:cNvSpPr txBox="1"/>
          <p:nvPr/>
        </p:nvSpPr>
        <p:spPr>
          <a:xfrm>
            <a:off x="6901920" y="5036810"/>
            <a:ext cx="1313180" cy="461665"/>
          </a:xfrm>
          <a:prstGeom prst="rect">
            <a:avLst/>
          </a:prstGeom>
          <a:noFill/>
        </p:spPr>
        <p:txBody>
          <a:bodyPr wrap="none" rtlCol="0">
            <a:spAutoFit/>
          </a:bodyPr>
          <a:lstStyle/>
          <a:p>
            <a:r>
              <a:rPr lang="en-US" sz="2400" b="1" dirty="0"/>
              <a:t>PE (2,3)</a:t>
            </a:r>
          </a:p>
        </p:txBody>
      </p:sp>
      <p:sp>
        <p:nvSpPr>
          <p:cNvPr id="62" name="TextBox 61">
            <a:extLst>
              <a:ext uri="{FF2B5EF4-FFF2-40B4-BE49-F238E27FC236}">
                <a16:creationId xmlns:a16="http://schemas.microsoft.com/office/drawing/2014/main" id="{FA6BF5EB-CB78-1AFD-8670-D0D0193B5132}"/>
              </a:ext>
            </a:extLst>
          </p:cNvPr>
          <p:cNvSpPr txBox="1"/>
          <p:nvPr/>
        </p:nvSpPr>
        <p:spPr>
          <a:xfrm>
            <a:off x="9785617" y="5036811"/>
            <a:ext cx="1313180" cy="461665"/>
          </a:xfrm>
          <a:prstGeom prst="rect">
            <a:avLst/>
          </a:prstGeom>
          <a:noFill/>
        </p:spPr>
        <p:txBody>
          <a:bodyPr wrap="none" rtlCol="0">
            <a:spAutoFit/>
          </a:bodyPr>
          <a:lstStyle/>
          <a:p>
            <a:r>
              <a:rPr lang="en-US" sz="2400" b="1" dirty="0"/>
              <a:t>PE (3,3)</a:t>
            </a:r>
          </a:p>
        </p:txBody>
      </p:sp>
      <p:grpSp>
        <p:nvGrpSpPr>
          <p:cNvPr id="40" name="Group 39">
            <a:extLst>
              <a:ext uri="{FF2B5EF4-FFF2-40B4-BE49-F238E27FC236}">
                <a16:creationId xmlns:a16="http://schemas.microsoft.com/office/drawing/2014/main" id="{8073F575-1B6D-F1AF-210E-F455EC34C2FA}"/>
              </a:ext>
            </a:extLst>
          </p:cNvPr>
          <p:cNvGrpSpPr/>
          <p:nvPr/>
        </p:nvGrpSpPr>
        <p:grpSpPr>
          <a:xfrm>
            <a:off x="411436" y="208049"/>
            <a:ext cx="1209011" cy="1201103"/>
            <a:chOff x="411436" y="115449"/>
            <a:chExt cx="1209011" cy="1201103"/>
          </a:xfrm>
        </p:grpSpPr>
        <p:sp>
          <p:nvSpPr>
            <p:cNvPr id="50" name="Rectangle 49">
              <a:extLst>
                <a:ext uri="{FF2B5EF4-FFF2-40B4-BE49-F238E27FC236}">
                  <a16:creationId xmlns:a16="http://schemas.microsoft.com/office/drawing/2014/main" id="{D9F4944C-5314-C896-F41B-068A0C66E322}"/>
                </a:ext>
              </a:extLst>
            </p:cNvPr>
            <p:cNvSpPr/>
            <p:nvPr/>
          </p:nvSpPr>
          <p:spPr>
            <a:xfrm>
              <a:off x="411436" y="117060"/>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0303E414-15A9-5947-B4E3-BC175E4B88EE}"/>
                </a:ext>
              </a:extLst>
            </p:cNvPr>
            <p:cNvSpPr/>
            <p:nvPr/>
          </p:nvSpPr>
          <p:spPr>
            <a:xfrm>
              <a:off x="731448"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7120D46C-4A5D-A748-FB81-07E0A04F91DA}"/>
                </a:ext>
              </a:extLst>
            </p:cNvPr>
            <p:cNvSpPr/>
            <p:nvPr/>
          </p:nvSpPr>
          <p:spPr>
            <a:xfrm>
              <a:off x="1051504"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940862CD-83B2-6566-22DA-9F11D0D9498A}"/>
                </a:ext>
              </a:extLst>
            </p:cNvPr>
            <p:cNvSpPr/>
            <p:nvPr/>
          </p:nvSpPr>
          <p:spPr>
            <a:xfrm>
              <a:off x="1371560"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2867E800-269D-9BC0-0926-EAB035889B2C}"/>
                </a:ext>
              </a:extLst>
            </p:cNvPr>
            <p:cNvSpPr/>
            <p:nvPr/>
          </p:nvSpPr>
          <p:spPr>
            <a:xfrm>
              <a:off x="411436" y="437514"/>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E8C896C2-CCD6-4478-90D9-E334173344C6}"/>
                </a:ext>
              </a:extLst>
            </p:cNvPr>
            <p:cNvSpPr/>
            <p:nvPr/>
          </p:nvSpPr>
          <p:spPr>
            <a:xfrm>
              <a:off x="731448" y="435903"/>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5C27F4DA-3618-038F-7233-11BD535E09AB}"/>
                </a:ext>
              </a:extLst>
            </p:cNvPr>
            <p:cNvSpPr/>
            <p:nvPr/>
          </p:nvSpPr>
          <p:spPr>
            <a:xfrm>
              <a:off x="1051504" y="435903"/>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DD830E4B-6A99-705E-A824-C641E3C5A708}"/>
                </a:ext>
              </a:extLst>
            </p:cNvPr>
            <p:cNvSpPr/>
            <p:nvPr/>
          </p:nvSpPr>
          <p:spPr>
            <a:xfrm>
              <a:off x="1371560" y="435903"/>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6C1C2378-02FB-D025-2AEB-6D0998563681}"/>
                </a:ext>
              </a:extLst>
            </p:cNvPr>
            <p:cNvSpPr/>
            <p:nvPr/>
          </p:nvSpPr>
          <p:spPr>
            <a:xfrm>
              <a:off x="411436" y="753272"/>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6A4D238B-7514-7889-C4D9-E73DB5ACCB07}"/>
                </a:ext>
              </a:extLst>
            </p:cNvPr>
            <p:cNvSpPr/>
            <p:nvPr/>
          </p:nvSpPr>
          <p:spPr>
            <a:xfrm>
              <a:off x="731448" y="751661"/>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CED547DC-5DFD-661E-E69E-6920687508BF}"/>
                </a:ext>
              </a:extLst>
            </p:cNvPr>
            <p:cNvSpPr/>
            <p:nvPr/>
          </p:nvSpPr>
          <p:spPr>
            <a:xfrm>
              <a:off x="1051504" y="751661"/>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6A49E219-2920-51EA-7A12-A2041EF53826}"/>
                </a:ext>
              </a:extLst>
            </p:cNvPr>
            <p:cNvSpPr/>
            <p:nvPr/>
          </p:nvSpPr>
          <p:spPr>
            <a:xfrm>
              <a:off x="1371560" y="751661"/>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5F86E2D8-D90D-179D-42D1-9A2170927C0C}"/>
                </a:ext>
              </a:extLst>
            </p:cNvPr>
            <p:cNvSpPr/>
            <p:nvPr/>
          </p:nvSpPr>
          <p:spPr>
            <a:xfrm>
              <a:off x="411436" y="1073726"/>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1B500BC2-B96E-0838-40C4-571146FC4E1B}"/>
                </a:ext>
              </a:extLst>
            </p:cNvPr>
            <p:cNvSpPr/>
            <p:nvPr/>
          </p:nvSpPr>
          <p:spPr>
            <a:xfrm>
              <a:off x="731448" y="1072115"/>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FEB4CAB-13D0-824F-7301-463784622948}"/>
                </a:ext>
              </a:extLst>
            </p:cNvPr>
            <p:cNvSpPr/>
            <p:nvPr/>
          </p:nvSpPr>
          <p:spPr>
            <a:xfrm>
              <a:off x="1051504" y="1072115"/>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65C712DD-B602-437D-907C-C7DEC0FCE4EC}"/>
                </a:ext>
              </a:extLst>
            </p:cNvPr>
            <p:cNvSpPr/>
            <p:nvPr/>
          </p:nvSpPr>
          <p:spPr>
            <a:xfrm>
              <a:off x="1371560" y="1072115"/>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BCB8C97-69D7-3727-73DC-8430C47C1D49}"/>
                  </a:ext>
                </a:extLst>
              </p:cNvPr>
              <p:cNvSpPr txBox="1"/>
              <p:nvPr/>
            </p:nvSpPr>
            <p:spPr>
              <a:xfrm>
                <a:off x="894719" y="181642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1</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=24 :31</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18" name="TextBox 17">
                <a:extLst>
                  <a:ext uri="{FF2B5EF4-FFF2-40B4-BE49-F238E27FC236}">
                    <a16:creationId xmlns:a16="http://schemas.microsoft.com/office/drawing/2014/main" id="{BBCB8C97-69D7-3727-73DC-8430C47C1D49}"/>
                  </a:ext>
                </a:extLst>
              </p:cNvPr>
              <p:cNvSpPr txBox="1">
                <a:spLocks noRot="1" noChangeAspect="1" noMove="1" noResize="1" noEditPoints="1" noAdjustHandles="1" noChangeArrowheads="1" noChangeShapeType="1" noTextEdit="1"/>
              </p:cNvSpPr>
              <p:nvPr/>
            </p:nvSpPr>
            <p:spPr>
              <a:xfrm>
                <a:off x="894719" y="1816420"/>
                <a:ext cx="1902609" cy="628955"/>
              </a:xfrm>
              <a:prstGeom prst="rect">
                <a:avLst/>
              </a:prstGeom>
              <a:blipFill>
                <a:blip r:embed="rId2"/>
                <a:stretch>
                  <a:fillRect l="-5298" t="-14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9D7A7A4-530F-0E90-4168-830C8D451103}"/>
                  </a:ext>
                </a:extLst>
              </p:cNvPr>
              <p:cNvSpPr txBox="1"/>
              <p:nvPr/>
            </p:nvSpPr>
            <p:spPr>
              <a:xfrm>
                <a:off x="3789578" y="1801824"/>
                <a:ext cx="2025370"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,5</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5</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=24 :31</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19" name="TextBox 18">
                <a:extLst>
                  <a:ext uri="{FF2B5EF4-FFF2-40B4-BE49-F238E27FC236}">
                    <a16:creationId xmlns:a16="http://schemas.microsoft.com/office/drawing/2014/main" id="{89D7A7A4-530F-0E90-4168-830C8D451103}"/>
                  </a:ext>
                </a:extLst>
              </p:cNvPr>
              <p:cNvSpPr txBox="1">
                <a:spLocks noRot="1" noChangeAspect="1" noMove="1" noResize="1" noEditPoints="1" noAdjustHandles="1" noChangeArrowheads="1" noChangeShapeType="1" noTextEdit="1"/>
              </p:cNvSpPr>
              <p:nvPr/>
            </p:nvSpPr>
            <p:spPr>
              <a:xfrm>
                <a:off x="3789578" y="1801824"/>
                <a:ext cx="2025370" cy="628955"/>
              </a:xfrm>
              <a:prstGeom prst="rect">
                <a:avLst/>
              </a:prstGeom>
              <a:blipFill>
                <a:blip r:embed="rId3"/>
                <a:stretch>
                  <a:fillRect l="-5625" t="-14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BF09F43-053F-CDA3-BB68-18FECCACDD1A}"/>
                  </a:ext>
                </a:extLst>
              </p:cNvPr>
              <p:cNvSpPr txBox="1"/>
              <p:nvPr/>
            </p:nvSpPr>
            <p:spPr>
              <a:xfrm>
                <a:off x="6725975" y="1789407"/>
                <a:ext cx="1780485"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,9</m:t>
                        </m:r>
                      </m:sub>
                    </m:sSub>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9</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=24 :31</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0" name="TextBox 19">
                <a:extLst>
                  <a:ext uri="{FF2B5EF4-FFF2-40B4-BE49-F238E27FC236}">
                    <a16:creationId xmlns:a16="http://schemas.microsoft.com/office/drawing/2014/main" id="{1BF09F43-053F-CDA3-BB68-18FECCACDD1A}"/>
                  </a:ext>
                </a:extLst>
              </p:cNvPr>
              <p:cNvSpPr txBox="1">
                <a:spLocks noRot="1" noChangeAspect="1" noMove="1" noResize="1" noEditPoints="1" noAdjustHandles="1" noChangeArrowheads="1" noChangeShapeType="1" noTextEdit="1"/>
              </p:cNvSpPr>
              <p:nvPr/>
            </p:nvSpPr>
            <p:spPr>
              <a:xfrm>
                <a:off x="6725975" y="1789407"/>
                <a:ext cx="1780485" cy="628955"/>
              </a:xfrm>
              <a:prstGeom prst="rect">
                <a:avLst/>
              </a:prstGeom>
              <a:blipFill>
                <a:blip r:embed="rId4"/>
                <a:stretch>
                  <a:fillRect l="-5674" t="-14000" r="-3546"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C68E11D-8058-5A37-5AC5-4F625D16628E}"/>
                  </a:ext>
                </a:extLst>
              </p:cNvPr>
              <p:cNvSpPr txBox="1"/>
              <p:nvPr/>
            </p:nvSpPr>
            <p:spPr>
              <a:xfrm>
                <a:off x="9575200" y="1816421"/>
                <a:ext cx="2025370"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𝐴</m:t>
                        </m:r>
                      </m:e>
                      <m:sub>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,13</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13</m:t>
                        </m:r>
                      </m:sub>
                    </m:sSub>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=24 :31</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4C68E11D-8058-5A37-5AC5-4F625D16628E}"/>
                  </a:ext>
                </a:extLst>
              </p:cNvPr>
              <p:cNvSpPr txBox="1">
                <a:spLocks noRot="1" noChangeAspect="1" noMove="1" noResize="1" noEditPoints="1" noAdjustHandles="1" noChangeArrowheads="1" noChangeShapeType="1" noTextEdit="1"/>
              </p:cNvSpPr>
              <p:nvPr/>
            </p:nvSpPr>
            <p:spPr>
              <a:xfrm>
                <a:off x="9575200" y="1816421"/>
                <a:ext cx="2025370" cy="628955"/>
              </a:xfrm>
              <a:prstGeom prst="rect">
                <a:avLst/>
              </a:prstGeom>
              <a:blipFill>
                <a:blip r:embed="rId5"/>
                <a:stretch>
                  <a:fillRect l="-5625" t="-14000" r="-1875" b="-2000"/>
                </a:stretch>
              </a:blipFill>
            </p:spPr>
            <p:txBody>
              <a:bodyPr/>
              <a:lstStyle/>
              <a:p>
                <a:r>
                  <a:rPr lang="en-US">
                    <a:noFill/>
                  </a:rPr>
                  <a:t> </a:t>
                </a:r>
              </a:p>
            </p:txBody>
          </p:sp>
        </mc:Fallback>
      </mc:AlternateContent>
    </p:spTree>
    <p:extLst>
      <p:ext uri="{BB962C8B-B14F-4D97-AF65-F5344CB8AC3E}">
        <p14:creationId xmlns:p14="http://schemas.microsoft.com/office/powerpoint/2010/main" val="2714335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51</a:t>
            </a:fld>
            <a:endParaRPr lang="en"/>
          </a:p>
        </p:txBody>
      </p:sp>
      <p:grpSp>
        <p:nvGrpSpPr>
          <p:cNvPr id="118" name="Group 117">
            <a:extLst>
              <a:ext uri="{FF2B5EF4-FFF2-40B4-BE49-F238E27FC236}">
                <a16:creationId xmlns:a16="http://schemas.microsoft.com/office/drawing/2014/main" id="{60A4BAC2-5D59-3015-FC82-9C2A2C4BF55C}"/>
              </a:ext>
            </a:extLst>
          </p:cNvPr>
          <p:cNvGrpSpPr/>
          <p:nvPr/>
        </p:nvGrpSpPr>
        <p:grpSpPr>
          <a:xfrm>
            <a:off x="1824219" y="1107032"/>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261754" y="2142446"/>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261754" y="2960692"/>
              <a:ext cx="160400" cy="167166"/>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074437" y="2954241"/>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891719" y="2962854"/>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15963" y="2961315"/>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261754" y="3753769"/>
              <a:ext cx="162764"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076800" y="3756892"/>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259350" y="4573976"/>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081588" y="4572313"/>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879719" y="3765504"/>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08753" y="375917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894084" y="4571351"/>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13539" y="457459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0A40314-0C78-8EA9-9276-761DE39F4820}"/>
                </a:ext>
              </a:extLst>
            </p:cNvPr>
            <p:cNvCxnSpPr>
              <a:cxnSpLocks/>
            </p:cNvCxnSpPr>
            <p:nvPr/>
          </p:nvCxnSpPr>
          <p:spPr>
            <a:xfrm flipH="1">
              <a:off x="4412629" y="2166224"/>
              <a:ext cx="9525"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34B2E3E-A714-F3F3-42E3-AE562282DDB2}"/>
                </a:ext>
              </a:extLst>
            </p:cNvPr>
            <p:cNvCxnSpPr>
              <a:cxnSpLocks/>
            </p:cNvCxnSpPr>
            <p:nvPr/>
          </p:nvCxnSpPr>
          <p:spPr>
            <a:xfrm>
              <a:off x="5233925" y="2166224"/>
              <a:ext cx="0"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288CFE1-47EF-7611-E4EF-02E675E7C74F}"/>
                </a:ext>
              </a:extLst>
            </p:cNvPr>
            <p:cNvCxnSpPr>
              <a:cxnSpLocks/>
            </p:cNvCxnSpPr>
            <p:nvPr/>
          </p:nvCxnSpPr>
          <p:spPr>
            <a:xfrm>
              <a:off x="6044311" y="2166224"/>
              <a:ext cx="4662"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881741-4997-C3C1-7016-DABEAFE8AF36}"/>
                </a:ext>
              </a:extLst>
            </p:cNvPr>
            <p:cNvCxnSpPr>
              <a:cxnSpLocks/>
            </p:cNvCxnSpPr>
            <p:nvPr/>
          </p:nvCxnSpPr>
          <p:spPr>
            <a:xfrm>
              <a:off x="6868322" y="2166224"/>
              <a:ext cx="0"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7EC1152-B9AD-FA8A-E5DE-F5FFCF9DB57A}"/>
                </a:ext>
              </a:extLst>
            </p:cNvPr>
            <p:cNvCxnSpPr>
              <a:cxnSpLocks/>
            </p:cNvCxnSpPr>
            <p:nvPr/>
          </p:nvCxnSpPr>
          <p:spPr>
            <a:xfrm flipH="1">
              <a:off x="5081723" y="2151679"/>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9C8FB58-EF4A-474B-2DA4-73DCDAD1E4DE}"/>
                </a:ext>
              </a:extLst>
            </p:cNvPr>
            <p:cNvCxnSpPr>
              <a:cxnSpLocks/>
            </p:cNvCxnSpPr>
            <p:nvPr/>
          </p:nvCxnSpPr>
          <p:spPr>
            <a:xfrm flipH="1">
              <a:off x="5894804" y="2151787"/>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B0D5018-E562-4ABE-4B71-9BB130525B80}"/>
                </a:ext>
              </a:extLst>
            </p:cNvPr>
            <p:cNvCxnSpPr>
              <a:cxnSpLocks/>
            </p:cNvCxnSpPr>
            <p:nvPr/>
          </p:nvCxnSpPr>
          <p:spPr>
            <a:xfrm flipH="1">
              <a:off x="6714015" y="2154844"/>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6B96B197-BDB6-AFAE-84F9-C47CAD55A3DE}"/>
                </a:ext>
              </a:extLst>
            </p:cNvPr>
            <p:cNvSpPr txBox="1"/>
            <p:nvPr/>
          </p:nvSpPr>
          <p:spPr>
            <a:xfrm>
              <a:off x="3753723" y="2058596"/>
              <a:ext cx="622852"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2</a:t>
              </a:r>
            </a:p>
          </p:txBody>
        </p:sp>
        <p:sp>
          <p:nvSpPr>
            <p:cNvPr id="113" name="TextBox 112">
              <a:extLst>
                <a:ext uri="{FF2B5EF4-FFF2-40B4-BE49-F238E27FC236}">
                  <a16:creationId xmlns:a16="http://schemas.microsoft.com/office/drawing/2014/main" id="{556428F9-8661-3590-2123-A579733C99E7}"/>
                </a:ext>
              </a:extLst>
            </p:cNvPr>
            <p:cNvSpPr txBox="1"/>
            <p:nvPr/>
          </p:nvSpPr>
          <p:spPr>
            <a:xfrm>
              <a:off x="4532475" y="2058597"/>
              <a:ext cx="622852"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6</a:t>
              </a:r>
            </a:p>
          </p:txBody>
        </p:sp>
        <p:sp>
          <p:nvSpPr>
            <p:cNvPr id="114" name="TextBox 113">
              <a:extLst>
                <a:ext uri="{FF2B5EF4-FFF2-40B4-BE49-F238E27FC236}">
                  <a16:creationId xmlns:a16="http://schemas.microsoft.com/office/drawing/2014/main" id="{1A6B765F-8FDA-CFA6-05BF-913A79178EB6}"/>
                </a:ext>
              </a:extLst>
            </p:cNvPr>
            <p:cNvSpPr txBox="1"/>
            <p:nvPr/>
          </p:nvSpPr>
          <p:spPr>
            <a:xfrm>
              <a:off x="5303742" y="2058909"/>
              <a:ext cx="767896"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10</a:t>
              </a:r>
            </a:p>
          </p:txBody>
        </p:sp>
        <p:sp>
          <p:nvSpPr>
            <p:cNvPr id="115" name="TextBox 114">
              <a:extLst>
                <a:ext uri="{FF2B5EF4-FFF2-40B4-BE49-F238E27FC236}">
                  <a16:creationId xmlns:a16="http://schemas.microsoft.com/office/drawing/2014/main" id="{452E3B07-C03E-7AE3-1057-F1B0F64A95FE}"/>
                </a:ext>
              </a:extLst>
            </p:cNvPr>
            <p:cNvSpPr txBox="1"/>
            <p:nvPr/>
          </p:nvSpPr>
          <p:spPr>
            <a:xfrm>
              <a:off x="6108813" y="2058908"/>
              <a:ext cx="804969"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14</a:t>
              </a:r>
            </a:p>
          </p:txBody>
        </p:sp>
      </p:grpSp>
      <p:pic>
        <p:nvPicPr>
          <p:cNvPr id="121" name="Picture 120" descr="A picture containing shape&#10;&#10;Description automatically generated">
            <a:extLst>
              <a:ext uri="{FF2B5EF4-FFF2-40B4-BE49-F238E27FC236}">
                <a16:creationId xmlns:a16="http://schemas.microsoft.com/office/drawing/2014/main" id="{B72E9D97-45E4-CB0C-58D7-86F14279A237}"/>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122" name="Picture 121" descr="Icon&#10;&#10;Description automatically generated">
            <a:extLst>
              <a:ext uri="{FF2B5EF4-FFF2-40B4-BE49-F238E27FC236}">
                <a16:creationId xmlns:a16="http://schemas.microsoft.com/office/drawing/2014/main" id="{9C1E3FA4-AD74-1DB1-6C7F-3DC87078C0EE}"/>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123" name="TextBox 122">
            <a:extLst>
              <a:ext uri="{FF2B5EF4-FFF2-40B4-BE49-F238E27FC236}">
                <a16:creationId xmlns:a16="http://schemas.microsoft.com/office/drawing/2014/main" id="{85F97D45-758D-3076-5FF1-E8F76CE5A6C0}"/>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24" name="Picture 123" descr="A picture containing icon&#10;&#10;Description automatically generated">
            <a:extLst>
              <a:ext uri="{FF2B5EF4-FFF2-40B4-BE49-F238E27FC236}">
                <a16:creationId xmlns:a16="http://schemas.microsoft.com/office/drawing/2014/main" id="{84CB1978-3EEB-4989-028E-40804D341EB2}"/>
              </a:ext>
            </a:extLst>
          </p:cNvPr>
          <p:cNvPicPr>
            <a:picLocks noChangeAspect="1"/>
          </p:cNvPicPr>
          <p:nvPr/>
        </p:nvPicPr>
        <p:blipFill>
          <a:blip r:embed="rId4"/>
          <a:stretch>
            <a:fillRect/>
          </a:stretch>
        </p:blipFill>
        <p:spPr>
          <a:xfrm>
            <a:off x="207607" y="1634868"/>
            <a:ext cx="593638" cy="593638"/>
          </a:xfrm>
          <a:prstGeom prst="rect">
            <a:avLst/>
          </a:prstGeom>
        </p:spPr>
      </p:pic>
      <p:sp>
        <p:nvSpPr>
          <p:cNvPr id="125" name="TextBox 124">
            <a:extLst>
              <a:ext uri="{FF2B5EF4-FFF2-40B4-BE49-F238E27FC236}">
                <a16:creationId xmlns:a16="http://schemas.microsoft.com/office/drawing/2014/main" id="{7F3C7D79-A5CD-5077-7A15-239C0B5A12F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62" name="TextBox 61">
            <a:extLst>
              <a:ext uri="{FF2B5EF4-FFF2-40B4-BE49-F238E27FC236}">
                <a16:creationId xmlns:a16="http://schemas.microsoft.com/office/drawing/2014/main" id="{6EFF8C2C-4EBD-BCF5-8B30-7196DC21FC14}"/>
              </a:ext>
            </a:extLst>
          </p:cNvPr>
          <p:cNvSpPr txBox="1"/>
          <p:nvPr/>
        </p:nvSpPr>
        <p:spPr>
          <a:xfrm>
            <a:off x="2664138" y="96908"/>
            <a:ext cx="622852"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2</a:t>
            </a:r>
          </a:p>
        </p:txBody>
      </p:sp>
      <p:sp>
        <p:nvSpPr>
          <p:cNvPr id="97" name="TextBox 96">
            <a:extLst>
              <a:ext uri="{FF2B5EF4-FFF2-40B4-BE49-F238E27FC236}">
                <a16:creationId xmlns:a16="http://schemas.microsoft.com/office/drawing/2014/main" id="{F2A98649-E5CE-E3E7-5733-577ED96737F8}"/>
              </a:ext>
            </a:extLst>
          </p:cNvPr>
          <p:cNvSpPr txBox="1"/>
          <p:nvPr/>
        </p:nvSpPr>
        <p:spPr>
          <a:xfrm>
            <a:off x="3487957" y="96908"/>
            <a:ext cx="622852"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6</a:t>
            </a:r>
          </a:p>
        </p:txBody>
      </p:sp>
      <p:sp>
        <p:nvSpPr>
          <p:cNvPr id="98" name="TextBox 97">
            <a:extLst>
              <a:ext uri="{FF2B5EF4-FFF2-40B4-BE49-F238E27FC236}">
                <a16:creationId xmlns:a16="http://schemas.microsoft.com/office/drawing/2014/main" id="{7B7083DF-880A-7B5C-E8DA-12B0F686D3BB}"/>
              </a:ext>
            </a:extLst>
          </p:cNvPr>
          <p:cNvSpPr txBox="1"/>
          <p:nvPr/>
        </p:nvSpPr>
        <p:spPr>
          <a:xfrm>
            <a:off x="4175650" y="97220"/>
            <a:ext cx="759434"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10</a:t>
            </a:r>
          </a:p>
        </p:txBody>
      </p:sp>
      <p:sp>
        <p:nvSpPr>
          <p:cNvPr id="99" name="TextBox 98">
            <a:extLst>
              <a:ext uri="{FF2B5EF4-FFF2-40B4-BE49-F238E27FC236}">
                <a16:creationId xmlns:a16="http://schemas.microsoft.com/office/drawing/2014/main" id="{582CEA26-583D-A620-2E97-85CD6E1E7C3E}"/>
              </a:ext>
            </a:extLst>
          </p:cNvPr>
          <p:cNvSpPr txBox="1"/>
          <p:nvPr/>
        </p:nvSpPr>
        <p:spPr>
          <a:xfrm>
            <a:off x="5064295" y="97219"/>
            <a:ext cx="804969"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14</a:t>
            </a:r>
          </a:p>
        </p:txBody>
      </p:sp>
      <p:sp>
        <p:nvSpPr>
          <p:cNvPr id="101" name="TextBox 100">
            <a:extLst>
              <a:ext uri="{FF2B5EF4-FFF2-40B4-BE49-F238E27FC236}">
                <a16:creationId xmlns:a16="http://schemas.microsoft.com/office/drawing/2014/main" id="{4D9BACE2-4864-4339-179D-479A3F1AD600}"/>
              </a:ext>
            </a:extLst>
          </p:cNvPr>
          <p:cNvSpPr txBox="1"/>
          <p:nvPr/>
        </p:nvSpPr>
        <p:spPr>
          <a:xfrm>
            <a:off x="6902403" y="684473"/>
            <a:ext cx="5409576" cy="1426031"/>
          </a:xfrm>
          <a:prstGeom prst="rect">
            <a:avLst/>
          </a:prstGeom>
          <a:noFill/>
        </p:spPr>
        <p:txBody>
          <a:bodyPr wrap="square">
            <a:spAutoFit/>
          </a:bodyPr>
          <a:lstStyle/>
          <a:p>
            <a:r>
              <a:rPr lang="en-US" sz="2000" b="1" dirty="0"/>
              <a:t>8. Host streams in </a:t>
            </a:r>
            <a:r>
              <a:rPr lang="en-US" sz="2000" i="1" dirty="0">
                <a:latin typeface="Cambria Math" panose="02040503050406030204" pitchFamily="18" charset="0"/>
                <a:ea typeface="Cambria Math" panose="02040503050406030204" pitchFamily="18" charset="0"/>
              </a:rPr>
              <a:t>x</a:t>
            </a:r>
            <a:r>
              <a:rPr lang="en-US" sz="2000" b="1" baseline="-25000" dirty="0">
                <a:latin typeface="Cambria Math" panose="02040503050406030204" pitchFamily="18" charset="0"/>
                <a:ea typeface="Cambria Math" panose="02040503050406030204" pitchFamily="18" charset="0"/>
              </a:rPr>
              <a:t>2</a:t>
            </a:r>
            <a:r>
              <a:rPr lang="en-US" sz="2000" b="1" dirty="0"/>
              <a:t>, </a:t>
            </a:r>
            <a:r>
              <a:rPr lang="en-US" sz="2000" i="1" dirty="0">
                <a:latin typeface="Cambria Math" panose="02040503050406030204" pitchFamily="18" charset="0"/>
                <a:ea typeface="Cambria Math" panose="02040503050406030204" pitchFamily="18" charset="0"/>
              </a:rPr>
              <a:t>x</a:t>
            </a:r>
            <a:r>
              <a:rPr lang="en-US" sz="2000" b="1" baseline="-25000" dirty="0">
                <a:latin typeface="Cambria Math" panose="02040503050406030204" pitchFamily="18" charset="0"/>
                <a:ea typeface="Cambria Math" panose="02040503050406030204" pitchFamily="18" charset="0"/>
              </a:rPr>
              <a:t>6</a:t>
            </a:r>
            <a:r>
              <a:rPr lang="en-US" sz="2000" b="1" dirty="0"/>
              <a:t>, </a:t>
            </a:r>
            <a:r>
              <a:rPr lang="en-US" sz="2000" i="1" dirty="0">
                <a:latin typeface="Cambria Math" panose="02040503050406030204" pitchFamily="18" charset="0"/>
                <a:ea typeface="Cambria Math" panose="02040503050406030204" pitchFamily="18" charset="0"/>
              </a:rPr>
              <a:t>x</a:t>
            </a:r>
            <a:r>
              <a:rPr lang="en-US" sz="2000" b="1" baseline="-25000" dirty="0">
                <a:latin typeface="Cambria Math" panose="02040503050406030204" pitchFamily="18" charset="0"/>
                <a:ea typeface="Cambria Math" panose="02040503050406030204" pitchFamily="18" charset="0"/>
              </a:rPr>
              <a:t>10</a:t>
            </a:r>
            <a:r>
              <a:rPr lang="en-US" sz="2000" b="1" dirty="0"/>
              <a:t>, </a:t>
            </a:r>
            <a:r>
              <a:rPr lang="en-US" sz="2000" i="1" dirty="0">
                <a:latin typeface="Cambria Math" panose="02040503050406030204" pitchFamily="18" charset="0"/>
                <a:ea typeface="Cambria Math" panose="02040503050406030204" pitchFamily="18" charset="0"/>
              </a:rPr>
              <a:t>x</a:t>
            </a:r>
            <a:r>
              <a:rPr lang="en-US" sz="2000" b="1" baseline="-25000" dirty="0">
                <a:latin typeface="Cambria Math" panose="02040503050406030204" pitchFamily="18" charset="0"/>
                <a:ea typeface="Cambria Math" panose="02040503050406030204" pitchFamily="18" charset="0"/>
              </a:rPr>
              <a:t>14</a:t>
            </a:r>
          </a:p>
          <a:p>
            <a:endParaRPr lang="en-US" sz="2000" b="1" baseline="-25000" dirty="0"/>
          </a:p>
          <a:p>
            <a:r>
              <a:rPr lang="en-US" sz="2000" b="1" dirty="0"/>
              <a:t>9. Task forwards elements South</a:t>
            </a:r>
          </a:p>
          <a:p>
            <a:endParaRPr lang="en-US" sz="2000" b="1" baseline="-25000" dirty="0"/>
          </a:p>
          <a:p>
            <a:r>
              <a:rPr lang="en-US" sz="2000" b="1" dirty="0"/>
              <a:t>10. Device computes contributions to </a:t>
            </a:r>
            <a:r>
              <a:rPr lang="en-US" sz="2000" dirty="0" err="1">
                <a:latin typeface="Cambria Math" panose="02040503050406030204" pitchFamily="18" charset="0"/>
                <a:ea typeface="Cambria Math" panose="02040503050406030204" pitchFamily="18" charset="0"/>
              </a:rPr>
              <a:t>tmp</a:t>
            </a:r>
            <a:endParaRPr lang="en-US" sz="2000" baseline="-25000" dirty="0">
              <a:latin typeface="Cambria Math" panose="02040503050406030204" pitchFamily="18" charset="0"/>
              <a:ea typeface="Cambria Math" panose="02040503050406030204" pitchFamily="18" charset="0"/>
            </a:endParaRPr>
          </a:p>
        </p:txBody>
      </p:sp>
      <p:cxnSp>
        <p:nvCxnSpPr>
          <p:cNvPr id="102" name="Straight Connector 101">
            <a:extLst>
              <a:ext uri="{FF2B5EF4-FFF2-40B4-BE49-F238E27FC236}">
                <a16:creationId xmlns:a16="http://schemas.microsoft.com/office/drawing/2014/main" id="{FB8D048B-53B3-27D9-634A-71D9F89DFE42}"/>
              </a:ext>
            </a:extLst>
          </p:cNvPr>
          <p:cNvCxnSpPr>
            <a:cxnSpLocks/>
          </p:cNvCxnSpPr>
          <p:nvPr/>
        </p:nvCxnSpPr>
        <p:spPr>
          <a:xfrm flipH="1">
            <a:off x="2952337" y="2043057"/>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EC019B6-39E9-EA27-E93A-C4332D5EDAF3}"/>
              </a:ext>
            </a:extLst>
          </p:cNvPr>
          <p:cNvCxnSpPr>
            <a:cxnSpLocks/>
          </p:cNvCxnSpPr>
          <p:nvPr/>
        </p:nvCxnSpPr>
        <p:spPr>
          <a:xfrm flipH="1">
            <a:off x="3100068" y="826852"/>
            <a:ext cx="3144"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0ED08EA-BD54-9E96-9994-5F396672DA81}"/>
              </a:ext>
            </a:extLst>
          </p:cNvPr>
          <p:cNvCxnSpPr>
            <a:cxnSpLocks/>
          </p:cNvCxnSpPr>
          <p:nvPr/>
        </p:nvCxnSpPr>
        <p:spPr>
          <a:xfrm>
            <a:off x="3924508" y="826852"/>
            <a:ext cx="0"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4AE1506-0637-67EA-0334-333B47A305C1}"/>
              </a:ext>
            </a:extLst>
          </p:cNvPr>
          <p:cNvCxnSpPr>
            <a:cxnSpLocks/>
          </p:cNvCxnSpPr>
          <p:nvPr/>
        </p:nvCxnSpPr>
        <p:spPr>
          <a:xfrm>
            <a:off x="4739556" y="826852"/>
            <a:ext cx="1688" cy="1241997"/>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F9C9E27-C009-26D4-D7B2-BCABDD197DA7}"/>
              </a:ext>
            </a:extLst>
          </p:cNvPr>
          <p:cNvCxnSpPr>
            <a:cxnSpLocks/>
          </p:cNvCxnSpPr>
          <p:nvPr/>
        </p:nvCxnSpPr>
        <p:spPr>
          <a:xfrm>
            <a:off x="5558905" y="826852"/>
            <a:ext cx="0"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00583C8-16BB-5CA2-58E1-D59C807E9F8A}"/>
              </a:ext>
            </a:extLst>
          </p:cNvPr>
          <p:cNvCxnSpPr>
            <a:cxnSpLocks/>
          </p:cNvCxnSpPr>
          <p:nvPr/>
        </p:nvCxnSpPr>
        <p:spPr>
          <a:xfrm flipH="1">
            <a:off x="3772306" y="2052290"/>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5601FC4-B556-0E1D-8181-77063FAF265B}"/>
              </a:ext>
            </a:extLst>
          </p:cNvPr>
          <p:cNvCxnSpPr>
            <a:cxnSpLocks/>
          </p:cNvCxnSpPr>
          <p:nvPr/>
        </p:nvCxnSpPr>
        <p:spPr>
          <a:xfrm flipH="1">
            <a:off x="4585387" y="2052398"/>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669C45F-73A7-29F2-709B-AA38DEB73A61}"/>
              </a:ext>
            </a:extLst>
          </p:cNvPr>
          <p:cNvCxnSpPr>
            <a:cxnSpLocks/>
          </p:cNvCxnSpPr>
          <p:nvPr/>
        </p:nvCxnSpPr>
        <p:spPr>
          <a:xfrm flipH="1">
            <a:off x="5404598" y="2055455"/>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132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52</a:t>
            </a:fld>
            <a:endParaRPr lang="en"/>
          </a:p>
        </p:txBody>
      </p:sp>
      <p:grpSp>
        <p:nvGrpSpPr>
          <p:cNvPr id="118" name="Group 117">
            <a:extLst>
              <a:ext uri="{FF2B5EF4-FFF2-40B4-BE49-F238E27FC236}">
                <a16:creationId xmlns:a16="http://schemas.microsoft.com/office/drawing/2014/main" id="{60A4BAC2-5D59-3015-FC82-9C2A2C4BF55C}"/>
              </a:ext>
            </a:extLst>
          </p:cNvPr>
          <p:cNvGrpSpPr/>
          <p:nvPr/>
        </p:nvGrpSpPr>
        <p:grpSpPr>
          <a:xfrm>
            <a:off x="1824219" y="1107032"/>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261754" y="2142446"/>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261754" y="2960692"/>
              <a:ext cx="160400" cy="167166"/>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074437" y="2954241"/>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891719" y="2962854"/>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15963" y="2961315"/>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261754" y="3753769"/>
              <a:ext cx="162764"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076800" y="3756892"/>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259350" y="4573976"/>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081588" y="4572313"/>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879719" y="3765504"/>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08753" y="375917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894084" y="4571351"/>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13539" y="457459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0A40314-0C78-8EA9-9276-761DE39F4820}"/>
                </a:ext>
              </a:extLst>
            </p:cNvPr>
            <p:cNvCxnSpPr>
              <a:cxnSpLocks/>
            </p:cNvCxnSpPr>
            <p:nvPr/>
          </p:nvCxnSpPr>
          <p:spPr>
            <a:xfrm flipH="1">
              <a:off x="4412629" y="2166224"/>
              <a:ext cx="9525"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34B2E3E-A714-F3F3-42E3-AE562282DDB2}"/>
                </a:ext>
              </a:extLst>
            </p:cNvPr>
            <p:cNvCxnSpPr>
              <a:cxnSpLocks/>
            </p:cNvCxnSpPr>
            <p:nvPr/>
          </p:nvCxnSpPr>
          <p:spPr>
            <a:xfrm>
              <a:off x="5233925" y="2166224"/>
              <a:ext cx="0"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288CFE1-47EF-7611-E4EF-02E675E7C74F}"/>
                </a:ext>
              </a:extLst>
            </p:cNvPr>
            <p:cNvCxnSpPr>
              <a:cxnSpLocks/>
            </p:cNvCxnSpPr>
            <p:nvPr/>
          </p:nvCxnSpPr>
          <p:spPr>
            <a:xfrm>
              <a:off x="6044311" y="2166224"/>
              <a:ext cx="4662"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881741-4997-C3C1-7016-DABEAFE8AF36}"/>
                </a:ext>
              </a:extLst>
            </p:cNvPr>
            <p:cNvCxnSpPr>
              <a:cxnSpLocks/>
            </p:cNvCxnSpPr>
            <p:nvPr/>
          </p:nvCxnSpPr>
          <p:spPr>
            <a:xfrm>
              <a:off x="6868322" y="2166224"/>
              <a:ext cx="0"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7EC1152-B9AD-FA8A-E5DE-F5FFCF9DB57A}"/>
                </a:ext>
              </a:extLst>
            </p:cNvPr>
            <p:cNvCxnSpPr>
              <a:cxnSpLocks/>
            </p:cNvCxnSpPr>
            <p:nvPr/>
          </p:nvCxnSpPr>
          <p:spPr>
            <a:xfrm flipH="1">
              <a:off x="5081723" y="2151679"/>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9C8FB58-EF4A-474B-2DA4-73DCDAD1E4DE}"/>
                </a:ext>
              </a:extLst>
            </p:cNvPr>
            <p:cNvCxnSpPr>
              <a:cxnSpLocks/>
            </p:cNvCxnSpPr>
            <p:nvPr/>
          </p:nvCxnSpPr>
          <p:spPr>
            <a:xfrm flipH="1">
              <a:off x="5894804" y="2151787"/>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B0D5018-E562-4ABE-4B71-9BB130525B80}"/>
                </a:ext>
              </a:extLst>
            </p:cNvPr>
            <p:cNvCxnSpPr>
              <a:cxnSpLocks/>
            </p:cNvCxnSpPr>
            <p:nvPr/>
          </p:nvCxnSpPr>
          <p:spPr>
            <a:xfrm flipH="1">
              <a:off x="6714015" y="2154844"/>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6B96B197-BDB6-AFAE-84F9-C47CAD55A3DE}"/>
                </a:ext>
              </a:extLst>
            </p:cNvPr>
            <p:cNvSpPr txBox="1"/>
            <p:nvPr/>
          </p:nvSpPr>
          <p:spPr>
            <a:xfrm>
              <a:off x="3753723" y="2058596"/>
              <a:ext cx="622852"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3</a:t>
              </a:r>
            </a:p>
          </p:txBody>
        </p:sp>
        <p:sp>
          <p:nvSpPr>
            <p:cNvPr id="113" name="TextBox 112">
              <a:extLst>
                <a:ext uri="{FF2B5EF4-FFF2-40B4-BE49-F238E27FC236}">
                  <a16:creationId xmlns:a16="http://schemas.microsoft.com/office/drawing/2014/main" id="{556428F9-8661-3590-2123-A579733C99E7}"/>
                </a:ext>
              </a:extLst>
            </p:cNvPr>
            <p:cNvSpPr txBox="1"/>
            <p:nvPr/>
          </p:nvSpPr>
          <p:spPr>
            <a:xfrm>
              <a:off x="4532475" y="2058597"/>
              <a:ext cx="622852"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7</a:t>
              </a:r>
            </a:p>
          </p:txBody>
        </p:sp>
        <p:sp>
          <p:nvSpPr>
            <p:cNvPr id="114" name="TextBox 113">
              <a:extLst>
                <a:ext uri="{FF2B5EF4-FFF2-40B4-BE49-F238E27FC236}">
                  <a16:creationId xmlns:a16="http://schemas.microsoft.com/office/drawing/2014/main" id="{1A6B765F-8FDA-CFA6-05BF-913A79178EB6}"/>
                </a:ext>
              </a:extLst>
            </p:cNvPr>
            <p:cNvSpPr txBox="1"/>
            <p:nvPr/>
          </p:nvSpPr>
          <p:spPr>
            <a:xfrm>
              <a:off x="5310476" y="2058909"/>
              <a:ext cx="761890"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11</a:t>
              </a:r>
            </a:p>
          </p:txBody>
        </p:sp>
        <p:sp>
          <p:nvSpPr>
            <p:cNvPr id="115" name="TextBox 114">
              <a:extLst>
                <a:ext uri="{FF2B5EF4-FFF2-40B4-BE49-F238E27FC236}">
                  <a16:creationId xmlns:a16="http://schemas.microsoft.com/office/drawing/2014/main" id="{452E3B07-C03E-7AE3-1057-F1B0F64A95FE}"/>
                </a:ext>
              </a:extLst>
            </p:cNvPr>
            <p:cNvSpPr txBox="1"/>
            <p:nvPr/>
          </p:nvSpPr>
          <p:spPr>
            <a:xfrm>
              <a:off x="6108813" y="2058908"/>
              <a:ext cx="804969" cy="646331"/>
            </a:xfrm>
            <a:prstGeom prst="rect">
              <a:avLst/>
            </a:prstGeom>
            <a:noFill/>
          </p:spPr>
          <p:txBody>
            <a:bodyPr wrap="square" rtlCol="0" anchor="ctr">
              <a:spAutoFit/>
            </a:bodyPr>
            <a:lstStyle/>
            <a:p>
              <a:pPr algn="ctr"/>
              <a:r>
                <a:rPr lang="en-US" sz="3600" i="1" dirty="0">
                  <a:solidFill>
                    <a:schemeClr val="accent1">
                      <a:lumMod val="50000"/>
                    </a:schemeClr>
                  </a:solidFill>
                  <a:latin typeface="Cambria Math" panose="02040503050406030204" pitchFamily="18" charset="0"/>
                  <a:ea typeface="Cambria Math" panose="02040503050406030204" pitchFamily="18" charset="0"/>
                </a:rPr>
                <a:t>x</a:t>
              </a:r>
              <a:r>
                <a:rPr lang="en-US" sz="3600" b="1" baseline="-25000" dirty="0">
                  <a:solidFill>
                    <a:schemeClr val="accent1">
                      <a:lumMod val="50000"/>
                    </a:schemeClr>
                  </a:solidFill>
                  <a:latin typeface="Cambria Math" panose="02040503050406030204" pitchFamily="18" charset="0"/>
                  <a:ea typeface="Cambria Math" panose="02040503050406030204" pitchFamily="18" charset="0"/>
                </a:rPr>
                <a:t>15</a:t>
              </a:r>
            </a:p>
          </p:txBody>
        </p:sp>
      </p:grpSp>
      <p:pic>
        <p:nvPicPr>
          <p:cNvPr id="121" name="Picture 120" descr="A picture containing shape&#10;&#10;Description automatically generated">
            <a:extLst>
              <a:ext uri="{FF2B5EF4-FFF2-40B4-BE49-F238E27FC236}">
                <a16:creationId xmlns:a16="http://schemas.microsoft.com/office/drawing/2014/main" id="{B72E9D97-45E4-CB0C-58D7-86F14279A237}"/>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122" name="Picture 121" descr="Icon&#10;&#10;Description automatically generated">
            <a:extLst>
              <a:ext uri="{FF2B5EF4-FFF2-40B4-BE49-F238E27FC236}">
                <a16:creationId xmlns:a16="http://schemas.microsoft.com/office/drawing/2014/main" id="{9C1E3FA4-AD74-1DB1-6C7F-3DC87078C0EE}"/>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123" name="TextBox 122">
            <a:extLst>
              <a:ext uri="{FF2B5EF4-FFF2-40B4-BE49-F238E27FC236}">
                <a16:creationId xmlns:a16="http://schemas.microsoft.com/office/drawing/2014/main" id="{85F97D45-758D-3076-5FF1-E8F76CE5A6C0}"/>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24" name="Picture 123" descr="A picture containing icon&#10;&#10;Description automatically generated">
            <a:extLst>
              <a:ext uri="{FF2B5EF4-FFF2-40B4-BE49-F238E27FC236}">
                <a16:creationId xmlns:a16="http://schemas.microsoft.com/office/drawing/2014/main" id="{84CB1978-3EEB-4989-028E-40804D341EB2}"/>
              </a:ext>
            </a:extLst>
          </p:cNvPr>
          <p:cNvPicPr>
            <a:picLocks noChangeAspect="1"/>
          </p:cNvPicPr>
          <p:nvPr/>
        </p:nvPicPr>
        <p:blipFill>
          <a:blip r:embed="rId4"/>
          <a:stretch>
            <a:fillRect/>
          </a:stretch>
        </p:blipFill>
        <p:spPr>
          <a:xfrm>
            <a:off x="207607" y="1634868"/>
            <a:ext cx="593638" cy="593638"/>
          </a:xfrm>
          <a:prstGeom prst="rect">
            <a:avLst/>
          </a:prstGeom>
        </p:spPr>
      </p:pic>
      <p:sp>
        <p:nvSpPr>
          <p:cNvPr id="125" name="TextBox 124">
            <a:extLst>
              <a:ext uri="{FF2B5EF4-FFF2-40B4-BE49-F238E27FC236}">
                <a16:creationId xmlns:a16="http://schemas.microsoft.com/office/drawing/2014/main" id="{7F3C7D79-A5CD-5077-7A15-239C0B5A12F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62" name="TextBox 61">
            <a:extLst>
              <a:ext uri="{FF2B5EF4-FFF2-40B4-BE49-F238E27FC236}">
                <a16:creationId xmlns:a16="http://schemas.microsoft.com/office/drawing/2014/main" id="{6EFF8C2C-4EBD-BCF5-8B30-7196DC21FC14}"/>
              </a:ext>
            </a:extLst>
          </p:cNvPr>
          <p:cNvSpPr txBox="1"/>
          <p:nvPr/>
        </p:nvSpPr>
        <p:spPr>
          <a:xfrm>
            <a:off x="2664138" y="96908"/>
            <a:ext cx="622852"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3</a:t>
            </a:r>
          </a:p>
        </p:txBody>
      </p:sp>
      <p:sp>
        <p:nvSpPr>
          <p:cNvPr id="97" name="TextBox 96">
            <a:extLst>
              <a:ext uri="{FF2B5EF4-FFF2-40B4-BE49-F238E27FC236}">
                <a16:creationId xmlns:a16="http://schemas.microsoft.com/office/drawing/2014/main" id="{F2A98649-E5CE-E3E7-5733-577ED96737F8}"/>
              </a:ext>
            </a:extLst>
          </p:cNvPr>
          <p:cNvSpPr txBox="1"/>
          <p:nvPr/>
        </p:nvSpPr>
        <p:spPr>
          <a:xfrm>
            <a:off x="3487957" y="96908"/>
            <a:ext cx="622852"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7</a:t>
            </a:r>
          </a:p>
        </p:txBody>
      </p:sp>
      <p:sp>
        <p:nvSpPr>
          <p:cNvPr id="98" name="TextBox 97">
            <a:extLst>
              <a:ext uri="{FF2B5EF4-FFF2-40B4-BE49-F238E27FC236}">
                <a16:creationId xmlns:a16="http://schemas.microsoft.com/office/drawing/2014/main" id="{7B7083DF-880A-7B5C-E8DA-12B0F686D3BB}"/>
              </a:ext>
            </a:extLst>
          </p:cNvPr>
          <p:cNvSpPr txBox="1"/>
          <p:nvPr/>
        </p:nvSpPr>
        <p:spPr>
          <a:xfrm>
            <a:off x="4153208" y="97220"/>
            <a:ext cx="801824"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11</a:t>
            </a:r>
          </a:p>
        </p:txBody>
      </p:sp>
      <p:sp>
        <p:nvSpPr>
          <p:cNvPr id="99" name="TextBox 98">
            <a:extLst>
              <a:ext uri="{FF2B5EF4-FFF2-40B4-BE49-F238E27FC236}">
                <a16:creationId xmlns:a16="http://schemas.microsoft.com/office/drawing/2014/main" id="{582CEA26-583D-A620-2E97-85CD6E1E7C3E}"/>
              </a:ext>
            </a:extLst>
          </p:cNvPr>
          <p:cNvSpPr txBox="1"/>
          <p:nvPr/>
        </p:nvSpPr>
        <p:spPr>
          <a:xfrm>
            <a:off x="5064295" y="97219"/>
            <a:ext cx="804969"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x</a:t>
            </a:r>
            <a:r>
              <a:rPr lang="en-US" sz="3600" b="1" baseline="-25000" dirty="0">
                <a:solidFill>
                  <a:srgbClr val="C00000"/>
                </a:solidFill>
                <a:latin typeface="Cambria Math" panose="02040503050406030204" pitchFamily="18" charset="0"/>
                <a:ea typeface="Cambria Math" panose="02040503050406030204" pitchFamily="18" charset="0"/>
              </a:rPr>
              <a:t>15</a:t>
            </a:r>
          </a:p>
        </p:txBody>
      </p:sp>
      <p:sp>
        <p:nvSpPr>
          <p:cNvPr id="101" name="TextBox 100">
            <a:extLst>
              <a:ext uri="{FF2B5EF4-FFF2-40B4-BE49-F238E27FC236}">
                <a16:creationId xmlns:a16="http://schemas.microsoft.com/office/drawing/2014/main" id="{4D9BACE2-4864-4339-179D-479A3F1AD600}"/>
              </a:ext>
            </a:extLst>
          </p:cNvPr>
          <p:cNvSpPr txBox="1"/>
          <p:nvPr/>
        </p:nvSpPr>
        <p:spPr>
          <a:xfrm>
            <a:off x="6902403" y="684473"/>
            <a:ext cx="5409576" cy="1426031"/>
          </a:xfrm>
          <a:prstGeom prst="rect">
            <a:avLst/>
          </a:prstGeom>
          <a:noFill/>
        </p:spPr>
        <p:txBody>
          <a:bodyPr wrap="square">
            <a:spAutoFit/>
          </a:bodyPr>
          <a:lstStyle/>
          <a:p>
            <a:r>
              <a:rPr lang="en-US" sz="2000" b="1" dirty="0"/>
              <a:t>11. Host streams in </a:t>
            </a:r>
            <a:r>
              <a:rPr lang="en-US" sz="2000" i="1" dirty="0">
                <a:latin typeface="Cambria Math" panose="02040503050406030204" pitchFamily="18" charset="0"/>
                <a:ea typeface="Cambria Math" panose="02040503050406030204" pitchFamily="18" charset="0"/>
              </a:rPr>
              <a:t>x</a:t>
            </a:r>
            <a:r>
              <a:rPr lang="en-US" sz="2000" b="1" baseline="-25000" dirty="0">
                <a:latin typeface="Cambria Math" panose="02040503050406030204" pitchFamily="18" charset="0"/>
                <a:ea typeface="Cambria Math" panose="02040503050406030204" pitchFamily="18" charset="0"/>
              </a:rPr>
              <a:t>3</a:t>
            </a:r>
            <a:r>
              <a:rPr lang="en-US" sz="2000" b="1" dirty="0"/>
              <a:t>, </a:t>
            </a:r>
            <a:r>
              <a:rPr lang="en-US" sz="2000" i="1" dirty="0">
                <a:latin typeface="Cambria Math" panose="02040503050406030204" pitchFamily="18" charset="0"/>
                <a:ea typeface="Cambria Math" panose="02040503050406030204" pitchFamily="18" charset="0"/>
              </a:rPr>
              <a:t>x</a:t>
            </a:r>
            <a:r>
              <a:rPr lang="en-US" sz="2000" b="1" baseline="-25000" dirty="0">
                <a:latin typeface="Cambria Math" panose="02040503050406030204" pitchFamily="18" charset="0"/>
                <a:ea typeface="Cambria Math" panose="02040503050406030204" pitchFamily="18" charset="0"/>
              </a:rPr>
              <a:t>7</a:t>
            </a:r>
            <a:r>
              <a:rPr lang="en-US" sz="2000" b="1" dirty="0"/>
              <a:t>, </a:t>
            </a:r>
            <a:r>
              <a:rPr lang="en-US" sz="2000" i="1" dirty="0">
                <a:latin typeface="Cambria Math" panose="02040503050406030204" pitchFamily="18" charset="0"/>
                <a:ea typeface="Cambria Math" panose="02040503050406030204" pitchFamily="18" charset="0"/>
              </a:rPr>
              <a:t>x</a:t>
            </a:r>
            <a:r>
              <a:rPr lang="en-US" sz="2000" b="1" baseline="-25000" dirty="0">
                <a:latin typeface="Cambria Math" panose="02040503050406030204" pitchFamily="18" charset="0"/>
                <a:ea typeface="Cambria Math" panose="02040503050406030204" pitchFamily="18" charset="0"/>
              </a:rPr>
              <a:t>11</a:t>
            </a:r>
            <a:r>
              <a:rPr lang="en-US" sz="2000" b="1" dirty="0"/>
              <a:t>, </a:t>
            </a:r>
            <a:r>
              <a:rPr lang="en-US" sz="2000" i="1" dirty="0">
                <a:latin typeface="Cambria Math" panose="02040503050406030204" pitchFamily="18" charset="0"/>
                <a:ea typeface="Cambria Math" panose="02040503050406030204" pitchFamily="18" charset="0"/>
              </a:rPr>
              <a:t>x</a:t>
            </a:r>
            <a:r>
              <a:rPr lang="en-US" sz="2000" b="1" baseline="-25000" dirty="0">
                <a:latin typeface="Cambria Math" panose="02040503050406030204" pitchFamily="18" charset="0"/>
                <a:ea typeface="Cambria Math" panose="02040503050406030204" pitchFamily="18" charset="0"/>
              </a:rPr>
              <a:t>15</a:t>
            </a:r>
          </a:p>
          <a:p>
            <a:endParaRPr lang="en-US" sz="2000" b="1" baseline="-25000" dirty="0"/>
          </a:p>
          <a:p>
            <a:r>
              <a:rPr lang="en-US" sz="2000" b="1" dirty="0"/>
              <a:t>12. Task forwards elements South</a:t>
            </a:r>
          </a:p>
          <a:p>
            <a:endParaRPr lang="en-US" sz="2000" b="1" baseline="-25000" dirty="0"/>
          </a:p>
          <a:p>
            <a:r>
              <a:rPr lang="en-US" sz="2000" b="1" dirty="0"/>
              <a:t>13. Device computes contributions to </a:t>
            </a:r>
            <a:r>
              <a:rPr lang="en-US" sz="2000" dirty="0" err="1">
                <a:latin typeface="Cambria Math" panose="02040503050406030204" pitchFamily="18" charset="0"/>
                <a:ea typeface="Cambria Math" panose="02040503050406030204" pitchFamily="18" charset="0"/>
              </a:rPr>
              <a:t>tmp</a:t>
            </a:r>
            <a:endParaRPr lang="en-US" sz="2000" baseline="-25000" dirty="0">
              <a:latin typeface="Cambria Math" panose="02040503050406030204" pitchFamily="18" charset="0"/>
              <a:ea typeface="Cambria Math" panose="02040503050406030204" pitchFamily="18" charset="0"/>
            </a:endParaRPr>
          </a:p>
        </p:txBody>
      </p:sp>
      <p:cxnSp>
        <p:nvCxnSpPr>
          <p:cNvPr id="100" name="Straight Connector 99">
            <a:extLst>
              <a:ext uri="{FF2B5EF4-FFF2-40B4-BE49-F238E27FC236}">
                <a16:creationId xmlns:a16="http://schemas.microsoft.com/office/drawing/2014/main" id="{2804E14C-B7A8-B20D-AF29-5505F3B138AB}"/>
              </a:ext>
            </a:extLst>
          </p:cNvPr>
          <p:cNvCxnSpPr>
            <a:cxnSpLocks/>
          </p:cNvCxnSpPr>
          <p:nvPr/>
        </p:nvCxnSpPr>
        <p:spPr>
          <a:xfrm flipH="1">
            <a:off x="2952337" y="2043057"/>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73C24EF-6B0D-664E-0E64-8FDCEAB77AD7}"/>
              </a:ext>
            </a:extLst>
          </p:cNvPr>
          <p:cNvCxnSpPr>
            <a:cxnSpLocks/>
          </p:cNvCxnSpPr>
          <p:nvPr/>
        </p:nvCxnSpPr>
        <p:spPr>
          <a:xfrm flipH="1">
            <a:off x="3100068" y="826852"/>
            <a:ext cx="3144"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806DDA7-D341-B35B-2BA4-AA09586F4A68}"/>
              </a:ext>
            </a:extLst>
          </p:cNvPr>
          <p:cNvCxnSpPr>
            <a:cxnSpLocks/>
          </p:cNvCxnSpPr>
          <p:nvPr/>
        </p:nvCxnSpPr>
        <p:spPr>
          <a:xfrm>
            <a:off x="3924508" y="826852"/>
            <a:ext cx="0"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D2EB8D1-D71D-B9B7-0AF3-7556C5BE6FD8}"/>
              </a:ext>
            </a:extLst>
          </p:cNvPr>
          <p:cNvCxnSpPr>
            <a:cxnSpLocks/>
          </p:cNvCxnSpPr>
          <p:nvPr/>
        </p:nvCxnSpPr>
        <p:spPr>
          <a:xfrm>
            <a:off x="4739556" y="826852"/>
            <a:ext cx="1688" cy="1241997"/>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DEB2E4A-6CD0-6D56-83A7-B61D60A80825}"/>
              </a:ext>
            </a:extLst>
          </p:cNvPr>
          <p:cNvCxnSpPr>
            <a:cxnSpLocks/>
          </p:cNvCxnSpPr>
          <p:nvPr/>
        </p:nvCxnSpPr>
        <p:spPr>
          <a:xfrm>
            <a:off x="5558905" y="826852"/>
            <a:ext cx="0"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E114AD4-688F-A81E-3551-0D89B3778759}"/>
              </a:ext>
            </a:extLst>
          </p:cNvPr>
          <p:cNvCxnSpPr>
            <a:cxnSpLocks/>
          </p:cNvCxnSpPr>
          <p:nvPr/>
        </p:nvCxnSpPr>
        <p:spPr>
          <a:xfrm flipH="1">
            <a:off x="3772306" y="2052290"/>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5EEC500-476B-9DA2-D593-5B7581CB25EC}"/>
              </a:ext>
            </a:extLst>
          </p:cNvPr>
          <p:cNvCxnSpPr>
            <a:cxnSpLocks/>
          </p:cNvCxnSpPr>
          <p:nvPr/>
        </p:nvCxnSpPr>
        <p:spPr>
          <a:xfrm flipH="1">
            <a:off x="4585387" y="2052398"/>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AA9AB95-070D-F750-2468-14531A685EB3}"/>
              </a:ext>
            </a:extLst>
          </p:cNvPr>
          <p:cNvCxnSpPr>
            <a:cxnSpLocks/>
          </p:cNvCxnSpPr>
          <p:nvPr/>
        </p:nvCxnSpPr>
        <p:spPr>
          <a:xfrm flipH="1">
            <a:off x="5404598" y="2055455"/>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224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53</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105" name="TextBox 104">
            <a:extLst>
              <a:ext uri="{FF2B5EF4-FFF2-40B4-BE49-F238E27FC236}">
                <a16:creationId xmlns:a16="http://schemas.microsoft.com/office/drawing/2014/main" id="{38DE1822-08AE-B085-B984-C6F3C0A452B6}"/>
              </a:ext>
            </a:extLst>
          </p:cNvPr>
          <p:cNvSpPr txBox="1"/>
          <p:nvPr/>
        </p:nvSpPr>
        <p:spPr>
          <a:xfrm>
            <a:off x="617614" y="1877577"/>
            <a:ext cx="994449"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b</a:t>
            </a:r>
            <a:r>
              <a:rPr lang="en-US" sz="3600" b="1" baseline="-25000" dirty="0">
                <a:solidFill>
                  <a:srgbClr val="C00000"/>
                </a:solidFill>
                <a:latin typeface="Cambria Math" panose="02040503050406030204" pitchFamily="18" charset="0"/>
                <a:ea typeface="Cambria Math" panose="02040503050406030204" pitchFamily="18" charset="0"/>
              </a:rPr>
              <a:t>0:7</a:t>
            </a:r>
          </a:p>
        </p:txBody>
      </p:sp>
      <p:sp>
        <p:nvSpPr>
          <p:cNvPr id="106" name="TextBox 105">
            <a:extLst>
              <a:ext uri="{FF2B5EF4-FFF2-40B4-BE49-F238E27FC236}">
                <a16:creationId xmlns:a16="http://schemas.microsoft.com/office/drawing/2014/main" id="{3D8F68C5-F649-B5BF-957B-EAB5490ADE05}"/>
              </a:ext>
            </a:extLst>
          </p:cNvPr>
          <p:cNvSpPr txBox="1"/>
          <p:nvPr/>
        </p:nvSpPr>
        <p:spPr>
          <a:xfrm>
            <a:off x="638931" y="2707671"/>
            <a:ext cx="1121460"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b</a:t>
            </a:r>
            <a:r>
              <a:rPr lang="en-US" sz="3600" b="1" baseline="-25000" dirty="0">
                <a:solidFill>
                  <a:srgbClr val="C00000"/>
                </a:solidFill>
                <a:latin typeface="Cambria Math" panose="02040503050406030204" pitchFamily="18" charset="0"/>
                <a:ea typeface="Cambria Math" panose="02040503050406030204" pitchFamily="18" charset="0"/>
              </a:rPr>
              <a:t>8:15</a:t>
            </a:r>
          </a:p>
        </p:txBody>
      </p:sp>
      <p:sp>
        <p:nvSpPr>
          <p:cNvPr id="107" name="TextBox 106">
            <a:extLst>
              <a:ext uri="{FF2B5EF4-FFF2-40B4-BE49-F238E27FC236}">
                <a16:creationId xmlns:a16="http://schemas.microsoft.com/office/drawing/2014/main" id="{CCF8BD31-5DC7-3652-5727-DAFD0BA5499D}"/>
              </a:ext>
            </a:extLst>
          </p:cNvPr>
          <p:cNvSpPr txBox="1"/>
          <p:nvPr/>
        </p:nvSpPr>
        <p:spPr>
          <a:xfrm>
            <a:off x="658231" y="3608661"/>
            <a:ext cx="1255065"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b</a:t>
            </a:r>
            <a:r>
              <a:rPr lang="en-US" sz="3600" b="1" baseline="-25000" dirty="0">
                <a:solidFill>
                  <a:srgbClr val="C00000"/>
                </a:solidFill>
                <a:latin typeface="Cambria Math" panose="02040503050406030204" pitchFamily="18" charset="0"/>
                <a:ea typeface="Cambria Math" panose="02040503050406030204" pitchFamily="18" charset="0"/>
              </a:rPr>
              <a:t>16:23</a:t>
            </a:r>
          </a:p>
        </p:txBody>
      </p:sp>
      <p:sp>
        <p:nvSpPr>
          <p:cNvPr id="108" name="TextBox 107">
            <a:extLst>
              <a:ext uri="{FF2B5EF4-FFF2-40B4-BE49-F238E27FC236}">
                <a16:creationId xmlns:a16="http://schemas.microsoft.com/office/drawing/2014/main" id="{079CE9ED-07EE-086A-AC4E-7091C0038C2E}"/>
              </a:ext>
            </a:extLst>
          </p:cNvPr>
          <p:cNvSpPr txBox="1"/>
          <p:nvPr/>
        </p:nvSpPr>
        <p:spPr>
          <a:xfrm>
            <a:off x="655758" y="4377915"/>
            <a:ext cx="1255065" cy="646331"/>
          </a:xfrm>
          <a:prstGeom prst="rect">
            <a:avLst/>
          </a:prstGeom>
          <a:noFill/>
        </p:spPr>
        <p:txBody>
          <a:bodyPr wrap="square" rtlCol="0" anchor="ctr">
            <a:spAutoFit/>
          </a:bodyPr>
          <a:lstStyle/>
          <a:p>
            <a:pPr algn="ctr"/>
            <a:r>
              <a:rPr lang="en-US" sz="3600" i="1" dirty="0">
                <a:solidFill>
                  <a:srgbClr val="C00000"/>
                </a:solidFill>
                <a:latin typeface="Cambria Math" panose="02040503050406030204" pitchFamily="18" charset="0"/>
                <a:ea typeface="Cambria Math" panose="02040503050406030204" pitchFamily="18" charset="0"/>
              </a:rPr>
              <a:t>b</a:t>
            </a:r>
            <a:r>
              <a:rPr lang="en-US" sz="3600" b="1" baseline="-25000" dirty="0">
                <a:solidFill>
                  <a:srgbClr val="C00000"/>
                </a:solidFill>
                <a:latin typeface="Cambria Math" panose="02040503050406030204" pitchFamily="18" charset="0"/>
                <a:ea typeface="Cambria Math" panose="02040503050406030204" pitchFamily="18" charset="0"/>
              </a:rPr>
              <a:t>24:31</a:t>
            </a:r>
          </a:p>
        </p:txBody>
      </p:sp>
      <p:sp>
        <p:nvSpPr>
          <p:cNvPr id="109" name="TextBox 108">
            <a:extLst>
              <a:ext uri="{FF2B5EF4-FFF2-40B4-BE49-F238E27FC236}">
                <a16:creationId xmlns:a16="http://schemas.microsoft.com/office/drawing/2014/main" id="{0D42788A-439A-C69D-8830-5789C0BBE660}"/>
              </a:ext>
            </a:extLst>
          </p:cNvPr>
          <p:cNvSpPr txBox="1"/>
          <p:nvPr/>
        </p:nvSpPr>
        <p:spPr>
          <a:xfrm>
            <a:off x="7357986" y="1034285"/>
            <a:ext cx="4429564" cy="1015663"/>
          </a:xfrm>
          <a:prstGeom prst="rect">
            <a:avLst/>
          </a:prstGeom>
          <a:noFill/>
        </p:spPr>
        <p:txBody>
          <a:bodyPr wrap="square">
            <a:spAutoFit/>
          </a:bodyPr>
          <a:lstStyle/>
          <a:p>
            <a:pPr algn="ctr"/>
            <a:r>
              <a:rPr lang="en-US" sz="2000" b="1" dirty="0"/>
              <a:t>14. Host streams in elements of </a:t>
            </a:r>
            <a:r>
              <a:rPr lang="en-US" sz="2000" b="1" i="1" dirty="0">
                <a:latin typeface="Cambria Math" panose="02040503050406030204" pitchFamily="18" charset="0"/>
                <a:ea typeface="Cambria Math" panose="02040503050406030204" pitchFamily="18" charset="0"/>
              </a:rPr>
              <a:t>b</a:t>
            </a:r>
            <a:r>
              <a:rPr lang="en-US" sz="2000" b="1" dirty="0"/>
              <a:t> in equal chunks to PEs (0,0), (0,1), (0,2), (0,3), respectively</a:t>
            </a:r>
          </a:p>
        </p:txBody>
      </p:sp>
      <p:cxnSp>
        <p:nvCxnSpPr>
          <p:cNvPr id="61" name="Straight Connector 60">
            <a:extLst>
              <a:ext uri="{FF2B5EF4-FFF2-40B4-BE49-F238E27FC236}">
                <a16:creationId xmlns:a16="http://schemas.microsoft.com/office/drawing/2014/main" id="{89409D69-DC70-6330-7181-11D16AB50244}"/>
              </a:ext>
            </a:extLst>
          </p:cNvPr>
          <p:cNvCxnSpPr>
            <a:cxnSpLocks/>
          </p:cNvCxnSpPr>
          <p:nvPr/>
        </p:nvCxnSpPr>
        <p:spPr>
          <a:xfrm flipH="1">
            <a:off x="2945710" y="2148422"/>
            <a:ext cx="164122" cy="16284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BD950BC-E06D-8226-40E9-9E6EC757A001}"/>
              </a:ext>
            </a:extLst>
          </p:cNvPr>
          <p:cNvCxnSpPr>
            <a:cxnSpLocks/>
          </p:cNvCxnSpPr>
          <p:nvPr/>
        </p:nvCxnSpPr>
        <p:spPr>
          <a:xfrm flipH="1">
            <a:off x="2945710" y="2960692"/>
            <a:ext cx="160400" cy="16716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8B74376-0D75-B357-AC7B-5F9074446D70}"/>
              </a:ext>
            </a:extLst>
          </p:cNvPr>
          <p:cNvCxnSpPr>
            <a:cxnSpLocks/>
          </p:cNvCxnSpPr>
          <p:nvPr/>
        </p:nvCxnSpPr>
        <p:spPr>
          <a:xfrm flipH="1">
            <a:off x="2945710" y="3753769"/>
            <a:ext cx="162764" cy="16459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0A51D8C-EFEF-A946-253B-F1F00D0D419B}"/>
              </a:ext>
            </a:extLst>
          </p:cNvPr>
          <p:cNvCxnSpPr>
            <a:cxnSpLocks/>
          </p:cNvCxnSpPr>
          <p:nvPr/>
        </p:nvCxnSpPr>
        <p:spPr>
          <a:xfrm flipH="1">
            <a:off x="2943306" y="4573976"/>
            <a:ext cx="164592" cy="16459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C852478-25E8-90D3-4486-15933C3643D6}"/>
              </a:ext>
            </a:extLst>
          </p:cNvPr>
          <p:cNvCxnSpPr>
            <a:cxnSpLocks/>
          </p:cNvCxnSpPr>
          <p:nvPr/>
        </p:nvCxnSpPr>
        <p:spPr>
          <a:xfrm>
            <a:off x="1822820" y="4562055"/>
            <a:ext cx="13155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E70C0CB-E5A8-2A2B-D23D-61B0C5B22145}"/>
              </a:ext>
            </a:extLst>
          </p:cNvPr>
          <p:cNvCxnSpPr>
            <a:cxnSpLocks/>
          </p:cNvCxnSpPr>
          <p:nvPr/>
        </p:nvCxnSpPr>
        <p:spPr>
          <a:xfrm>
            <a:off x="1819838" y="3740297"/>
            <a:ext cx="13155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722F6F77-AFBD-A3A1-BDD6-15BB800625A1}"/>
              </a:ext>
            </a:extLst>
          </p:cNvPr>
          <p:cNvCxnSpPr>
            <a:cxnSpLocks/>
          </p:cNvCxnSpPr>
          <p:nvPr/>
        </p:nvCxnSpPr>
        <p:spPr>
          <a:xfrm>
            <a:off x="1822828" y="2948419"/>
            <a:ext cx="13155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63656A1-3E25-7754-1D87-50A89DE94AA0}"/>
              </a:ext>
            </a:extLst>
          </p:cNvPr>
          <p:cNvCxnSpPr>
            <a:cxnSpLocks/>
          </p:cNvCxnSpPr>
          <p:nvPr/>
        </p:nvCxnSpPr>
        <p:spPr>
          <a:xfrm>
            <a:off x="1819844" y="2132637"/>
            <a:ext cx="13155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328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874EE4C6-BE38-967F-4BF8-0AD855100EC6}"/>
              </a:ext>
            </a:extLst>
          </p:cNvPr>
          <p:cNvGrpSpPr/>
          <p:nvPr/>
        </p:nvGrpSpPr>
        <p:grpSpPr>
          <a:xfrm>
            <a:off x="2805098" y="2163019"/>
            <a:ext cx="360765" cy="2597122"/>
            <a:chOff x="2805098" y="2163019"/>
            <a:chExt cx="360765" cy="2597122"/>
          </a:xfrm>
        </p:grpSpPr>
        <p:cxnSp>
          <p:nvCxnSpPr>
            <p:cNvPr id="10" name="Straight Connector 9">
              <a:extLst>
                <a:ext uri="{FF2B5EF4-FFF2-40B4-BE49-F238E27FC236}">
                  <a16:creationId xmlns:a16="http://schemas.microsoft.com/office/drawing/2014/main" id="{629010BE-773B-A563-E45B-2035096C9D9F}"/>
                </a:ext>
              </a:extLst>
            </p:cNvPr>
            <p:cNvCxnSpPr>
              <a:cxnSpLocks/>
            </p:cNvCxnSpPr>
            <p:nvPr/>
          </p:nvCxnSpPr>
          <p:spPr>
            <a:xfrm flipH="1">
              <a:off x="2835526" y="2163019"/>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202C09-F9DF-FC8D-AA3D-EB7E4B26A851}"/>
                </a:ext>
              </a:extLst>
            </p:cNvPr>
            <p:cNvCxnSpPr>
              <a:cxnSpLocks/>
            </p:cNvCxnSpPr>
            <p:nvPr/>
          </p:nvCxnSpPr>
          <p:spPr>
            <a:xfrm>
              <a:off x="2974469" y="2166224"/>
              <a:ext cx="191394" cy="251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38F45A9-EA7D-FA70-87EE-86B39C09EBB1}"/>
                </a:ext>
              </a:extLst>
            </p:cNvPr>
            <p:cNvCxnSpPr>
              <a:cxnSpLocks/>
            </p:cNvCxnSpPr>
            <p:nvPr/>
          </p:nvCxnSpPr>
          <p:spPr>
            <a:xfrm flipH="1">
              <a:off x="2974469" y="2177602"/>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D45EC16-CB3C-A248-0865-82D0E9CFA8A2}"/>
                </a:ext>
              </a:extLst>
            </p:cNvPr>
            <p:cNvCxnSpPr>
              <a:cxnSpLocks/>
            </p:cNvCxnSpPr>
            <p:nvPr/>
          </p:nvCxnSpPr>
          <p:spPr>
            <a:xfrm flipH="1">
              <a:off x="2815850" y="2966488"/>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2139E76-C13A-253E-47DF-9B80847F10E8}"/>
                </a:ext>
              </a:extLst>
            </p:cNvPr>
            <p:cNvCxnSpPr>
              <a:cxnSpLocks/>
            </p:cNvCxnSpPr>
            <p:nvPr/>
          </p:nvCxnSpPr>
          <p:spPr>
            <a:xfrm>
              <a:off x="2954793" y="2969693"/>
              <a:ext cx="191394" cy="251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E6D8911-79E9-4C17-81AD-1330013ACFA5}"/>
                </a:ext>
              </a:extLst>
            </p:cNvPr>
            <p:cNvCxnSpPr>
              <a:cxnSpLocks/>
            </p:cNvCxnSpPr>
            <p:nvPr/>
          </p:nvCxnSpPr>
          <p:spPr>
            <a:xfrm flipH="1">
              <a:off x="2954793" y="2981071"/>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B10FC01-CA76-C009-C8BE-57719A644AE5}"/>
                </a:ext>
              </a:extLst>
            </p:cNvPr>
            <p:cNvCxnSpPr>
              <a:cxnSpLocks/>
            </p:cNvCxnSpPr>
            <p:nvPr/>
          </p:nvCxnSpPr>
          <p:spPr>
            <a:xfrm flipH="1">
              <a:off x="2808855" y="3761487"/>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7BC0385-4558-6F5C-E6A6-95FFF30DE034}"/>
                </a:ext>
              </a:extLst>
            </p:cNvPr>
            <p:cNvCxnSpPr>
              <a:cxnSpLocks/>
            </p:cNvCxnSpPr>
            <p:nvPr/>
          </p:nvCxnSpPr>
          <p:spPr>
            <a:xfrm>
              <a:off x="2947798" y="3764692"/>
              <a:ext cx="191394" cy="251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F2D729C-E915-7703-AAB0-09164F0D4A8B}"/>
                </a:ext>
              </a:extLst>
            </p:cNvPr>
            <p:cNvCxnSpPr>
              <a:cxnSpLocks/>
            </p:cNvCxnSpPr>
            <p:nvPr/>
          </p:nvCxnSpPr>
          <p:spPr>
            <a:xfrm flipH="1">
              <a:off x="2947798" y="3776070"/>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FA89179-D66C-142B-63C8-7E9F46AB8242}"/>
                </a:ext>
              </a:extLst>
            </p:cNvPr>
            <p:cNvCxnSpPr>
              <a:cxnSpLocks/>
            </p:cNvCxnSpPr>
            <p:nvPr/>
          </p:nvCxnSpPr>
          <p:spPr>
            <a:xfrm flipH="1">
              <a:off x="2805098" y="4582709"/>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7D2D0D1-924D-2CD7-38A4-53A93E57B8C9}"/>
                </a:ext>
              </a:extLst>
            </p:cNvPr>
            <p:cNvCxnSpPr>
              <a:cxnSpLocks/>
            </p:cNvCxnSpPr>
            <p:nvPr/>
          </p:nvCxnSpPr>
          <p:spPr>
            <a:xfrm>
              <a:off x="2944041" y="4585914"/>
              <a:ext cx="191394" cy="251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D7A8D97-3A7A-F032-B62F-5BA3D6B1E14C}"/>
                </a:ext>
              </a:extLst>
            </p:cNvPr>
            <p:cNvCxnSpPr>
              <a:cxnSpLocks/>
            </p:cNvCxnSpPr>
            <p:nvPr/>
          </p:nvCxnSpPr>
          <p:spPr>
            <a:xfrm flipH="1">
              <a:off x="2944041" y="4597292"/>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54</a:t>
            </a:fld>
            <a:endParaRPr lang="en"/>
          </a:p>
        </p:txBody>
      </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109" name="TextBox 108">
            <a:extLst>
              <a:ext uri="{FF2B5EF4-FFF2-40B4-BE49-F238E27FC236}">
                <a16:creationId xmlns:a16="http://schemas.microsoft.com/office/drawing/2014/main" id="{0D42788A-439A-C69D-8830-5789C0BBE660}"/>
              </a:ext>
            </a:extLst>
          </p:cNvPr>
          <p:cNvSpPr txBox="1"/>
          <p:nvPr/>
        </p:nvSpPr>
        <p:spPr>
          <a:xfrm>
            <a:off x="7357986" y="1034285"/>
            <a:ext cx="4429564" cy="1015663"/>
          </a:xfrm>
          <a:prstGeom prst="rect">
            <a:avLst/>
          </a:prstGeom>
          <a:noFill/>
        </p:spPr>
        <p:txBody>
          <a:bodyPr wrap="square">
            <a:spAutoFit/>
          </a:bodyPr>
          <a:lstStyle/>
          <a:p>
            <a:pPr algn="ctr"/>
            <a:r>
              <a:rPr lang="en-US" sz="2000" b="1" dirty="0"/>
              <a:t>15. Send values along RAMP </a:t>
            </a:r>
            <a:r>
              <a:rPr lang="en-US" sz="2000" b="1" dirty="0">
                <a:sym typeface="Wingdings" pitchFamily="2" charset="2"/>
              </a:rPr>
              <a:t> RAMP routing to be received from fabric in compute task</a:t>
            </a:r>
            <a:endParaRPr lang="en-US" sz="2000" b="1" dirty="0"/>
          </a:p>
        </p:txBody>
      </p:sp>
    </p:spTree>
    <p:extLst>
      <p:ext uri="{BB962C8B-B14F-4D97-AF65-F5344CB8AC3E}">
        <p14:creationId xmlns:p14="http://schemas.microsoft.com/office/powerpoint/2010/main" val="1622884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55</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0D42788A-439A-C69D-8830-5789C0BBE660}"/>
                  </a:ext>
                </a:extLst>
              </p:cNvPr>
              <p:cNvSpPr txBox="1"/>
              <p:nvPr/>
            </p:nvSpPr>
            <p:spPr>
              <a:xfrm>
                <a:off x="7327489" y="1192101"/>
                <a:ext cx="4429564" cy="1015663"/>
              </a:xfrm>
              <a:prstGeom prst="rect">
                <a:avLst/>
              </a:prstGeom>
              <a:noFill/>
            </p:spPr>
            <p:txBody>
              <a:bodyPr wrap="square">
                <a:spAutoFit/>
              </a:bodyPr>
              <a:lstStyle/>
              <a:p>
                <a:pPr algn="ctr"/>
                <a:r>
                  <a:rPr lang="en-US" sz="2000" b="1" dirty="0"/>
                  <a:t>16. When </a:t>
                </a:r>
                <a14:m>
                  <m:oMath xmlns:m="http://schemas.openxmlformats.org/officeDocument/2006/math">
                    <m:r>
                      <a:rPr lang="en-US" sz="2000" b="1" i="1">
                        <a:latin typeface="Cambria Math" panose="02040503050406030204" pitchFamily="18" charset="0"/>
                      </a:rPr>
                      <m:t>𝑨𝒙</m:t>
                    </m:r>
                  </m:oMath>
                </a14:m>
                <a:r>
                  <a:rPr lang="en-US" sz="2000" b="1" dirty="0"/>
                  <a:t> chunk and </a:t>
                </a:r>
                <a:r>
                  <a:rPr lang="en-US" sz="2000" b="1" i="1" dirty="0">
                    <a:latin typeface="Cambria Math" panose="02040503050406030204" pitchFamily="18" charset="0"/>
                    <a:ea typeface="Cambria Math" panose="02040503050406030204" pitchFamily="18" charset="0"/>
                  </a:rPr>
                  <a:t>b</a:t>
                </a:r>
                <a:r>
                  <a:rPr lang="en-US" sz="2000" b="1" dirty="0"/>
                  <a:t> values are available, PEs along left edge calculate contribution of </a:t>
                </a:r>
                <a:r>
                  <a:rPr lang="en-US" sz="2000" b="1" i="1" dirty="0">
                    <a:latin typeface="Cambria Math" panose="02040503050406030204" pitchFamily="18" charset="0"/>
                    <a:ea typeface="Cambria Math" panose="02040503050406030204" pitchFamily="18" charset="0"/>
                  </a:rPr>
                  <a:t>b</a:t>
                </a:r>
                <a:r>
                  <a:rPr lang="en-US" sz="2000" b="1" dirty="0"/>
                  <a:t> to </a:t>
                </a:r>
                <a:r>
                  <a:rPr lang="en-US" sz="2000" dirty="0" err="1">
                    <a:latin typeface="Cambria Math" panose="02040503050406030204" pitchFamily="18" charset="0"/>
                    <a:ea typeface="Cambria Math" panose="02040503050406030204" pitchFamily="18" charset="0"/>
                  </a:rPr>
                  <a:t>tmp</a:t>
                </a:r>
                <a:endParaRPr lang="en-US" sz="2000" dirty="0">
                  <a:latin typeface="Cambria Math" panose="02040503050406030204" pitchFamily="18" charset="0"/>
                  <a:ea typeface="Cambria Math" panose="02040503050406030204" pitchFamily="18" charset="0"/>
                </a:endParaRPr>
              </a:p>
            </p:txBody>
          </p:sp>
        </mc:Choice>
        <mc:Fallback xmlns="">
          <p:sp>
            <p:nvSpPr>
              <p:cNvPr id="109" name="TextBox 108">
                <a:extLst>
                  <a:ext uri="{FF2B5EF4-FFF2-40B4-BE49-F238E27FC236}">
                    <a16:creationId xmlns:a16="http://schemas.microsoft.com/office/drawing/2014/main" id="{0D42788A-439A-C69D-8830-5789C0BBE660}"/>
                  </a:ext>
                </a:extLst>
              </p:cNvPr>
              <p:cNvSpPr txBox="1">
                <a:spLocks noRot="1" noChangeAspect="1" noMove="1" noResize="1" noEditPoints="1" noAdjustHandles="1" noChangeArrowheads="1" noChangeShapeType="1" noTextEdit="1"/>
              </p:cNvSpPr>
              <p:nvPr/>
            </p:nvSpPr>
            <p:spPr>
              <a:xfrm>
                <a:off x="7327489" y="1192101"/>
                <a:ext cx="4429564" cy="1015663"/>
              </a:xfrm>
              <a:prstGeom prst="rect">
                <a:avLst/>
              </a:prstGeom>
              <a:blipFill>
                <a:blip r:embed="rId5"/>
                <a:stretch>
                  <a:fillRect t="-3750" r="-286" b="-10000"/>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88F2E62E-B688-F25D-916F-62D2ED476257}"/>
              </a:ext>
            </a:extLst>
          </p:cNvPr>
          <p:cNvSpPr txBox="1"/>
          <p:nvPr/>
        </p:nvSpPr>
        <p:spPr>
          <a:xfrm>
            <a:off x="2825390" y="2263735"/>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96" name="TextBox 95">
            <a:extLst>
              <a:ext uri="{FF2B5EF4-FFF2-40B4-BE49-F238E27FC236}">
                <a16:creationId xmlns:a16="http://schemas.microsoft.com/office/drawing/2014/main" id="{30D3EA5D-45EF-C1DD-DC8D-6117A7DC295D}"/>
              </a:ext>
            </a:extLst>
          </p:cNvPr>
          <p:cNvSpPr txBox="1"/>
          <p:nvPr/>
        </p:nvSpPr>
        <p:spPr>
          <a:xfrm>
            <a:off x="2818133" y="3069276"/>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3" name="TextBox 102">
            <a:extLst>
              <a:ext uri="{FF2B5EF4-FFF2-40B4-BE49-F238E27FC236}">
                <a16:creationId xmlns:a16="http://schemas.microsoft.com/office/drawing/2014/main" id="{404872DE-57EE-16E5-DF7E-BE69FE7503BE}"/>
              </a:ext>
            </a:extLst>
          </p:cNvPr>
          <p:cNvSpPr txBox="1"/>
          <p:nvPr/>
        </p:nvSpPr>
        <p:spPr>
          <a:xfrm>
            <a:off x="2823919" y="3886108"/>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4" name="TextBox 103">
            <a:extLst>
              <a:ext uri="{FF2B5EF4-FFF2-40B4-BE49-F238E27FC236}">
                <a16:creationId xmlns:a16="http://schemas.microsoft.com/office/drawing/2014/main" id="{ED27B4BC-D7E7-248A-AE76-E3ED6031B176}"/>
              </a:ext>
            </a:extLst>
          </p:cNvPr>
          <p:cNvSpPr txBox="1"/>
          <p:nvPr/>
        </p:nvSpPr>
        <p:spPr>
          <a:xfrm>
            <a:off x="2816662" y="4691649"/>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Tree>
    <p:extLst>
      <p:ext uri="{BB962C8B-B14F-4D97-AF65-F5344CB8AC3E}">
        <p14:creationId xmlns:p14="http://schemas.microsoft.com/office/powerpoint/2010/main" val="342825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DC9D5E-7FC4-E2D8-6A55-CD67D12CF11D}"/>
              </a:ext>
            </a:extLst>
          </p:cNvPr>
          <p:cNvSpPr/>
          <p:nvPr/>
        </p:nvSpPr>
        <p:spPr>
          <a:xfrm>
            <a:off x="727712" y="2853932"/>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56</a:t>
            </a:fld>
            <a:endParaRPr lang="en"/>
          </a:p>
        </p:txBody>
      </p:sp>
      <p:graphicFrame>
        <p:nvGraphicFramePr>
          <p:cNvPr id="31" name="Table 5">
            <a:extLst>
              <a:ext uri="{FF2B5EF4-FFF2-40B4-BE49-F238E27FC236}">
                <a16:creationId xmlns:a16="http://schemas.microsoft.com/office/drawing/2014/main" id="{F8DC5680-A353-E190-BA6D-3C817C4ADC23}"/>
              </a:ext>
            </a:extLst>
          </p:cNvPr>
          <p:cNvGraphicFramePr>
            <a:graphicFrameLocks noGrp="1" noChangeAspect="1"/>
          </p:cNvGraphicFramePr>
          <p:nvPr/>
        </p:nvGraphicFramePr>
        <p:xfrm>
          <a:off x="2357204"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35" name="Straight Arrow Connector 34">
            <a:extLst>
              <a:ext uri="{FF2B5EF4-FFF2-40B4-BE49-F238E27FC236}">
                <a16:creationId xmlns:a16="http://schemas.microsoft.com/office/drawing/2014/main" id="{E20DC4C4-62F2-42BA-CD84-BA40ABB4B252}"/>
              </a:ext>
            </a:extLst>
          </p:cNvPr>
          <p:cNvCxnSpPr/>
          <p:nvPr/>
        </p:nvCxnSpPr>
        <p:spPr>
          <a:xfrm>
            <a:off x="1885263" y="3721585"/>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5">
            <a:extLst>
              <a:ext uri="{FF2B5EF4-FFF2-40B4-BE49-F238E27FC236}">
                <a16:creationId xmlns:a16="http://schemas.microsoft.com/office/drawing/2014/main" id="{9CF3E8C5-E790-731C-9A9A-F8B0405F81A4}"/>
              </a:ext>
            </a:extLst>
          </p:cNvPr>
          <p:cNvGraphicFramePr>
            <a:graphicFrameLocks noGrp="1" noChangeAspect="1"/>
          </p:cNvGraphicFramePr>
          <p:nvPr/>
        </p:nvGraphicFramePr>
        <p:xfrm>
          <a:off x="1545504"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 name="TextBox 2">
            <a:extLst>
              <a:ext uri="{FF2B5EF4-FFF2-40B4-BE49-F238E27FC236}">
                <a16:creationId xmlns:a16="http://schemas.microsoft.com/office/drawing/2014/main" id="{5C4EBE03-F92A-0E8D-07BE-101AEEC47636}"/>
              </a:ext>
            </a:extLst>
          </p:cNvPr>
          <p:cNvSpPr txBox="1"/>
          <p:nvPr/>
        </p:nvSpPr>
        <p:spPr>
          <a:xfrm>
            <a:off x="1124433" y="3416707"/>
            <a:ext cx="425116" cy="584775"/>
          </a:xfrm>
          <a:prstGeom prst="rect">
            <a:avLst/>
          </a:prstGeom>
          <a:noFill/>
        </p:spPr>
        <p:txBody>
          <a:bodyPr wrap="none" rtlCol="0">
            <a:spAutoFit/>
          </a:bodyPr>
          <a:lstStyle/>
          <a:p>
            <a:r>
              <a:rPr lang="en-US" sz="3200" dirty="0"/>
              <a:t>+</a:t>
            </a:r>
          </a:p>
        </p:txBody>
      </p:sp>
      <p:grpSp>
        <p:nvGrpSpPr>
          <p:cNvPr id="18" name="Group 17">
            <a:extLst>
              <a:ext uri="{FF2B5EF4-FFF2-40B4-BE49-F238E27FC236}">
                <a16:creationId xmlns:a16="http://schemas.microsoft.com/office/drawing/2014/main" id="{F4A5D740-9047-2A69-5EB0-FB10CCCE5497}"/>
              </a:ext>
            </a:extLst>
          </p:cNvPr>
          <p:cNvGrpSpPr/>
          <p:nvPr/>
        </p:nvGrpSpPr>
        <p:grpSpPr>
          <a:xfrm>
            <a:off x="411436" y="208049"/>
            <a:ext cx="1209011" cy="1201103"/>
            <a:chOff x="411436" y="115449"/>
            <a:chExt cx="1209011" cy="1201103"/>
          </a:xfrm>
        </p:grpSpPr>
        <p:sp>
          <p:nvSpPr>
            <p:cNvPr id="19" name="Rectangle 18">
              <a:extLst>
                <a:ext uri="{FF2B5EF4-FFF2-40B4-BE49-F238E27FC236}">
                  <a16:creationId xmlns:a16="http://schemas.microsoft.com/office/drawing/2014/main" id="{F82F58B4-8F21-B038-0189-D1DB7D59778D}"/>
                </a:ext>
              </a:extLst>
            </p:cNvPr>
            <p:cNvSpPr/>
            <p:nvPr/>
          </p:nvSpPr>
          <p:spPr>
            <a:xfrm>
              <a:off x="411436" y="117060"/>
              <a:ext cx="248887" cy="242826"/>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3BA992-91A6-CFDB-B8F8-FA0970A1456E}"/>
                </a:ext>
              </a:extLst>
            </p:cNvPr>
            <p:cNvSpPr/>
            <p:nvPr/>
          </p:nvSpPr>
          <p:spPr>
            <a:xfrm>
              <a:off x="731448" y="115449"/>
              <a:ext cx="248887" cy="242826"/>
            </a:xfrm>
            <a:prstGeom prst="rect">
              <a:avLst/>
            </a:prstGeom>
            <a:solidFill>
              <a:srgbClr val="F05A28">
                <a:alpha val="252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2911007-BF10-FB15-8844-EA3E0278F1C6}"/>
                </a:ext>
              </a:extLst>
            </p:cNvPr>
            <p:cNvSpPr/>
            <p:nvPr/>
          </p:nvSpPr>
          <p:spPr>
            <a:xfrm>
              <a:off x="1051504" y="115449"/>
              <a:ext cx="248887" cy="242826"/>
            </a:xfrm>
            <a:prstGeom prst="rect">
              <a:avLst/>
            </a:prstGeom>
            <a:solidFill>
              <a:srgbClr val="F05A28">
                <a:alpha val="252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86B4FA1-B66D-66F5-C91A-8C7B05418D23}"/>
                </a:ext>
              </a:extLst>
            </p:cNvPr>
            <p:cNvSpPr/>
            <p:nvPr/>
          </p:nvSpPr>
          <p:spPr>
            <a:xfrm>
              <a:off x="1371560" y="115449"/>
              <a:ext cx="248887" cy="242826"/>
            </a:xfrm>
            <a:prstGeom prst="rect">
              <a:avLst/>
            </a:prstGeom>
            <a:solidFill>
              <a:srgbClr val="F05A28">
                <a:alpha val="252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CC6A7F2-199B-D8AA-A233-450EBD3D0577}"/>
                </a:ext>
              </a:extLst>
            </p:cNvPr>
            <p:cNvSpPr/>
            <p:nvPr/>
          </p:nvSpPr>
          <p:spPr>
            <a:xfrm>
              <a:off x="411436" y="437514"/>
              <a:ext cx="248887" cy="242826"/>
            </a:xfrm>
            <a:prstGeom prst="rect">
              <a:avLst/>
            </a:prstGeom>
            <a:solidFill>
              <a:srgbClr val="F05A28">
                <a:alpha val="746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0E12C7D-5341-CA33-7049-699CAF69F830}"/>
                </a:ext>
              </a:extLst>
            </p:cNvPr>
            <p:cNvSpPr/>
            <p:nvPr/>
          </p:nvSpPr>
          <p:spPr>
            <a:xfrm>
              <a:off x="731448"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ED8021E-DE96-6FE6-7AAE-8486216E3F99}"/>
                </a:ext>
              </a:extLst>
            </p:cNvPr>
            <p:cNvSpPr/>
            <p:nvPr/>
          </p:nvSpPr>
          <p:spPr>
            <a:xfrm>
              <a:off x="1051504"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504C5E9-BC8F-877B-435D-7F5366A67F68}"/>
                </a:ext>
              </a:extLst>
            </p:cNvPr>
            <p:cNvSpPr/>
            <p:nvPr/>
          </p:nvSpPr>
          <p:spPr>
            <a:xfrm>
              <a:off x="1371560"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C22C25B-E799-C676-2221-0B631A566A2A}"/>
                </a:ext>
              </a:extLst>
            </p:cNvPr>
            <p:cNvSpPr/>
            <p:nvPr/>
          </p:nvSpPr>
          <p:spPr>
            <a:xfrm>
              <a:off x="411436" y="753272"/>
              <a:ext cx="248887" cy="242826"/>
            </a:xfrm>
            <a:prstGeom prst="rect">
              <a:avLst/>
            </a:prstGeom>
            <a:solidFill>
              <a:srgbClr val="F05A28">
                <a:alpha val="746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3DB5A05-8FBB-8075-F636-BFF56117A480}"/>
                </a:ext>
              </a:extLst>
            </p:cNvPr>
            <p:cNvSpPr/>
            <p:nvPr/>
          </p:nvSpPr>
          <p:spPr>
            <a:xfrm>
              <a:off x="731448"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4910974-6264-6A41-B50A-9CE8A5111288}"/>
                </a:ext>
              </a:extLst>
            </p:cNvPr>
            <p:cNvSpPr/>
            <p:nvPr/>
          </p:nvSpPr>
          <p:spPr>
            <a:xfrm>
              <a:off x="1051504"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116E7762-CF32-5F0A-F2D9-60CBAB070C37}"/>
                </a:ext>
              </a:extLst>
            </p:cNvPr>
            <p:cNvSpPr/>
            <p:nvPr/>
          </p:nvSpPr>
          <p:spPr>
            <a:xfrm>
              <a:off x="1371560"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17CCB17-83FD-BA81-F037-10C83F546B6C}"/>
                </a:ext>
              </a:extLst>
            </p:cNvPr>
            <p:cNvSpPr/>
            <p:nvPr/>
          </p:nvSpPr>
          <p:spPr>
            <a:xfrm>
              <a:off x="411436" y="1073726"/>
              <a:ext cx="248887" cy="242826"/>
            </a:xfrm>
            <a:prstGeom prst="rect">
              <a:avLst/>
            </a:prstGeom>
            <a:solidFill>
              <a:srgbClr val="F05A28">
                <a:alpha val="746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277BF2E5-C979-3ECF-D6E0-DC78A740C15C}"/>
                </a:ext>
              </a:extLst>
            </p:cNvPr>
            <p:cNvSpPr/>
            <p:nvPr/>
          </p:nvSpPr>
          <p:spPr>
            <a:xfrm>
              <a:off x="731448"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2CAF9D-F4AA-1BCE-C14D-E95767244280}"/>
                </a:ext>
              </a:extLst>
            </p:cNvPr>
            <p:cNvSpPr/>
            <p:nvPr/>
          </p:nvSpPr>
          <p:spPr>
            <a:xfrm>
              <a:off x="1051504"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69D6080C-3B01-C3E9-7EC0-666E922FC23D}"/>
                </a:ext>
              </a:extLst>
            </p:cNvPr>
            <p:cNvSpPr/>
            <p:nvPr/>
          </p:nvSpPr>
          <p:spPr>
            <a:xfrm>
              <a:off x="1371560"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extLst>
              <a:ext uri="{FF2B5EF4-FFF2-40B4-BE49-F238E27FC236}">
                <a16:creationId xmlns:a16="http://schemas.microsoft.com/office/drawing/2014/main" id="{EBCAF87D-6DBF-C71A-9ABE-8CD17BDBD017}"/>
              </a:ext>
            </a:extLst>
          </p:cNvPr>
          <p:cNvSpPr txBox="1"/>
          <p:nvPr/>
        </p:nvSpPr>
        <p:spPr>
          <a:xfrm>
            <a:off x="1090861" y="5036808"/>
            <a:ext cx="1313180" cy="461665"/>
          </a:xfrm>
          <a:prstGeom prst="rect">
            <a:avLst/>
          </a:prstGeom>
          <a:noFill/>
        </p:spPr>
        <p:txBody>
          <a:bodyPr wrap="none" rtlCol="0">
            <a:spAutoFit/>
          </a:bodyPr>
          <a:lstStyle/>
          <a:p>
            <a:r>
              <a:rPr lang="en-US" sz="2400" b="1" dirty="0"/>
              <a:t>PE (0,0)</a:t>
            </a:r>
          </a:p>
        </p:txBody>
      </p:sp>
      <p:sp>
        <p:nvSpPr>
          <p:cNvPr id="60" name="TextBox 59">
            <a:extLst>
              <a:ext uri="{FF2B5EF4-FFF2-40B4-BE49-F238E27FC236}">
                <a16:creationId xmlns:a16="http://schemas.microsoft.com/office/drawing/2014/main" id="{DEE21343-4F0F-904A-7860-CF26135E14C3}"/>
              </a:ext>
            </a:extLst>
          </p:cNvPr>
          <p:cNvSpPr txBox="1"/>
          <p:nvPr/>
        </p:nvSpPr>
        <p:spPr>
          <a:xfrm>
            <a:off x="3944427" y="5036809"/>
            <a:ext cx="1313180" cy="461665"/>
          </a:xfrm>
          <a:prstGeom prst="rect">
            <a:avLst/>
          </a:prstGeom>
          <a:noFill/>
        </p:spPr>
        <p:txBody>
          <a:bodyPr wrap="none" rtlCol="0">
            <a:spAutoFit/>
          </a:bodyPr>
          <a:lstStyle/>
          <a:p>
            <a:r>
              <a:rPr lang="en-US" sz="2400" b="1" dirty="0"/>
              <a:t>PE (0,1)</a:t>
            </a:r>
          </a:p>
        </p:txBody>
      </p:sp>
      <p:sp>
        <p:nvSpPr>
          <p:cNvPr id="61" name="TextBox 60">
            <a:extLst>
              <a:ext uri="{FF2B5EF4-FFF2-40B4-BE49-F238E27FC236}">
                <a16:creationId xmlns:a16="http://schemas.microsoft.com/office/drawing/2014/main" id="{8B20F97B-EB04-D29D-9974-E2FFA4F1E398}"/>
              </a:ext>
            </a:extLst>
          </p:cNvPr>
          <p:cNvSpPr txBox="1"/>
          <p:nvPr/>
        </p:nvSpPr>
        <p:spPr>
          <a:xfrm>
            <a:off x="6832621" y="5038665"/>
            <a:ext cx="1313180" cy="461665"/>
          </a:xfrm>
          <a:prstGeom prst="rect">
            <a:avLst/>
          </a:prstGeom>
          <a:noFill/>
        </p:spPr>
        <p:txBody>
          <a:bodyPr wrap="none" rtlCol="0">
            <a:spAutoFit/>
          </a:bodyPr>
          <a:lstStyle/>
          <a:p>
            <a:r>
              <a:rPr lang="en-US" sz="2400" b="1" dirty="0"/>
              <a:t>PE (0,2)</a:t>
            </a:r>
          </a:p>
        </p:txBody>
      </p:sp>
      <p:sp>
        <p:nvSpPr>
          <p:cNvPr id="62" name="TextBox 61">
            <a:extLst>
              <a:ext uri="{FF2B5EF4-FFF2-40B4-BE49-F238E27FC236}">
                <a16:creationId xmlns:a16="http://schemas.microsoft.com/office/drawing/2014/main" id="{FA6BF5EB-CB78-1AFD-8670-D0D0193B5132}"/>
              </a:ext>
            </a:extLst>
          </p:cNvPr>
          <p:cNvSpPr txBox="1"/>
          <p:nvPr/>
        </p:nvSpPr>
        <p:spPr>
          <a:xfrm>
            <a:off x="9875424" y="5036809"/>
            <a:ext cx="1313180" cy="461665"/>
          </a:xfrm>
          <a:prstGeom prst="rect">
            <a:avLst/>
          </a:prstGeom>
          <a:noFill/>
        </p:spPr>
        <p:txBody>
          <a:bodyPr wrap="none" rtlCol="0">
            <a:spAutoFit/>
          </a:bodyPr>
          <a:lstStyle/>
          <a:p>
            <a:r>
              <a:rPr lang="en-US" sz="2400" b="1" dirty="0"/>
              <a:t>PE (0,3)</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0A5C69F7-8AA5-E743-7807-9C1B3E85E0F5}"/>
                  </a:ext>
                </a:extLst>
              </p:cNvPr>
              <p:cNvSpPr txBox="1"/>
              <p:nvPr/>
            </p:nvSpPr>
            <p:spPr>
              <a:xfrm>
                <a:off x="980335" y="212556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𝑏</m:t>
                    </m:r>
                    <m:r>
                      <a:rPr lang="en-US" sz="2000" b="0" i="1" baseline="-25000" smtClean="0">
                        <a:latin typeface="Cambria Math" panose="02040503050406030204" pitchFamily="18" charset="0"/>
                        <a:ea typeface="Cambria Math" panose="02040503050406030204" pitchFamily="18" charset="0"/>
                      </a:rPr>
                      <m:t>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 :7</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63" name="TextBox 62">
                <a:extLst>
                  <a:ext uri="{FF2B5EF4-FFF2-40B4-BE49-F238E27FC236}">
                    <a16:creationId xmlns:a16="http://schemas.microsoft.com/office/drawing/2014/main" id="{0A5C69F7-8AA5-E743-7807-9C1B3E85E0F5}"/>
                  </a:ext>
                </a:extLst>
              </p:cNvPr>
              <p:cNvSpPr txBox="1">
                <a:spLocks noRot="1" noChangeAspect="1" noMove="1" noResize="1" noEditPoints="1" noAdjustHandles="1" noChangeArrowheads="1" noChangeShapeType="1" noTextEdit="1"/>
              </p:cNvSpPr>
              <p:nvPr/>
            </p:nvSpPr>
            <p:spPr>
              <a:xfrm>
                <a:off x="980335" y="2125560"/>
                <a:ext cx="1902609" cy="628955"/>
              </a:xfrm>
              <a:prstGeom prst="rect">
                <a:avLst/>
              </a:prstGeom>
              <a:blipFill>
                <a:blip r:embed="rId2"/>
                <a:stretch>
                  <a:fillRect l="-5298" t="-12000"/>
                </a:stretch>
              </a:blipFill>
            </p:spPr>
            <p:txBody>
              <a:bodyPr/>
              <a:lstStyle/>
              <a:p>
                <a:r>
                  <a:rPr lang="en-US">
                    <a:noFill/>
                  </a:rPr>
                  <a:t> </a:t>
                </a:r>
              </a:p>
            </p:txBody>
          </p:sp>
        </mc:Fallback>
      </mc:AlternateContent>
      <p:graphicFrame>
        <p:nvGraphicFramePr>
          <p:cNvPr id="15" name="Table 5">
            <a:extLst>
              <a:ext uri="{FF2B5EF4-FFF2-40B4-BE49-F238E27FC236}">
                <a16:creationId xmlns:a16="http://schemas.microsoft.com/office/drawing/2014/main" id="{962A375D-2BE5-D15A-8B9E-F0A955468762}"/>
              </a:ext>
            </a:extLst>
          </p:cNvPr>
          <p:cNvGraphicFramePr>
            <a:graphicFrameLocks noGrp="1" noChangeAspect="1"/>
          </p:cNvGraphicFramePr>
          <p:nvPr/>
        </p:nvGraphicFramePr>
        <p:xfrm>
          <a:off x="920535" y="3004827"/>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01149126"/>
                  </a:ext>
                </a:extLst>
              </a:tr>
            </a:tbl>
          </a:graphicData>
        </a:graphic>
      </p:graphicFrame>
      <p:sp>
        <p:nvSpPr>
          <p:cNvPr id="16" name="Rectangle 15">
            <a:extLst>
              <a:ext uri="{FF2B5EF4-FFF2-40B4-BE49-F238E27FC236}">
                <a16:creationId xmlns:a16="http://schemas.microsoft.com/office/drawing/2014/main" id="{CF08C4EC-CD4B-0095-0786-9F4B4FB185A6}"/>
              </a:ext>
            </a:extLst>
          </p:cNvPr>
          <p:cNvSpPr/>
          <p:nvPr/>
        </p:nvSpPr>
        <p:spPr>
          <a:xfrm>
            <a:off x="3647527" y="2853932"/>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5">
            <a:extLst>
              <a:ext uri="{FF2B5EF4-FFF2-40B4-BE49-F238E27FC236}">
                <a16:creationId xmlns:a16="http://schemas.microsoft.com/office/drawing/2014/main" id="{599D1015-C415-C9D3-FD3E-481D7A6D6DA8}"/>
              </a:ext>
            </a:extLst>
          </p:cNvPr>
          <p:cNvGraphicFramePr>
            <a:graphicFrameLocks noGrp="1" noChangeAspect="1"/>
          </p:cNvGraphicFramePr>
          <p:nvPr/>
        </p:nvGraphicFramePr>
        <p:xfrm>
          <a:off x="5277019"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37" name="Straight Arrow Connector 36">
            <a:extLst>
              <a:ext uri="{FF2B5EF4-FFF2-40B4-BE49-F238E27FC236}">
                <a16:creationId xmlns:a16="http://schemas.microsoft.com/office/drawing/2014/main" id="{EDE18A06-3EB4-0A72-D5AA-F9E457D31FB6}"/>
              </a:ext>
            </a:extLst>
          </p:cNvPr>
          <p:cNvCxnSpPr/>
          <p:nvPr/>
        </p:nvCxnSpPr>
        <p:spPr>
          <a:xfrm>
            <a:off x="4805078" y="3721585"/>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Table 5">
            <a:extLst>
              <a:ext uri="{FF2B5EF4-FFF2-40B4-BE49-F238E27FC236}">
                <a16:creationId xmlns:a16="http://schemas.microsoft.com/office/drawing/2014/main" id="{6A65B8C0-ED18-1502-356D-FEE01E5592B1}"/>
              </a:ext>
            </a:extLst>
          </p:cNvPr>
          <p:cNvGraphicFramePr>
            <a:graphicFrameLocks noGrp="1" noChangeAspect="1"/>
          </p:cNvGraphicFramePr>
          <p:nvPr/>
        </p:nvGraphicFramePr>
        <p:xfrm>
          <a:off x="4465319"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50" name="TextBox 49">
            <a:extLst>
              <a:ext uri="{FF2B5EF4-FFF2-40B4-BE49-F238E27FC236}">
                <a16:creationId xmlns:a16="http://schemas.microsoft.com/office/drawing/2014/main" id="{C5B105AB-0436-FB5E-25CD-99D8AF8A5558}"/>
              </a:ext>
            </a:extLst>
          </p:cNvPr>
          <p:cNvSpPr txBox="1"/>
          <p:nvPr/>
        </p:nvSpPr>
        <p:spPr>
          <a:xfrm>
            <a:off x="4044248" y="3416707"/>
            <a:ext cx="425116" cy="584775"/>
          </a:xfrm>
          <a:prstGeom prst="rect">
            <a:avLst/>
          </a:prstGeom>
          <a:noFill/>
        </p:spPr>
        <p:txBody>
          <a:bodyPr wrap="none" rtlCol="0">
            <a:spAutoFit/>
          </a:bodyPr>
          <a:lstStyle/>
          <a:p>
            <a:r>
              <a:rPr lang="en-US" sz="3200" dirty="0"/>
              <a:t>+</a:t>
            </a:r>
          </a:p>
        </p:txBody>
      </p:sp>
      <p:graphicFrame>
        <p:nvGraphicFramePr>
          <p:cNvPr id="52" name="Table 5">
            <a:extLst>
              <a:ext uri="{FF2B5EF4-FFF2-40B4-BE49-F238E27FC236}">
                <a16:creationId xmlns:a16="http://schemas.microsoft.com/office/drawing/2014/main" id="{2C83EE28-1DBF-528A-FD38-6A75BD844F13}"/>
              </a:ext>
            </a:extLst>
          </p:cNvPr>
          <p:cNvGraphicFramePr>
            <a:graphicFrameLocks noGrp="1" noChangeAspect="1"/>
          </p:cNvGraphicFramePr>
          <p:nvPr/>
        </p:nvGraphicFramePr>
        <p:xfrm>
          <a:off x="3840350" y="3004827"/>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01149126"/>
                  </a:ext>
                </a:extLst>
              </a:tr>
            </a:tbl>
          </a:graphicData>
        </a:graphic>
      </p:graphicFrame>
      <p:sp>
        <p:nvSpPr>
          <p:cNvPr id="79" name="Rectangle 78">
            <a:extLst>
              <a:ext uri="{FF2B5EF4-FFF2-40B4-BE49-F238E27FC236}">
                <a16:creationId xmlns:a16="http://schemas.microsoft.com/office/drawing/2014/main" id="{D2B68B9C-2536-23DD-0E7A-AE7827075F8C}"/>
              </a:ext>
            </a:extLst>
          </p:cNvPr>
          <p:cNvSpPr/>
          <p:nvPr/>
        </p:nvSpPr>
        <p:spPr>
          <a:xfrm>
            <a:off x="6567342" y="2841723"/>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0" name="Table 5">
            <a:extLst>
              <a:ext uri="{FF2B5EF4-FFF2-40B4-BE49-F238E27FC236}">
                <a16:creationId xmlns:a16="http://schemas.microsoft.com/office/drawing/2014/main" id="{C100CCB5-3F52-7C37-D396-4CBB4390B1F2}"/>
              </a:ext>
            </a:extLst>
          </p:cNvPr>
          <p:cNvGraphicFramePr>
            <a:graphicFrameLocks noGrp="1" noChangeAspect="1"/>
          </p:cNvGraphicFramePr>
          <p:nvPr/>
        </p:nvGraphicFramePr>
        <p:xfrm>
          <a:off x="8196834" y="299951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81" name="Straight Arrow Connector 80">
            <a:extLst>
              <a:ext uri="{FF2B5EF4-FFF2-40B4-BE49-F238E27FC236}">
                <a16:creationId xmlns:a16="http://schemas.microsoft.com/office/drawing/2014/main" id="{34E01B51-42A0-846C-74D9-A21832DAEF70}"/>
              </a:ext>
            </a:extLst>
          </p:cNvPr>
          <p:cNvCxnSpPr/>
          <p:nvPr/>
        </p:nvCxnSpPr>
        <p:spPr>
          <a:xfrm>
            <a:off x="7724893" y="3709376"/>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2" name="Table 5">
            <a:extLst>
              <a:ext uri="{FF2B5EF4-FFF2-40B4-BE49-F238E27FC236}">
                <a16:creationId xmlns:a16="http://schemas.microsoft.com/office/drawing/2014/main" id="{C5787D53-B644-FB14-45BA-E5FD2E3886A8}"/>
              </a:ext>
            </a:extLst>
          </p:cNvPr>
          <p:cNvGraphicFramePr>
            <a:graphicFrameLocks noGrp="1" noChangeAspect="1"/>
          </p:cNvGraphicFramePr>
          <p:nvPr/>
        </p:nvGraphicFramePr>
        <p:xfrm>
          <a:off x="7385134" y="299951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83" name="TextBox 82">
            <a:extLst>
              <a:ext uri="{FF2B5EF4-FFF2-40B4-BE49-F238E27FC236}">
                <a16:creationId xmlns:a16="http://schemas.microsoft.com/office/drawing/2014/main" id="{0DBA0474-2FDC-FB2E-AB83-E32FEB895CC8}"/>
              </a:ext>
            </a:extLst>
          </p:cNvPr>
          <p:cNvSpPr txBox="1"/>
          <p:nvPr/>
        </p:nvSpPr>
        <p:spPr>
          <a:xfrm>
            <a:off x="6964063" y="3404498"/>
            <a:ext cx="425116" cy="584775"/>
          </a:xfrm>
          <a:prstGeom prst="rect">
            <a:avLst/>
          </a:prstGeom>
          <a:noFill/>
        </p:spPr>
        <p:txBody>
          <a:bodyPr wrap="none" rtlCol="0">
            <a:spAutoFit/>
          </a:bodyPr>
          <a:lstStyle/>
          <a:p>
            <a:r>
              <a:rPr lang="en-US" sz="3200" dirty="0"/>
              <a:t>+</a:t>
            </a:r>
          </a:p>
        </p:txBody>
      </p:sp>
      <p:graphicFrame>
        <p:nvGraphicFramePr>
          <p:cNvPr id="84" name="Table 5">
            <a:extLst>
              <a:ext uri="{FF2B5EF4-FFF2-40B4-BE49-F238E27FC236}">
                <a16:creationId xmlns:a16="http://schemas.microsoft.com/office/drawing/2014/main" id="{BF4977B1-05FE-C74D-F4C1-19DE55F4F2C1}"/>
              </a:ext>
            </a:extLst>
          </p:cNvPr>
          <p:cNvGraphicFramePr>
            <a:graphicFrameLocks noGrp="1" noChangeAspect="1"/>
          </p:cNvGraphicFramePr>
          <p:nvPr/>
        </p:nvGraphicFramePr>
        <p:xfrm>
          <a:off x="6760165" y="2992618"/>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01149126"/>
                  </a:ext>
                </a:extLst>
              </a:tr>
            </a:tbl>
          </a:graphicData>
        </a:graphic>
      </p:graphicFrame>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BD94D3B-176B-04F0-E165-94E8813CAE06}"/>
                  </a:ext>
                </a:extLst>
              </p:cNvPr>
              <p:cNvSpPr txBox="1"/>
              <p:nvPr/>
            </p:nvSpPr>
            <p:spPr>
              <a:xfrm>
                <a:off x="3929395" y="212556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𝑏</m:t>
                    </m:r>
                    <m:r>
                      <a:rPr lang="en-US" sz="2000" b="0" i="1" baseline="-25000" smtClean="0">
                        <a:latin typeface="Cambria Math" panose="02040503050406030204" pitchFamily="18" charset="0"/>
                        <a:ea typeface="Cambria Math" panose="02040503050406030204" pitchFamily="18" charset="0"/>
                      </a:rPr>
                      <m:t>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 :15</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85" name="TextBox 84">
                <a:extLst>
                  <a:ext uri="{FF2B5EF4-FFF2-40B4-BE49-F238E27FC236}">
                    <a16:creationId xmlns:a16="http://schemas.microsoft.com/office/drawing/2014/main" id="{CBD94D3B-176B-04F0-E165-94E8813CAE06}"/>
                  </a:ext>
                </a:extLst>
              </p:cNvPr>
              <p:cNvSpPr txBox="1">
                <a:spLocks noRot="1" noChangeAspect="1" noMove="1" noResize="1" noEditPoints="1" noAdjustHandles="1" noChangeArrowheads="1" noChangeShapeType="1" noTextEdit="1"/>
              </p:cNvSpPr>
              <p:nvPr/>
            </p:nvSpPr>
            <p:spPr>
              <a:xfrm>
                <a:off x="3929395" y="2125560"/>
                <a:ext cx="1902609" cy="628955"/>
              </a:xfrm>
              <a:prstGeom prst="rect">
                <a:avLst/>
              </a:prstGeom>
              <a:blipFill>
                <a:blip r:embed="rId3"/>
                <a:stretch>
                  <a:fillRect l="-5960" t="-12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6782ACD6-60B5-531D-D102-A6E3ED7EDE62}"/>
                  </a:ext>
                </a:extLst>
              </p:cNvPr>
              <p:cNvSpPr txBox="1"/>
              <p:nvPr/>
            </p:nvSpPr>
            <p:spPr>
              <a:xfrm>
                <a:off x="6860577" y="2131639"/>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𝑏</m:t>
                    </m:r>
                    <m:r>
                      <a:rPr lang="en-US" sz="2000" b="0" i="1" baseline="-25000" smtClean="0">
                        <a:latin typeface="Cambria Math" panose="02040503050406030204" pitchFamily="18" charset="0"/>
                        <a:ea typeface="Cambria Math" panose="02040503050406030204" pitchFamily="18" charset="0"/>
                      </a:rPr>
                      <m:t>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=16 :23</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86" name="TextBox 85">
                <a:extLst>
                  <a:ext uri="{FF2B5EF4-FFF2-40B4-BE49-F238E27FC236}">
                    <a16:creationId xmlns:a16="http://schemas.microsoft.com/office/drawing/2014/main" id="{6782ACD6-60B5-531D-D102-A6E3ED7EDE62}"/>
                  </a:ext>
                </a:extLst>
              </p:cNvPr>
              <p:cNvSpPr txBox="1">
                <a:spLocks noRot="1" noChangeAspect="1" noMove="1" noResize="1" noEditPoints="1" noAdjustHandles="1" noChangeArrowheads="1" noChangeShapeType="1" noTextEdit="1"/>
              </p:cNvSpPr>
              <p:nvPr/>
            </p:nvSpPr>
            <p:spPr>
              <a:xfrm>
                <a:off x="6860577" y="2131639"/>
                <a:ext cx="1902609" cy="628955"/>
              </a:xfrm>
              <a:prstGeom prst="rect">
                <a:avLst/>
              </a:prstGeom>
              <a:blipFill>
                <a:blip r:embed="rId4"/>
                <a:stretch>
                  <a:fillRect l="-5960" t="-14000"/>
                </a:stretch>
              </a:blipFill>
            </p:spPr>
            <p:txBody>
              <a:bodyPr/>
              <a:lstStyle/>
              <a:p>
                <a:r>
                  <a:rPr lang="en-US">
                    <a:noFill/>
                  </a:rPr>
                  <a:t> </a:t>
                </a:r>
              </a:p>
            </p:txBody>
          </p:sp>
        </mc:Fallback>
      </mc:AlternateContent>
      <p:sp>
        <p:nvSpPr>
          <p:cNvPr id="87" name="Rectangle 86">
            <a:extLst>
              <a:ext uri="{FF2B5EF4-FFF2-40B4-BE49-F238E27FC236}">
                <a16:creationId xmlns:a16="http://schemas.microsoft.com/office/drawing/2014/main" id="{D1AF75E5-980E-DEA2-1EA5-01F01174F571}"/>
              </a:ext>
            </a:extLst>
          </p:cNvPr>
          <p:cNvSpPr/>
          <p:nvPr/>
        </p:nvSpPr>
        <p:spPr>
          <a:xfrm>
            <a:off x="9516402" y="2838408"/>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8" name="Table 5">
            <a:extLst>
              <a:ext uri="{FF2B5EF4-FFF2-40B4-BE49-F238E27FC236}">
                <a16:creationId xmlns:a16="http://schemas.microsoft.com/office/drawing/2014/main" id="{37B818EA-DB33-6566-36AB-9433B00B78B5}"/>
              </a:ext>
            </a:extLst>
          </p:cNvPr>
          <p:cNvGraphicFramePr>
            <a:graphicFrameLocks noGrp="1" noChangeAspect="1"/>
          </p:cNvGraphicFramePr>
          <p:nvPr/>
        </p:nvGraphicFramePr>
        <p:xfrm>
          <a:off x="11145894" y="2996198"/>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89" name="Straight Arrow Connector 88">
            <a:extLst>
              <a:ext uri="{FF2B5EF4-FFF2-40B4-BE49-F238E27FC236}">
                <a16:creationId xmlns:a16="http://schemas.microsoft.com/office/drawing/2014/main" id="{6ECA4CA1-437F-84F7-5590-B923B7CC874B}"/>
              </a:ext>
            </a:extLst>
          </p:cNvPr>
          <p:cNvCxnSpPr/>
          <p:nvPr/>
        </p:nvCxnSpPr>
        <p:spPr>
          <a:xfrm>
            <a:off x="10673953" y="3706061"/>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0" name="Table 5">
            <a:extLst>
              <a:ext uri="{FF2B5EF4-FFF2-40B4-BE49-F238E27FC236}">
                <a16:creationId xmlns:a16="http://schemas.microsoft.com/office/drawing/2014/main" id="{594F0AB8-D769-6D3E-163B-E7FAB4953A09}"/>
              </a:ext>
            </a:extLst>
          </p:cNvPr>
          <p:cNvGraphicFramePr>
            <a:graphicFrameLocks noGrp="1" noChangeAspect="1"/>
          </p:cNvGraphicFramePr>
          <p:nvPr/>
        </p:nvGraphicFramePr>
        <p:xfrm>
          <a:off x="10334194" y="2996198"/>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91" name="TextBox 90">
            <a:extLst>
              <a:ext uri="{FF2B5EF4-FFF2-40B4-BE49-F238E27FC236}">
                <a16:creationId xmlns:a16="http://schemas.microsoft.com/office/drawing/2014/main" id="{F01FD8F0-881B-921C-C67D-077C16ED97E1}"/>
              </a:ext>
            </a:extLst>
          </p:cNvPr>
          <p:cNvSpPr txBox="1"/>
          <p:nvPr/>
        </p:nvSpPr>
        <p:spPr>
          <a:xfrm>
            <a:off x="9913123" y="3401183"/>
            <a:ext cx="425116" cy="584775"/>
          </a:xfrm>
          <a:prstGeom prst="rect">
            <a:avLst/>
          </a:prstGeom>
          <a:noFill/>
        </p:spPr>
        <p:txBody>
          <a:bodyPr wrap="none" rtlCol="0">
            <a:spAutoFit/>
          </a:bodyPr>
          <a:lstStyle/>
          <a:p>
            <a:r>
              <a:rPr lang="en-US" sz="3200" dirty="0"/>
              <a:t>+</a:t>
            </a:r>
          </a:p>
        </p:txBody>
      </p:sp>
      <p:graphicFrame>
        <p:nvGraphicFramePr>
          <p:cNvPr id="92" name="Table 5">
            <a:extLst>
              <a:ext uri="{FF2B5EF4-FFF2-40B4-BE49-F238E27FC236}">
                <a16:creationId xmlns:a16="http://schemas.microsoft.com/office/drawing/2014/main" id="{EAD7A416-E264-15E1-9EE9-C8F3F2731456}"/>
              </a:ext>
            </a:extLst>
          </p:cNvPr>
          <p:cNvGraphicFramePr>
            <a:graphicFrameLocks noGrp="1" noChangeAspect="1"/>
          </p:cNvGraphicFramePr>
          <p:nvPr/>
        </p:nvGraphicFramePr>
        <p:xfrm>
          <a:off x="9709225" y="29893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01149126"/>
                  </a:ext>
                </a:extLst>
              </a:tr>
            </a:tbl>
          </a:graphicData>
        </a:graphic>
      </p:graphicFrame>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9095DB31-0FBE-301A-1FE6-81273E6763A2}"/>
                  </a:ext>
                </a:extLst>
              </p:cNvPr>
              <p:cNvSpPr txBox="1"/>
              <p:nvPr/>
            </p:nvSpPr>
            <p:spPr>
              <a:xfrm>
                <a:off x="9759802" y="212556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𝑏</m:t>
                    </m:r>
                    <m:r>
                      <a:rPr lang="en-US" sz="2000" b="0" i="1" baseline="-25000" smtClean="0">
                        <a:latin typeface="Cambria Math" panose="02040503050406030204" pitchFamily="18" charset="0"/>
                        <a:ea typeface="Cambria Math" panose="02040503050406030204" pitchFamily="18" charset="0"/>
                      </a:rPr>
                      <m:t>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=24 :31</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93" name="TextBox 92">
                <a:extLst>
                  <a:ext uri="{FF2B5EF4-FFF2-40B4-BE49-F238E27FC236}">
                    <a16:creationId xmlns:a16="http://schemas.microsoft.com/office/drawing/2014/main" id="{9095DB31-0FBE-301A-1FE6-81273E6763A2}"/>
                  </a:ext>
                </a:extLst>
              </p:cNvPr>
              <p:cNvSpPr txBox="1">
                <a:spLocks noRot="1" noChangeAspect="1" noMove="1" noResize="1" noEditPoints="1" noAdjustHandles="1" noChangeArrowheads="1" noChangeShapeType="1" noTextEdit="1"/>
              </p:cNvSpPr>
              <p:nvPr/>
            </p:nvSpPr>
            <p:spPr>
              <a:xfrm>
                <a:off x="9759802" y="2125560"/>
                <a:ext cx="1902609" cy="628955"/>
              </a:xfrm>
              <a:prstGeom prst="rect">
                <a:avLst/>
              </a:prstGeom>
              <a:blipFill>
                <a:blip r:embed="rId5"/>
                <a:stretch>
                  <a:fillRect l="-5298" t="-12000"/>
                </a:stretch>
              </a:blipFill>
            </p:spPr>
            <p:txBody>
              <a:bodyPr/>
              <a:lstStyle/>
              <a:p>
                <a:r>
                  <a:rPr lang="en-US">
                    <a:noFill/>
                  </a:rPr>
                  <a:t> </a:t>
                </a:r>
              </a:p>
            </p:txBody>
          </p:sp>
        </mc:Fallback>
      </mc:AlternateContent>
    </p:spTree>
    <p:extLst>
      <p:ext uri="{BB962C8B-B14F-4D97-AF65-F5344CB8AC3E}">
        <p14:creationId xmlns:p14="http://schemas.microsoft.com/office/powerpoint/2010/main" val="2980335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57</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cxnSp>
        <p:nvCxnSpPr>
          <p:cNvPr id="2" name="Straight Connector 1">
            <a:extLst>
              <a:ext uri="{FF2B5EF4-FFF2-40B4-BE49-F238E27FC236}">
                <a16:creationId xmlns:a16="http://schemas.microsoft.com/office/drawing/2014/main" id="{EC9383D0-2B93-CF51-4A75-D25C93AA9B4B}"/>
              </a:ext>
            </a:extLst>
          </p:cNvPr>
          <p:cNvCxnSpPr>
            <a:cxnSpLocks/>
          </p:cNvCxnSpPr>
          <p:nvPr/>
        </p:nvCxnSpPr>
        <p:spPr>
          <a:xfrm flipH="1">
            <a:off x="2945710" y="2148422"/>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3B73C72-0FD2-6AAD-0F76-C37B78A58174}"/>
              </a:ext>
            </a:extLst>
          </p:cNvPr>
          <p:cNvCxnSpPr>
            <a:cxnSpLocks/>
          </p:cNvCxnSpPr>
          <p:nvPr/>
        </p:nvCxnSpPr>
        <p:spPr>
          <a:xfrm flipH="1">
            <a:off x="2945710" y="2960692"/>
            <a:ext cx="160400" cy="167166"/>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DEEFAC-542A-357A-78AB-D2587C119104}"/>
              </a:ext>
            </a:extLst>
          </p:cNvPr>
          <p:cNvCxnSpPr>
            <a:cxnSpLocks/>
          </p:cNvCxnSpPr>
          <p:nvPr/>
        </p:nvCxnSpPr>
        <p:spPr>
          <a:xfrm flipH="1">
            <a:off x="2945710" y="3753769"/>
            <a:ext cx="162764"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D781B8B-34B4-5E34-8637-D503945FC65A}"/>
              </a:ext>
            </a:extLst>
          </p:cNvPr>
          <p:cNvCxnSpPr>
            <a:cxnSpLocks/>
          </p:cNvCxnSpPr>
          <p:nvPr/>
        </p:nvCxnSpPr>
        <p:spPr>
          <a:xfrm flipH="1">
            <a:off x="2943306" y="4573976"/>
            <a:ext cx="164592"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81E6B90-87C5-2DEF-B263-89147AD02185}"/>
              </a:ext>
            </a:extLst>
          </p:cNvPr>
          <p:cNvCxnSpPr>
            <a:cxnSpLocks/>
          </p:cNvCxnSpPr>
          <p:nvPr/>
        </p:nvCxnSpPr>
        <p:spPr>
          <a:xfrm>
            <a:off x="3085336" y="2154627"/>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0D42788A-439A-C69D-8830-5789C0BBE660}"/>
              </a:ext>
            </a:extLst>
          </p:cNvPr>
          <p:cNvSpPr txBox="1"/>
          <p:nvPr/>
        </p:nvSpPr>
        <p:spPr>
          <a:xfrm>
            <a:off x="7357986" y="1034285"/>
            <a:ext cx="4429564" cy="707886"/>
          </a:xfrm>
          <a:prstGeom prst="rect">
            <a:avLst/>
          </a:prstGeom>
          <a:noFill/>
        </p:spPr>
        <p:txBody>
          <a:bodyPr wrap="square">
            <a:spAutoFit/>
          </a:bodyPr>
          <a:lstStyle/>
          <a:p>
            <a:pPr algn="ctr"/>
            <a:r>
              <a:rPr lang="en-US" sz="2000" b="1" dirty="0"/>
              <a:t>17. PEs along left edge send their running sum </a:t>
            </a:r>
            <a:r>
              <a:rPr lang="en-US" sz="2000" dirty="0" err="1">
                <a:latin typeface="Cambria Math" panose="02040503050406030204" pitchFamily="18" charset="0"/>
                <a:ea typeface="Cambria Math" panose="02040503050406030204" pitchFamily="18" charset="0"/>
              </a:rPr>
              <a:t>tmp</a:t>
            </a:r>
            <a:r>
              <a:rPr lang="en-US" sz="2000" b="1" dirty="0"/>
              <a:t> to the East</a:t>
            </a:r>
          </a:p>
        </p:txBody>
      </p:sp>
      <p:cxnSp>
        <p:nvCxnSpPr>
          <p:cNvPr id="104" name="Straight Connector 103">
            <a:extLst>
              <a:ext uri="{FF2B5EF4-FFF2-40B4-BE49-F238E27FC236}">
                <a16:creationId xmlns:a16="http://schemas.microsoft.com/office/drawing/2014/main" id="{CEDE1AD1-7C92-8F58-4893-D60AB3F2B83D}"/>
              </a:ext>
            </a:extLst>
          </p:cNvPr>
          <p:cNvCxnSpPr>
            <a:cxnSpLocks/>
          </p:cNvCxnSpPr>
          <p:nvPr/>
        </p:nvCxnSpPr>
        <p:spPr>
          <a:xfrm>
            <a:off x="3080706" y="2971604"/>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C0357DA-8678-6972-91B4-05C37DC7F1F1}"/>
              </a:ext>
            </a:extLst>
          </p:cNvPr>
          <p:cNvCxnSpPr>
            <a:cxnSpLocks/>
          </p:cNvCxnSpPr>
          <p:nvPr/>
        </p:nvCxnSpPr>
        <p:spPr>
          <a:xfrm>
            <a:off x="3084532" y="3763475"/>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A83171B-CC2C-A81E-D51B-EC9D30E612E4}"/>
              </a:ext>
            </a:extLst>
          </p:cNvPr>
          <p:cNvCxnSpPr>
            <a:cxnSpLocks/>
          </p:cNvCxnSpPr>
          <p:nvPr/>
        </p:nvCxnSpPr>
        <p:spPr>
          <a:xfrm>
            <a:off x="3084532" y="4584161"/>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3E625DC-26C4-DC7E-8A09-22B0EB868D74}"/>
              </a:ext>
            </a:extLst>
          </p:cNvPr>
          <p:cNvCxnSpPr>
            <a:cxnSpLocks/>
          </p:cNvCxnSpPr>
          <p:nvPr/>
        </p:nvCxnSpPr>
        <p:spPr>
          <a:xfrm flipH="1">
            <a:off x="3766743" y="2163495"/>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7EDEE1E-F10E-87E8-3F85-86E5E8750100}"/>
              </a:ext>
            </a:extLst>
          </p:cNvPr>
          <p:cNvCxnSpPr>
            <a:cxnSpLocks/>
          </p:cNvCxnSpPr>
          <p:nvPr/>
        </p:nvCxnSpPr>
        <p:spPr>
          <a:xfrm flipH="1">
            <a:off x="3761602" y="2981071"/>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A463BCC-55AE-E683-3E3E-8D9A8F4FD722}"/>
              </a:ext>
            </a:extLst>
          </p:cNvPr>
          <p:cNvCxnSpPr>
            <a:cxnSpLocks/>
          </p:cNvCxnSpPr>
          <p:nvPr/>
        </p:nvCxnSpPr>
        <p:spPr>
          <a:xfrm flipH="1">
            <a:off x="3764348" y="3773931"/>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818B11C-5FEB-45CD-2A8B-1BE5371616F2}"/>
              </a:ext>
            </a:extLst>
          </p:cNvPr>
          <p:cNvCxnSpPr>
            <a:cxnSpLocks/>
          </p:cNvCxnSpPr>
          <p:nvPr/>
        </p:nvCxnSpPr>
        <p:spPr>
          <a:xfrm flipH="1">
            <a:off x="3763878" y="4597352"/>
            <a:ext cx="164592"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251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58</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109" name="TextBox 108">
            <a:extLst>
              <a:ext uri="{FF2B5EF4-FFF2-40B4-BE49-F238E27FC236}">
                <a16:creationId xmlns:a16="http://schemas.microsoft.com/office/drawing/2014/main" id="{0D42788A-439A-C69D-8830-5789C0BBE660}"/>
              </a:ext>
            </a:extLst>
          </p:cNvPr>
          <p:cNvSpPr txBox="1"/>
          <p:nvPr/>
        </p:nvSpPr>
        <p:spPr>
          <a:xfrm>
            <a:off x="7357986" y="1034285"/>
            <a:ext cx="4429564" cy="1015663"/>
          </a:xfrm>
          <a:prstGeom prst="rect">
            <a:avLst/>
          </a:prstGeom>
          <a:noFill/>
        </p:spPr>
        <p:txBody>
          <a:bodyPr wrap="square">
            <a:spAutoFit/>
          </a:bodyPr>
          <a:lstStyle/>
          <a:p>
            <a:pPr algn="ctr"/>
            <a:r>
              <a:rPr lang="en-US" sz="2000" b="1" dirty="0"/>
              <a:t>18. PEs in column 1 accumulate contribution to </a:t>
            </a:r>
            <a:r>
              <a:rPr lang="en-US" sz="2000" dirty="0" err="1">
                <a:latin typeface="Cambria Math" panose="02040503050406030204" pitchFamily="18" charset="0"/>
                <a:ea typeface="Cambria Math" panose="02040503050406030204" pitchFamily="18" charset="0"/>
              </a:rPr>
              <a:t>tmp</a:t>
            </a:r>
            <a:r>
              <a:rPr lang="en-US" sz="2000" dirty="0">
                <a:latin typeface="Cambria Math" panose="02040503050406030204" pitchFamily="18" charset="0"/>
                <a:ea typeface="Cambria Math" panose="02040503050406030204" pitchFamily="18" charset="0"/>
              </a:rPr>
              <a:t> </a:t>
            </a:r>
            <a:r>
              <a:rPr lang="en-US" sz="2000" b="1" dirty="0"/>
              <a:t> sent by PEs from column 0</a:t>
            </a:r>
            <a:endParaRPr lang="en-US" sz="2000" dirty="0">
              <a:latin typeface="Cambria Math" panose="02040503050406030204" pitchFamily="18" charset="0"/>
              <a:ea typeface="Cambria Math" panose="02040503050406030204" pitchFamily="18" charset="0"/>
            </a:endParaRPr>
          </a:p>
        </p:txBody>
      </p:sp>
      <p:sp>
        <p:nvSpPr>
          <p:cNvPr id="61" name="TextBox 60">
            <a:extLst>
              <a:ext uri="{FF2B5EF4-FFF2-40B4-BE49-F238E27FC236}">
                <a16:creationId xmlns:a16="http://schemas.microsoft.com/office/drawing/2014/main" id="{88F2E62E-B688-F25D-916F-62D2ED476257}"/>
              </a:ext>
            </a:extLst>
          </p:cNvPr>
          <p:cNvSpPr txBox="1"/>
          <p:nvPr/>
        </p:nvSpPr>
        <p:spPr>
          <a:xfrm>
            <a:off x="3648350" y="2263735"/>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96" name="TextBox 95">
            <a:extLst>
              <a:ext uri="{FF2B5EF4-FFF2-40B4-BE49-F238E27FC236}">
                <a16:creationId xmlns:a16="http://schemas.microsoft.com/office/drawing/2014/main" id="{30D3EA5D-45EF-C1DD-DC8D-6117A7DC295D}"/>
              </a:ext>
            </a:extLst>
          </p:cNvPr>
          <p:cNvSpPr txBox="1"/>
          <p:nvPr/>
        </p:nvSpPr>
        <p:spPr>
          <a:xfrm>
            <a:off x="3641093" y="3069276"/>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3" name="TextBox 102">
            <a:extLst>
              <a:ext uri="{FF2B5EF4-FFF2-40B4-BE49-F238E27FC236}">
                <a16:creationId xmlns:a16="http://schemas.microsoft.com/office/drawing/2014/main" id="{404872DE-57EE-16E5-DF7E-BE69FE7503BE}"/>
              </a:ext>
            </a:extLst>
          </p:cNvPr>
          <p:cNvSpPr txBox="1"/>
          <p:nvPr/>
        </p:nvSpPr>
        <p:spPr>
          <a:xfrm>
            <a:off x="3646879" y="3886108"/>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4" name="TextBox 103">
            <a:extLst>
              <a:ext uri="{FF2B5EF4-FFF2-40B4-BE49-F238E27FC236}">
                <a16:creationId xmlns:a16="http://schemas.microsoft.com/office/drawing/2014/main" id="{ED27B4BC-D7E7-248A-AE76-E3ED6031B176}"/>
              </a:ext>
            </a:extLst>
          </p:cNvPr>
          <p:cNvSpPr txBox="1"/>
          <p:nvPr/>
        </p:nvSpPr>
        <p:spPr>
          <a:xfrm>
            <a:off x="3639622" y="4691649"/>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Tree>
    <p:extLst>
      <p:ext uri="{BB962C8B-B14F-4D97-AF65-F5344CB8AC3E}">
        <p14:creationId xmlns:p14="http://schemas.microsoft.com/office/powerpoint/2010/main" val="1838041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DC9D5E-7FC4-E2D8-6A55-CD67D12CF11D}"/>
              </a:ext>
            </a:extLst>
          </p:cNvPr>
          <p:cNvSpPr/>
          <p:nvPr/>
        </p:nvSpPr>
        <p:spPr>
          <a:xfrm>
            <a:off x="727712" y="2853932"/>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59</a:t>
            </a:fld>
            <a:endParaRPr lang="en"/>
          </a:p>
        </p:txBody>
      </p:sp>
      <p:graphicFrame>
        <p:nvGraphicFramePr>
          <p:cNvPr id="31" name="Table 5">
            <a:extLst>
              <a:ext uri="{FF2B5EF4-FFF2-40B4-BE49-F238E27FC236}">
                <a16:creationId xmlns:a16="http://schemas.microsoft.com/office/drawing/2014/main" id="{F8DC5680-A353-E190-BA6D-3C817C4ADC23}"/>
              </a:ext>
            </a:extLst>
          </p:cNvPr>
          <p:cNvGraphicFramePr>
            <a:graphicFrameLocks noGrp="1" noChangeAspect="1"/>
          </p:cNvGraphicFramePr>
          <p:nvPr/>
        </p:nvGraphicFramePr>
        <p:xfrm>
          <a:off x="2357204"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35" name="Straight Arrow Connector 34">
            <a:extLst>
              <a:ext uri="{FF2B5EF4-FFF2-40B4-BE49-F238E27FC236}">
                <a16:creationId xmlns:a16="http://schemas.microsoft.com/office/drawing/2014/main" id="{E20DC4C4-62F2-42BA-CD84-BA40ABB4B252}"/>
              </a:ext>
            </a:extLst>
          </p:cNvPr>
          <p:cNvCxnSpPr/>
          <p:nvPr/>
        </p:nvCxnSpPr>
        <p:spPr>
          <a:xfrm>
            <a:off x="1885263" y="3721585"/>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5">
            <a:extLst>
              <a:ext uri="{FF2B5EF4-FFF2-40B4-BE49-F238E27FC236}">
                <a16:creationId xmlns:a16="http://schemas.microsoft.com/office/drawing/2014/main" id="{9CF3E8C5-E790-731C-9A9A-F8B0405F81A4}"/>
              </a:ext>
            </a:extLst>
          </p:cNvPr>
          <p:cNvGraphicFramePr>
            <a:graphicFrameLocks noGrp="1" noChangeAspect="1"/>
          </p:cNvGraphicFramePr>
          <p:nvPr/>
        </p:nvGraphicFramePr>
        <p:xfrm>
          <a:off x="1545504"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 name="TextBox 2">
            <a:extLst>
              <a:ext uri="{FF2B5EF4-FFF2-40B4-BE49-F238E27FC236}">
                <a16:creationId xmlns:a16="http://schemas.microsoft.com/office/drawing/2014/main" id="{5C4EBE03-F92A-0E8D-07BE-101AEEC47636}"/>
              </a:ext>
            </a:extLst>
          </p:cNvPr>
          <p:cNvSpPr txBox="1"/>
          <p:nvPr/>
        </p:nvSpPr>
        <p:spPr>
          <a:xfrm>
            <a:off x="1124433" y="3416707"/>
            <a:ext cx="425116" cy="584775"/>
          </a:xfrm>
          <a:prstGeom prst="rect">
            <a:avLst/>
          </a:prstGeom>
          <a:noFill/>
        </p:spPr>
        <p:txBody>
          <a:bodyPr wrap="none" rtlCol="0">
            <a:spAutoFit/>
          </a:bodyPr>
          <a:lstStyle/>
          <a:p>
            <a:r>
              <a:rPr lang="en-US" sz="3200" dirty="0"/>
              <a:t>+</a:t>
            </a:r>
          </a:p>
        </p:txBody>
      </p:sp>
      <p:grpSp>
        <p:nvGrpSpPr>
          <p:cNvPr id="18" name="Group 17">
            <a:extLst>
              <a:ext uri="{FF2B5EF4-FFF2-40B4-BE49-F238E27FC236}">
                <a16:creationId xmlns:a16="http://schemas.microsoft.com/office/drawing/2014/main" id="{F4A5D740-9047-2A69-5EB0-FB10CCCE5497}"/>
              </a:ext>
            </a:extLst>
          </p:cNvPr>
          <p:cNvGrpSpPr/>
          <p:nvPr/>
        </p:nvGrpSpPr>
        <p:grpSpPr>
          <a:xfrm>
            <a:off x="411436" y="208049"/>
            <a:ext cx="1209011" cy="1201103"/>
            <a:chOff x="411436" y="115449"/>
            <a:chExt cx="1209011" cy="1201103"/>
          </a:xfrm>
        </p:grpSpPr>
        <p:sp>
          <p:nvSpPr>
            <p:cNvPr id="19" name="Rectangle 18">
              <a:extLst>
                <a:ext uri="{FF2B5EF4-FFF2-40B4-BE49-F238E27FC236}">
                  <a16:creationId xmlns:a16="http://schemas.microsoft.com/office/drawing/2014/main" id="{F82F58B4-8F21-B038-0189-D1DB7D59778D}"/>
                </a:ext>
              </a:extLst>
            </p:cNvPr>
            <p:cNvSpPr/>
            <p:nvPr/>
          </p:nvSpPr>
          <p:spPr>
            <a:xfrm>
              <a:off x="411436" y="117060"/>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3BA992-91A6-CFDB-B8F8-FA0970A1456E}"/>
                </a:ext>
              </a:extLst>
            </p:cNvPr>
            <p:cNvSpPr/>
            <p:nvPr/>
          </p:nvSpPr>
          <p:spPr>
            <a:xfrm>
              <a:off x="731448" y="115449"/>
              <a:ext cx="248887" cy="242826"/>
            </a:xfrm>
            <a:prstGeom prst="rect">
              <a:avLst/>
            </a:prstGeom>
            <a:solidFill>
              <a:srgbClr val="F05A28">
                <a:alpha val="752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2911007-BF10-FB15-8844-EA3E0278F1C6}"/>
                </a:ext>
              </a:extLst>
            </p:cNvPr>
            <p:cNvSpPr/>
            <p:nvPr/>
          </p:nvSpPr>
          <p:spPr>
            <a:xfrm>
              <a:off x="1051504" y="115449"/>
              <a:ext cx="248887" cy="242826"/>
            </a:xfrm>
            <a:prstGeom prst="rect">
              <a:avLst/>
            </a:prstGeom>
            <a:solidFill>
              <a:srgbClr val="F05A28">
                <a:alpha val="252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86B4FA1-B66D-66F5-C91A-8C7B05418D23}"/>
                </a:ext>
              </a:extLst>
            </p:cNvPr>
            <p:cNvSpPr/>
            <p:nvPr/>
          </p:nvSpPr>
          <p:spPr>
            <a:xfrm>
              <a:off x="1371560" y="115449"/>
              <a:ext cx="248887" cy="242826"/>
            </a:xfrm>
            <a:prstGeom prst="rect">
              <a:avLst/>
            </a:prstGeom>
            <a:solidFill>
              <a:srgbClr val="F05A28">
                <a:alpha val="252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CC6A7F2-199B-D8AA-A233-450EBD3D0577}"/>
                </a:ext>
              </a:extLst>
            </p:cNvPr>
            <p:cNvSpPr/>
            <p:nvPr/>
          </p:nvSpPr>
          <p:spPr>
            <a:xfrm>
              <a:off x="411436" y="437514"/>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0E12C7D-5341-CA33-7049-699CAF69F830}"/>
                </a:ext>
              </a:extLst>
            </p:cNvPr>
            <p:cNvSpPr/>
            <p:nvPr/>
          </p:nvSpPr>
          <p:spPr>
            <a:xfrm>
              <a:off x="731448" y="435903"/>
              <a:ext cx="248887" cy="242826"/>
            </a:xfrm>
            <a:prstGeom prst="rect">
              <a:avLst/>
            </a:prstGeom>
            <a:solidFill>
              <a:srgbClr val="F05A28">
                <a:alpha val="752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ED8021E-DE96-6FE6-7AAE-8486216E3F99}"/>
                </a:ext>
              </a:extLst>
            </p:cNvPr>
            <p:cNvSpPr/>
            <p:nvPr/>
          </p:nvSpPr>
          <p:spPr>
            <a:xfrm>
              <a:off x="1051504"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504C5E9-BC8F-877B-435D-7F5366A67F68}"/>
                </a:ext>
              </a:extLst>
            </p:cNvPr>
            <p:cNvSpPr/>
            <p:nvPr/>
          </p:nvSpPr>
          <p:spPr>
            <a:xfrm>
              <a:off x="1371560"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C22C25B-E799-C676-2221-0B631A566A2A}"/>
                </a:ext>
              </a:extLst>
            </p:cNvPr>
            <p:cNvSpPr/>
            <p:nvPr/>
          </p:nvSpPr>
          <p:spPr>
            <a:xfrm>
              <a:off x="411436" y="753272"/>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3DB5A05-8FBB-8075-F636-BFF56117A480}"/>
                </a:ext>
              </a:extLst>
            </p:cNvPr>
            <p:cNvSpPr/>
            <p:nvPr/>
          </p:nvSpPr>
          <p:spPr>
            <a:xfrm>
              <a:off x="731448" y="751661"/>
              <a:ext cx="248887" cy="242826"/>
            </a:xfrm>
            <a:prstGeom prst="rect">
              <a:avLst/>
            </a:prstGeom>
            <a:solidFill>
              <a:srgbClr val="F05A28">
                <a:alpha val="752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4910974-6264-6A41-B50A-9CE8A5111288}"/>
                </a:ext>
              </a:extLst>
            </p:cNvPr>
            <p:cNvSpPr/>
            <p:nvPr/>
          </p:nvSpPr>
          <p:spPr>
            <a:xfrm>
              <a:off x="1051504"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116E7762-CF32-5F0A-F2D9-60CBAB070C37}"/>
                </a:ext>
              </a:extLst>
            </p:cNvPr>
            <p:cNvSpPr/>
            <p:nvPr/>
          </p:nvSpPr>
          <p:spPr>
            <a:xfrm>
              <a:off x="1371560"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17CCB17-83FD-BA81-F037-10C83F546B6C}"/>
                </a:ext>
              </a:extLst>
            </p:cNvPr>
            <p:cNvSpPr/>
            <p:nvPr/>
          </p:nvSpPr>
          <p:spPr>
            <a:xfrm>
              <a:off x="411436" y="1073726"/>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277BF2E5-C979-3ECF-D6E0-DC78A740C15C}"/>
                </a:ext>
              </a:extLst>
            </p:cNvPr>
            <p:cNvSpPr/>
            <p:nvPr/>
          </p:nvSpPr>
          <p:spPr>
            <a:xfrm>
              <a:off x="731448" y="1072115"/>
              <a:ext cx="248887" cy="242826"/>
            </a:xfrm>
            <a:prstGeom prst="rect">
              <a:avLst/>
            </a:prstGeom>
            <a:solidFill>
              <a:srgbClr val="F05A28">
                <a:alpha val="752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2CAF9D-F4AA-1BCE-C14D-E95767244280}"/>
                </a:ext>
              </a:extLst>
            </p:cNvPr>
            <p:cNvSpPr/>
            <p:nvPr/>
          </p:nvSpPr>
          <p:spPr>
            <a:xfrm>
              <a:off x="1051504"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69D6080C-3B01-C3E9-7EC0-666E922FC23D}"/>
                </a:ext>
              </a:extLst>
            </p:cNvPr>
            <p:cNvSpPr/>
            <p:nvPr/>
          </p:nvSpPr>
          <p:spPr>
            <a:xfrm>
              <a:off x="1371560"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extLst>
              <a:ext uri="{FF2B5EF4-FFF2-40B4-BE49-F238E27FC236}">
                <a16:creationId xmlns:a16="http://schemas.microsoft.com/office/drawing/2014/main" id="{EBCAF87D-6DBF-C71A-9ABE-8CD17BDBD017}"/>
              </a:ext>
            </a:extLst>
          </p:cNvPr>
          <p:cNvSpPr txBox="1"/>
          <p:nvPr/>
        </p:nvSpPr>
        <p:spPr>
          <a:xfrm>
            <a:off x="1090861" y="5036808"/>
            <a:ext cx="1313180" cy="461665"/>
          </a:xfrm>
          <a:prstGeom prst="rect">
            <a:avLst/>
          </a:prstGeom>
          <a:noFill/>
        </p:spPr>
        <p:txBody>
          <a:bodyPr wrap="none" rtlCol="0">
            <a:spAutoFit/>
          </a:bodyPr>
          <a:lstStyle/>
          <a:p>
            <a:r>
              <a:rPr lang="en-US" sz="2400" b="1" dirty="0"/>
              <a:t>PE (1,0)</a:t>
            </a:r>
          </a:p>
        </p:txBody>
      </p:sp>
      <p:sp>
        <p:nvSpPr>
          <p:cNvPr id="60" name="TextBox 59">
            <a:extLst>
              <a:ext uri="{FF2B5EF4-FFF2-40B4-BE49-F238E27FC236}">
                <a16:creationId xmlns:a16="http://schemas.microsoft.com/office/drawing/2014/main" id="{DEE21343-4F0F-904A-7860-CF26135E14C3}"/>
              </a:ext>
            </a:extLst>
          </p:cNvPr>
          <p:cNvSpPr txBox="1"/>
          <p:nvPr/>
        </p:nvSpPr>
        <p:spPr>
          <a:xfrm>
            <a:off x="3944427" y="5036809"/>
            <a:ext cx="1313180" cy="461665"/>
          </a:xfrm>
          <a:prstGeom prst="rect">
            <a:avLst/>
          </a:prstGeom>
          <a:noFill/>
        </p:spPr>
        <p:txBody>
          <a:bodyPr wrap="none" rtlCol="0">
            <a:spAutoFit/>
          </a:bodyPr>
          <a:lstStyle/>
          <a:p>
            <a:r>
              <a:rPr lang="en-US" sz="2400" b="1" dirty="0"/>
              <a:t>PE (1,1)</a:t>
            </a:r>
          </a:p>
        </p:txBody>
      </p:sp>
      <p:sp>
        <p:nvSpPr>
          <p:cNvPr id="61" name="TextBox 60">
            <a:extLst>
              <a:ext uri="{FF2B5EF4-FFF2-40B4-BE49-F238E27FC236}">
                <a16:creationId xmlns:a16="http://schemas.microsoft.com/office/drawing/2014/main" id="{8B20F97B-EB04-D29D-9974-E2FFA4F1E398}"/>
              </a:ext>
            </a:extLst>
          </p:cNvPr>
          <p:cNvSpPr txBox="1"/>
          <p:nvPr/>
        </p:nvSpPr>
        <p:spPr>
          <a:xfrm>
            <a:off x="6832621" y="5038665"/>
            <a:ext cx="1313180" cy="461665"/>
          </a:xfrm>
          <a:prstGeom prst="rect">
            <a:avLst/>
          </a:prstGeom>
          <a:noFill/>
        </p:spPr>
        <p:txBody>
          <a:bodyPr wrap="none" rtlCol="0">
            <a:spAutoFit/>
          </a:bodyPr>
          <a:lstStyle/>
          <a:p>
            <a:r>
              <a:rPr lang="en-US" sz="2400" b="1" dirty="0"/>
              <a:t>PE (1,2)</a:t>
            </a:r>
          </a:p>
        </p:txBody>
      </p:sp>
      <p:sp>
        <p:nvSpPr>
          <p:cNvPr id="62" name="TextBox 61">
            <a:extLst>
              <a:ext uri="{FF2B5EF4-FFF2-40B4-BE49-F238E27FC236}">
                <a16:creationId xmlns:a16="http://schemas.microsoft.com/office/drawing/2014/main" id="{FA6BF5EB-CB78-1AFD-8670-D0D0193B5132}"/>
              </a:ext>
            </a:extLst>
          </p:cNvPr>
          <p:cNvSpPr txBox="1"/>
          <p:nvPr/>
        </p:nvSpPr>
        <p:spPr>
          <a:xfrm>
            <a:off x="9875424" y="5036809"/>
            <a:ext cx="1313180" cy="461665"/>
          </a:xfrm>
          <a:prstGeom prst="rect">
            <a:avLst/>
          </a:prstGeom>
          <a:noFill/>
        </p:spPr>
        <p:txBody>
          <a:bodyPr wrap="none" rtlCol="0">
            <a:spAutoFit/>
          </a:bodyPr>
          <a:lstStyle/>
          <a:p>
            <a:r>
              <a:rPr lang="en-US" sz="2400" b="1" dirty="0"/>
              <a:t>PE (1,3)</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0A5C69F7-8AA5-E743-7807-9C1B3E85E0F5}"/>
                  </a:ext>
                </a:extLst>
              </p:cNvPr>
              <p:cNvSpPr txBox="1"/>
              <p:nvPr/>
            </p:nvSpPr>
            <p:spPr>
              <a:xfrm>
                <a:off x="980335" y="212556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 :7</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63" name="TextBox 62">
                <a:extLst>
                  <a:ext uri="{FF2B5EF4-FFF2-40B4-BE49-F238E27FC236}">
                    <a16:creationId xmlns:a16="http://schemas.microsoft.com/office/drawing/2014/main" id="{0A5C69F7-8AA5-E743-7807-9C1B3E85E0F5}"/>
                  </a:ext>
                </a:extLst>
              </p:cNvPr>
              <p:cNvSpPr txBox="1">
                <a:spLocks noRot="1" noChangeAspect="1" noMove="1" noResize="1" noEditPoints="1" noAdjustHandles="1" noChangeArrowheads="1" noChangeShapeType="1" noTextEdit="1"/>
              </p:cNvSpPr>
              <p:nvPr/>
            </p:nvSpPr>
            <p:spPr>
              <a:xfrm>
                <a:off x="980335" y="2125560"/>
                <a:ext cx="1902609" cy="628955"/>
              </a:xfrm>
              <a:prstGeom prst="rect">
                <a:avLst/>
              </a:prstGeom>
              <a:blipFill>
                <a:blip r:embed="rId2"/>
                <a:stretch>
                  <a:fillRect l="-5298" t="-12000"/>
                </a:stretch>
              </a:blipFill>
            </p:spPr>
            <p:txBody>
              <a:bodyPr/>
              <a:lstStyle/>
              <a:p>
                <a:r>
                  <a:rPr lang="en-US">
                    <a:noFill/>
                  </a:rPr>
                  <a:t> </a:t>
                </a:r>
              </a:p>
            </p:txBody>
          </p:sp>
        </mc:Fallback>
      </mc:AlternateContent>
      <p:graphicFrame>
        <p:nvGraphicFramePr>
          <p:cNvPr id="15" name="Table 5">
            <a:extLst>
              <a:ext uri="{FF2B5EF4-FFF2-40B4-BE49-F238E27FC236}">
                <a16:creationId xmlns:a16="http://schemas.microsoft.com/office/drawing/2014/main" id="{962A375D-2BE5-D15A-8B9E-F0A955468762}"/>
              </a:ext>
            </a:extLst>
          </p:cNvPr>
          <p:cNvGraphicFramePr>
            <a:graphicFrameLocks noGrp="1" noChangeAspect="1"/>
          </p:cNvGraphicFramePr>
          <p:nvPr/>
        </p:nvGraphicFramePr>
        <p:xfrm>
          <a:off x="920535" y="3004827"/>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701149126"/>
                  </a:ext>
                </a:extLst>
              </a:tr>
            </a:tbl>
          </a:graphicData>
        </a:graphic>
      </p:graphicFrame>
      <p:sp>
        <p:nvSpPr>
          <p:cNvPr id="16" name="Rectangle 15">
            <a:extLst>
              <a:ext uri="{FF2B5EF4-FFF2-40B4-BE49-F238E27FC236}">
                <a16:creationId xmlns:a16="http://schemas.microsoft.com/office/drawing/2014/main" id="{CF08C4EC-CD4B-0095-0786-9F4B4FB185A6}"/>
              </a:ext>
            </a:extLst>
          </p:cNvPr>
          <p:cNvSpPr/>
          <p:nvPr/>
        </p:nvSpPr>
        <p:spPr>
          <a:xfrm>
            <a:off x="3647527" y="2853932"/>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5">
            <a:extLst>
              <a:ext uri="{FF2B5EF4-FFF2-40B4-BE49-F238E27FC236}">
                <a16:creationId xmlns:a16="http://schemas.microsoft.com/office/drawing/2014/main" id="{599D1015-C415-C9D3-FD3E-481D7A6D6DA8}"/>
              </a:ext>
            </a:extLst>
          </p:cNvPr>
          <p:cNvGraphicFramePr>
            <a:graphicFrameLocks noGrp="1" noChangeAspect="1"/>
          </p:cNvGraphicFramePr>
          <p:nvPr/>
        </p:nvGraphicFramePr>
        <p:xfrm>
          <a:off x="5277019"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37" name="Straight Arrow Connector 36">
            <a:extLst>
              <a:ext uri="{FF2B5EF4-FFF2-40B4-BE49-F238E27FC236}">
                <a16:creationId xmlns:a16="http://schemas.microsoft.com/office/drawing/2014/main" id="{EDE18A06-3EB4-0A72-D5AA-F9E457D31FB6}"/>
              </a:ext>
            </a:extLst>
          </p:cNvPr>
          <p:cNvCxnSpPr/>
          <p:nvPr/>
        </p:nvCxnSpPr>
        <p:spPr>
          <a:xfrm>
            <a:off x="4805078" y="3721585"/>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Table 5">
            <a:extLst>
              <a:ext uri="{FF2B5EF4-FFF2-40B4-BE49-F238E27FC236}">
                <a16:creationId xmlns:a16="http://schemas.microsoft.com/office/drawing/2014/main" id="{6A65B8C0-ED18-1502-356D-FEE01E5592B1}"/>
              </a:ext>
            </a:extLst>
          </p:cNvPr>
          <p:cNvGraphicFramePr>
            <a:graphicFrameLocks noGrp="1" noChangeAspect="1"/>
          </p:cNvGraphicFramePr>
          <p:nvPr/>
        </p:nvGraphicFramePr>
        <p:xfrm>
          <a:off x="4465319"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50" name="TextBox 49">
            <a:extLst>
              <a:ext uri="{FF2B5EF4-FFF2-40B4-BE49-F238E27FC236}">
                <a16:creationId xmlns:a16="http://schemas.microsoft.com/office/drawing/2014/main" id="{C5B105AB-0436-FB5E-25CD-99D8AF8A5558}"/>
              </a:ext>
            </a:extLst>
          </p:cNvPr>
          <p:cNvSpPr txBox="1"/>
          <p:nvPr/>
        </p:nvSpPr>
        <p:spPr>
          <a:xfrm>
            <a:off x="4044248" y="3416707"/>
            <a:ext cx="425116" cy="584775"/>
          </a:xfrm>
          <a:prstGeom prst="rect">
            <a:avLst/>
          </a:prstGeom>
          <a:noFill/>
        </p:spPr>
        <p:txBody>
          <a:bodyPr wrap="none" rtlCol="0">
            <a:spAutoFit/>
          </a:bodyPr>
          <a:lstStyle/>
          <a:p>
            <a:r>
              <a:rPr lang="en-US" sz="3200" dirty="0"/>
              <a:t>+</a:t>
            </a:r>
          </a:p>
        </p:txBody>
      </p:sp>
      <p:graphicFrame>
        <p:nvGraphicFramePr>
          <p:cNvPr id="52" name="Table 5">
            <a:extLst>
              <a:ext uri="{FF2B5EF4-FFF2-40B4-BE49-F238E27FC236}">
                <a16:creationId xmlns:a16="http://schemas.microsoft.com/office/drawing/2014/main" id="{2C83EE28-1DBF-528A-FD38-6A75BD844F13}"/>
              </a:ext>
            </a:extLst>
          </p:cNvPr>
          <p:cNvGraphicFramePr>
            <a:graphicFrameLocks noGrp="1" noChangeAspect="1"/>
          </p:cNvGraphicFramePr>
          <p:nvPr/>
        </p:nvGraphicFramePr>
        <p:xfrm>
          <a:off x="3840350" y="3004827"/>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701149126"/>
                  </a:ext>
                </a:extLst>
              </a:tr>
            </a:tbl>
          </a:graphicData>
        </a:graphic>
      </p:graphicFrame>
      <p:sp>
        <p:nvSpPr>
          <p:cNvPr id="79" name="Rectangle 78">
            <a:extLst>
              <a:ext uri="{FF2B5EF4-FFF2-40B4-BE49-F238E27FC236}">
                <a16:creationId xmlns:a16="http://schemas.microsoft.com/office/drawing/2014/main" id="{D2B68B9C-2536-23DD-0E7A-AE7827075F8C}"/>
              </a:ext>
            </a:extLst>
          </p:cNvPr>
          <p:cNvSpPr/>
          <p:nvPr/>
        </p:nvSpPr>
        <p:spPr>
          <a:xfrm>
            <a:off x="6567342" y="2841723"/>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0" name="Table 5">
            <a:extLst>
              <a:ext uri="{FF2B5EF4-FFF2-40B4-BE49-F238E27FC236}">
                <a16:creationId xmlns:a16="http://schemas.microsoft.com/office/drawing/2014/main" id="{C100CCB5-3F52-7C37-D396-4CBB4390B1F2}"/>
              </a:ext>
            </a:extLst>
          </p:cNvPr>
          <p:cNvGraphicFramePr>
            <a:graphicFrameLocks noGrp="1" noChangeAspect="1"/>
          </p:cNvGraphicFramePr>
          <p:nvPr/>
        </p:nvGraphicFramePr>
        <p:xfrm>
          <a:off x="8196834" y="299951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81" name="Straight Arrow Connector 80">
            <a:extLst>
              <a:ext uri="{FF2B5EF4-FFF2-40B4-BE49-F238E27FC236}">
                <a16:creationId xmlns:a16="http://schemas.microsoft.com/office/drawing/2014/main" id="{34E01B51-42A0-846C-74D9-A21832DAEF70}"/>
              </a:ext>
            </a:extLst>
          </p:cNvPr>
          <p:cNvCxnSpPr/>
          <p:nvPr/>
        </p:nvCxnSpPr>
        <p:spPr>
          <a:xfrm>
            <a:off x="7724893" y="3709376"/>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2" name="Table 5">
            <a:extLst>
              <a:ext uri="{FF2B5EF4-FFF2-40B4-BE49-F238E27FC236}">
                <a16:creationId xmlns:a16="http://schemas.microsoft.com/office/drawing/2014/main" id="{C5787D53-B644-FB14-45BA-E5FD2E3886A8}"/>
              </a:ext>
            </a:extLst>
          </p:cNvPr>
          <p:cNvGraphicFramePr>
            <a:graphicFrameLocks noGrp="1" noChangeAspect="1"/>
          </p:cNvGraphicFramePr>
          <p:nvPr/>
        </p:nvGraphicFramePr>
        <p:xfrm>
          <a:off x="7385134" y="299951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83" name="TextBox 82">
            <a:extLst>
              <a:ext uri="{FF2B5EF4-FFF2-40B4-BE49-F238E27FC236}">
                <a16:creationId xmlns:a16="http://schemas.microsoft.com/office/drawing/2014/main" id="{0DBA0474-2FDC-FB2E-AB83-E32FEB895CC8}"/>
              </a:ext>
            </a:extLst>
          </p:cNvPr>
          <p:cNvSpPr txBox="1"/>
          <p:nvPr/>
        </p:nvSpPr>
        <p:spPr>
          <a:xfrm>
            <a:off x="6964063" y="3404498"/>
            <a:ext cx="425116" cy="584775"/>
          </a:xfrm>
          <a:prstGeom prst="rect">
            <a:avLst/>
          </a:prstGeom>
          <a:noFill/>
        </p:spPr>
        <p:txBody>
          <a:bodyPr wrap="none" rtlCol="0">
            <a:spAutoFit/>
          </a:bodyPr>
          <a:lstStyle/>
          <a:p>
            <a:r>
              <a:rPr lang="en-US" sz="3200" dirty="0"/>
              <a:t>+</a:t>
            </a:r>
          </a:p>
        </p:txBody>
      </p:sp>
      <p:graphicFrame>
        <p:nvGraphicFramePr>
          <p:cNvPr id="84" name="Table 5">
            <a:extLst>
              <a:ext uri="{FF2B5EF4-FFF2-40B4-BE49-F238E27FC236}">
                <a16:creationId xmlns:a16="http://schemas.microsoft.com/office/drawing/2014/main" id="{BF4977B1-05FE-C74D-F4C1-19DE55F4F2C1}"/>
              </a:ext>
            </a:extLst>
          </p:cNvPr>
          <p:cNvGraphicFramePr>
            <a:graphicFrameLocks noGrp="1" noChangeAspect="1"/>
          </p:cNvGraphicFramePr>
          <p:nvPr/>
        </p:nvGraphicFramePr>
        <p:xfrm>
          <a:off x="6760165" y="2992618"/>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701149126"/>
                  </a:ext>
                </a:extLst>
              </a:tr>
            </a:tbl>
          </a:graphicData>
        </a:graphic>
      </p:graphicFrame>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BD94D3B-176B-04F0-E165-94E8813CAE06}"/>
                  </a:ext>
                </a:extLst>
              </p:cNvPr>
              <p:cNvSpPr txBox="1"/>
              <p:nvPr/>
            </p:nvSpPr>
            <p:spPr>
              <a:xfrm>
                <a:off x="3929395" y="212556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 :15</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85" name="TextBox 84">
                <a:extLst>
                  <a:ext uri="{FF2B5EF4-FFF2-40B4-BE49-F238E27FC236}">
                    <a16:creationId xmlns:a16="http://schemas.microsoft.com/office/drawing/2014/main" id="{CBD94D3B-176B-04F0-E165-94E8813CAE06}"/>
                  </a:ext>
                </a:extLst>
              </p:cNvPr>
              <p:cNvSpPr txBox="1">
                <a:spLocks noRot="1" noChangeAspect="1" noMove="1" noResize="1" noEditPoints="1" noAdjustHandles="1" noChangeArrowheads="1" noChangeShapeType="1" noTextEdit="1"/>
              </p:cNvSpPr>
              <p:nvPr/>
            </p:nvSpPr>
            <p:spPr>
              <a:xfrm>
                <a:off x="3929395" y="2125560"/>
                <a:ext cx="1902609" cy="628955"/>
              </a:xfrm>
              <a:prstGeom prst="rect">
                <a:avLst/>
              </a:prstGeom>
              <a:blipFill>
                <a:blip r:embed="rId3"/>
                <a:stretch>
                  <a:fillRect l="-5960" t="-12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6782ACD6-60B5-531D-D102-A6E3ED7EDE62}"/>
                  </a:ext>
                </a:extLst>
              </p:cNvPr>
              <p:cNvSpPr txBox="1"/>
              <p:nvPr/>
            </p:nvSpPr>
            <p:spPr>
              <a:xfrm>
                <a:off x="6860577" y="2131639"/>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=16 :23</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86" name="TextBox 85">
                <a:extLst>
                  <a:ext uri="{FF2B5EF4-FFF2-40B4-BE49-F238E27FC236}">
                    <a16:creationId xmlns:a16="http://schemas.microsoft.com/office/drawing/2014/main" id="{6782ACD6-60B5-531D-D102-A6E3ED7EDE62}"/>
                  </a:ext>
                </a:extLst>
              </p:cNvPr>
              <p:cNvSpPr txBox="1">
                <a:spLocks noRot="1" noChangeAspect="1" noMove="1" noResize="1" noEditPoints="1" noAdjustHandles="1" noChangeArrowheads="1" noChangeShapeType="1" noTextEdit="1"/>
              </p:cNvSpPr>
              <p:nvPr/>
            </p:nvSpPr>
            <p:spPr>
              <a:xfrm>
                <a:off x="6860577" y="2131639"/>
                <a:ext cx="1902609" cy="628955"/>
              </a:xfrm>
              <a:prstGeom prst="rect">
                <a:avLst/>
              </a:prstGeom>
              <a:blipFill>
                <a:blip r:embed="rId4"/>
                <a:stretch>
                  <a:fillRect l="-5960" t="-14000"/>
                </a:stretch>
              </a:blipFill>
            </p:spPr>
            <p:txBody>
              <a:bodyPr/>
              <a:lstStyle/>
              <a:p>
                <a:r>
                  <a:rPr lang="en-US">
                    <a:noFill/>
                  </a:rPr>
                  <a:t> </a:t>
                </a:r>
              </a:p>
            </p:txBody>
          </p:sp>
        </mc:Fallback>
      </mc:AlternateContent>
      <p:sp>
        <p:nvSpPr>
          <p:cNvPr id="87" name="Rectangle 86">
            <a:extLst>
              <a:ext uri="{FF2B5EF4-FFF2-40B4-BE49-F238E27FC236}">
                <a16:creationId xmlns:a16="http://schemas.microsoft.com/office/drawing/2014/main" id="{D1AF75E5-980E-DEA2-1EA5-01F01174F571}"/>
              </a:ext>
            </a:extLst>
          </p:cNvPr>
          <p:cNvSpPr/>
          <p:nvPr/>
        </p:nvSpPr>
        <p:spPr>
          <a:xfrm>
            <a:off x="9516402" y="2838408"/>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8" name="Table 5">
            <a:extLst>
              <a:ext uri="{FF2B5EF4-FFF2-40B4-BE49-F238E27FC236}">
                <a16:creationId xmlns:a16="http://schemas.microsoft.com/office/drawing/2014/main" id="{37B818EA-DB33-6566-36AB-9433B00B78B5}"/>
              </a:ext>
            </a:extLst>
          </p:cNvPr>
          <p:cNvGraphicFramePr>
            <a:graphicFrameLocks noGrp="1" noChangeAspect="1"/>
          </p:cNvGraphicFramePr>
          <p:nvPr/>
        </p:nvGraphicFramePr>
        <p:xfrm>
          <a:off x="11145894" y="2996198"/>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89" name="Straight Arrow Connector 88">
            <a:extLst>
              <a:ext uri="{FF2B5EF4-FFF2-40B4-BE49-F238E27FC236}">
                <a16:creationId xmlns:a16="http://schemas.microsoft.com/office/drawing/2014/main" id="{6ECA4CA1-437F-84F7-5590-B923B7CC874B}"/>
              </a:ext>
            </a:extLst>
          </p:cNvPr>
          <p:cNvCxnSpPr/>
          <p:nvPr/>
        </p:nvCxnSpPr>
        <p:spPr>
          <a:xfrm>
            <a:off x="10673953" y="3706061"/>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0" name="Table 5">
            <a:extLst>
              <a:ext uri="{FF2B5EF4-FFF2-40B4-BE49-F238E27FC236}">
                <a16:creationId xmlns:a16="http://schemas.microsoft.com/office/drawing/2014/main" id="{594F0AB8-D769-6D3E-163B-E7FAB4953A09}"/>
              </a:ext>
            </a:extLst>
          </p:cNvPr>
          <p:cNvGraphicFramePr>
            <a:graphicFrameLocks noGrp="1" noChangeAspect="1"/>
          </p:cNvGraphicFramePr>
          <p:nvPr/>
        </p:nvGraphicFramePr>
        <p:xfrm>
          <a:off x="10334194" y="2996198"/>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91" name="TextBox 90">
            <a:extLst>
              <a:ext uri="{FF2B5EF4-FFF2-40B4-BE49-F238E27FC236}">
                <a16:creationId xmlns:a16="http://schemas.microsoft.com/office/drawing/2014/main" id="{F01FD8F0-881B-921C-C67D-077C16ED97E1}"/>
              </a:ext>
            </a:extLst>
          </p:cNvPr>
          <p:cNvSpPr txBox="1"/>
          <p:nvPr/>
        </p:nvSpPr>
        <p:spPr>
          <a:xfrm>
            <a:off x="9913123" y="3401183"/>
            <a:ext cx="425116" cy="584775"/>
          </a:xfrm>
          <a:prstGeom prst="rect">
            <a:avLst/>
          </a:prstGeom>
          <a:noFill/>
        </p:spPr>
        <p:txBody>
          <a:bodyPr wrap="none" rtlCol="0">
            <a:spAutoFit/>
          </a:bodyPr>
          <a:lstStyle/>
          <a:p>
            <a:r>
              <a:rPr lang="en-US" sz="3200" dirty="0"/>
              <a:t>+</a:t>
            </a:r>
          </a:p>
        </p:txBody>
      </p:sp>
      <p:graphicFrame>
        <p:nvGraphicFramePr>
          <p:cNvPr id="92" name="Table 5">
            <a:extLst>
              <a:ext uri="{FF2B5EF4-FFF2-40B4-BE49-F238E27FC236}">
                <a16:creationId xmlns:a16="http://schemas.microsoft.com/office/drawing/2014/main" id="{EAD7A416-E264-15E1-9EE9-C8F3F2731456}"/>
              </a:ext>
            </a:extLst>
          </p:cNvPr>
          <p:cNvGraphicFramePr>
            <a:graphicFrameLocks noGrp="1" noChangeAspect="1"/>
          </p:cNvGraphicFramePr>
          <p:nvPr/>
        </p:nvGraphicFramePr>
        <p:xfrm>
          <a:off x="9709225" y="29893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701149126"/>
                  </a:ext>
                </a:extLst>
              </a:tr>
            </a:tbl>
          </a:graphicData>
        </a:graphic>
      </p:graphicFrame>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9095DB31-0FBE-301A-1FE6-81273E6763A2}"/>
                  </a:ext>
                </a:extLst>
              </p:cNvPr>
              <p:cNvSpPr txBox="1"/>
              <p:nvPr/>
            </p:nvSpPr>
            <p:spPr>
              <a:xfrm>
                <a:off x="9759802" y="212556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=24 :31</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93" name="TextBox 92">
                <a:extLst>
                  <a:ext uri="{FF2B5EF4-FFF2-40B4-BE49-F238E27FC236}">
                    <a16:creationId xmlns:a16="http://schemas.microsoft.com/office/drawing/2014/main" id="{9095DB31-0FBE-301A-1FE6-81273E6763A2}"/>
                  </a:ext>
                </a:extLst>
              </p:cNvPr>
              <p:cNvSpPr txBox="1">
                <a:spLocks noRot="1" noChangeAspect="1" noMove="1" noResize="1" noEditPoints="1" noAdjustHandles="1" noChangeArrowheads="1" noChangeShapeType="1" noTextEdit="1"/>
              </p:cNvSpPr>
              <p:nvPr/>
            </p:nvSpPr>
            <p:spPr>
              <a:xfrm>
                <a:off x="9759802" y="2125560"/>
                <a:ext cx="1902609" cy="628955"/>
              </a:xfrm>
              <a:prstGeom prst="rect">
                <a:avLst/>
              </a:prstGeom>
              <a:blipFill>
                <a:blip r:embed="rId5"/>
                <a:stretch>
                  <a:fillRect l="-5298" t="-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000036-C3F0-A835-89AD-B13A221E2823}"/>
                  </a:ext>
                </a:extLst>
              </p:cNvPr>
              <p:cNvSpPr txBox="1"/>
              <p:nvPr/>
            </p:nvSpPr>
            <p:spPr>
              <a:xfrm>
                <a:off x="4009190" y="1425944"/>
                <a:ext cx="4173619" cy="400110"/>
              </a:xfrm>
              <a:prstGeom prst="rect">
                <a:avLst/>
              </a:prstGeom>
              <a:noFill/>
            </p:spPr>
            <p:txBody>
              <a:bodyPr wrap="square" rtlCol="0">
                <a:spAutoFit/>
              </a:bodyPr>
              <a:lstStyle/>
              <a:p>
                <a:pPr algn="ctr"/>
                <a:r>
                  <a:rPr lang="en-US" sz="2000" dirty="0"/>
                  <a:t>Let </a:t>
                </a:r>
                <a14:m>
                  <m:oMath xmlns:m="http://schemas.openxmlformats.org/officeDocument/2006/math">
                    <m:r>
                      <a:rPr lang="en-US" sz="2000" i="1" dirty="0" smtClean="0">
                        <a:latin typeface="Cambria Math" panose="02040503050406030204" pitchFamily="18" charset="0"/>
                      </a:rPr>
                      <m:t>𝑢</m:t>
                    </m:r>
                    <m:r>
                      <a:rPr lang="en-US" sz="2000" i="1" baseline="-25000" dirty="0" smtClean="0">
                        <a:latin typeface="Cambria Math" panose="02040503050406030204" pitchFamily="18" charset="0"/>
                      </a:rPr>
                      <m:t>𝑖</m:t>
                    </m:r>
                  </m:oMath>
                </a14:m>
                <a:r>
                  <a:rPr lang="en-US" sz="2000" dirty="0"/>
                  <a:t> be values sent in from West.</a:t>
                </a:r>
              </a:p>
            </p:txBody>
          </p:sp>
        </mc:Choice>
        <mc:Fallback xmlns="">
          <p:sp>
            <p:nvSpPr>
              <p:cNvPr id="6" name="TextBox 5">
                <a:extLst>
                  <a:ext uri="{FF2B5EF4-FFF2-40B4-BE49-F238E27FC236}">
                    <a16:creationId xmlns:a16="http://schemas.microsoft.com/office/drawing/2014/main" id="{97000036-C3F0-A835-89AD-B13A221E2823}"/>
                  </a:ext>
                </a:extLst>
              </p:cNvPr>
              <p:cNvSpPr txBox="1">
                <a:spLocks noRot="1" noChangeAspect="1" noMove="1" noResize="1" noEditPoints="1" noAdjustHandles="1" noChangeArrowheads="1" noChangeShapeType="1" noTextEdit="1"/>
              </p:cNvSpPr>
              <p:nvPr/>
            </p:nvSpPr>
            <p:spPr>
              <a:xfrm>
                <a:off x="4009190" y="1425944"/>
                <a:ext cx="4173619" cy="400110"/>
              </a:xfrm>
              <a:prstGeom prst="rect">
                <a:avLst/>
              </a:prstGeom>
              <a:blipFill>
                <a:blip r:embed="rId6"/>
                <a:stretch>
                  <a:fillRect l="-303" t="-9375" r="-303" b="-28125"/>
                </a:stretch>
              </a:blipFill>
            </p:spPr>
            <p:txBody>
              <a:bodyPr/>
              <a:lstStyle/>
              <a:p>
                <a:r>
                  <a:rPr lang="en-US">
                    <a:noFill/>
                  </a:rPr>
                  <a:t> </a:t>
                </a:r>
              </a:p>
            </p:txBody>
          </p:sp>
        </mc:Fallback>
      </mc:AlternateContent>
    </p:spTree>
    <p:extLst>
      <p:ext uri="{BB962C8B-B14F-4D97-AF65-F5344CB8AC3E}">
        <p14:creationId xmlns:p14="http://schemas.microsoft.com/office/powerpoint/2010/main" val="2954436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974C3EAE-BCB7-4849-BE4C-FFB1D8559048}"/>
                  </a:ext>
                </a:extLst>
              </p:cNvPr>
              <p:cNvGraphicFramePr>
                <a:graphicFrameLocks noGrp="1"/>
              </p:cNvGraphicFramePr>
              <p:nvPr>
                <p:ph idx="1"/>
              </p:nvPr>
            </p:nvGraphicFramePr>
            <p:xfrm>
              <a:off x="596901" y="2454072"/>
              <a:ext cx="10998200" cy="2541549"/>
            </p:xfrm>
            <a:graphic>
              <a:graphicData uri="http://schemas.openxmlformats.org/drawingml/2006/table">
                <a:tbl>
                  <a:tblPr firstRow="1" bandRow="1"/>
                  <a:tblGrid>
                    <a:gridCol w="2749550">
                      <a:extLst>
                        <a:ext uri="{9D8B030D-6E8A-4147-A177-3AD203B41FA5}">
                          <a16:colId xmlns:a16="http://schemas.microsoft.com/office/drawing/2014/main" val="2098777548"/>
                        </a:ext>
                      </a:extLst>
                    </a:gridCol>
                    <a:gridCol w="2749550">
                      <a:extLst>
                        <a:ext uri="{9D8B030D-6E8A-4147-A177-3AD203B41FA5}">
                          <a16:colId xmlns:a16="http://schemas.microsoft.com/office/drawing/2014/main" val="184134072"/>
                        </a:ext>
                      </a:extLst>
                    </a:gridCol>
                    <a:gridCol w="2749550">
                      <a:extLst>
                        <a:ext uri="{9D8B030D-6E8A-4147-A177-3AD203B41FA5}">
                          <a16:colId xmlns:a16="http://schemas.microsoft.com/office/drawing/2014/main" val="2326500816"/>
                        </a:ext>
                      </a:extLst>
                    </a:gridCol>
                    <a:gridCol w="2749550">
                      <a:extLst>
                        <a:ext uri="{9D8B030D-6E8A-4147-A177-3AD203B41FA5}">
                          <a16:colId xmlns:a16="http://schemas.microsoft.com/office/drawing/2014/main" val="3358877184"/>
                        </a:ext>
                      </a:extLst>
                    </a:gridCol>
                  </a:tblGrid>
                  <a:tr h="370840">
                    <a:tc>
                      <a:txBody>
                        <a:bodyPr/>
                        <a:lstStyle/>
                        <a:p>
                          <a:pPr algn="ctr"/>
                          <a:r>
                            <a:rPr lang="en-US" b="1">
                              <a:latin typeface="Helvetica" pitchFamily="2" charset="0"/>
                            </a:rPr>
                            <a:t>Matrix-Matrix</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b="1">
                              <a:latin typeface="Helvetica" pitchFamily="2" charset="0"/>
                            </a:rPr>
                            <a:t>Matrix-Vector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b="1">
                              <a:latin typeface="Helvetica" pitchFamily="2" charset="0"/>
                            </a:rPr>
                            <a:t>Vector-Vector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b="1">
                              <a:latin typeface="Helvetica" pitchFamily="2" charset="0"/>
                            </a:rPr>
                            <a:t>Vector-Scalar</a:t>
                          </a: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87987391"/>
                      </a:ext>
                    </a:extLst>
                  </a:tr>
                  <a:tr h="370840">
                    <a:tc>
                      <a:txBody>
                        <a:bodyPr/>
                        <a:lstStyle/>
                        <a:p>
                          <a:pPr algn="ctr"/>
                          <a:r>
                            <a:rPr lang="en-US" b="1">
                              <a:latin typeface="Helvetica" pitchFamily="2" charset="0"/>
                            </a:rPr>
                            <a:t>GEMM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b="1">
                              <a:latin typeface="Helvetica" pitchFamily="2" charset="0"/>
                            </a:rPr>
                            <a:t>GEMV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b="1">
                              <a:latin typeface="Helvetica" pitchFamily="2" charset="0"/>
                            </a:rPr>
                            <a:t>DOT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b="1">
                              <a:latin typeface="Helvetica" pitchFamily="2" charset="0"/>
                            </a:rPr>
                            <a:t>AXPY</a:t>
                          </a: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76997224"/>
                      </a:ext>
                    </a:extLst>
                  </a:tr>
                  <a:tr h="370840">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𝐶</m:t>
                                </m:r>
                                <m:r>
                                  <a:rPr lang="en-US" b="0" i="1" dirty="0" smtClean="0">
                                    <a:latin typeface="Cambria Math" panose="02040503050406030204" pitchFamily="18" charset="0"/>
                                  </a:rPr>
                                  <m:t>←</m:t>
                                </m:r>
                                <m:r>
                                  <a:rPr lang="en-US" b="0" i="1" dirty="0" smtClean="0">
                                    <a:latin typeface="Cambria Math" panose="02040503050406030204" pitchFamily="18" charset="0"/>
                                  </a:rPr>
                                  <m:t>𝛼</m:t>
                                </m:r>
                                <m:r>
                                  <a:rPr lang="en-US" i="1" dirty="0" smtClean="0">
                                    <a:latin typeface="Cambria Math" panose="02040503050406030204" pitchFamily="18" charset="0"/>
                                  </a:rPr>
                                  <m:t>𝐴𝐵</m:t>
                                </m:r>
                                <m:r>
                                  <a:rPr lang="en-US" b="0" i="1" dirty="0" smtClean="0">
                                    <a:latin typeface="Cambria Math" panose="02040503050406030204" pitchFamily="18" charset="0"/>
                                  </a:rPr>
                                  <m:t>+</m:t>
                                </m:r>
                                <m:r>
                                  <a:rPr lang="en-US" b="0" i="1" dirty="0" smtClean="0">
                                    <a:latin typeface="Cambria Math" panose="02040503050406030204" pitchFamily="18" charset="0"/>
                                  </a:rPr>
                                  <m:t>𝛽</m:t>
                                </m:r>
                                <m:r>
                                  <a:rPr lang="en-US" b="0" i="1" dirty="0" smtClean="0">
                                    <a:latin typeface="Cambria Math" panose="02040503050406030204" pitchFamily="18" charset="0"/>
                                  </a:rPr>
                                  <m:t>𝐶</m:t>
                                </m:r>
                              </m:oMath>
                            </m:oMathPara>
                          </a14:m>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y</m:t>
                                </m:r>
                                <m:r>
                                  <a:rPr lang="en-US" b="0" i="1" smtClean="0">
                                    <a:latin typeface="Cambria Math" panose="02040503050406030204" pitchFamily="18" charset="0"/>
                                  </a:rPr>
                                  <m:t>←</m:t>
                                </m:r>
                                <m:r>
                                  <a:rPr lang="en-US" b="0" i="1" smtClean="0">
                                    <a:latin typeface="Cambria Math" panose="02040503050406030204" pitchFamily="18" charset="0"/>
                                  </a:rPr>
                                  <m:t>𝛼</m:t>
                                </m:r>
                                <m:r>
                                  <a:rPr lang="en-US" b="0" i="1" smtClean="0">
                                    <a:latin typeface="Cambria Math" panose="02040503050406030204" pitchFamily="18" charset="0"/>
                                  </a:rPr>
                                  <m:t>𝐴𝑥</m:t>
                                </m:r>
                                <m:r>
                                  <a:rPr lang="en-US" b="0" i="1" smtClean="0">
                                    <a:latin typeface="Cambria Math" panose="02040503050406030204" pitchFamily="18" charset="0"/>
                                  </a:rPr>
                                  <m:t>+</m:t>
                                </m:r>
                                <m:r>
                                  <a:rPr lang="en-US" b="0" i="1" smtClean="0">
                                    <a:latin typeface="Cambria Math" panose="02040503050406030204" pitchFamily="18" charset="0"/>
                                  </a:rPr>
                                  <m:t>𝛽</m:t>
                                </m:r>
                                <m:r>
                                  <a:rPr lang="en-US" b="0" i="1" smtClean="0">
                                    <a:latin typeface="Cambria Math" panose="02040503050406030204" pitchFamily="18" charset="0"/>
                                  </a:rPr>
                                  <m:t>𝑦</m:t>
                                </m:r>
                              </m:oMath>
                            </m:oMathPara>
                          </a14:m>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𝛼</m:t>
                                </m:r>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 </m:t>
                                </m:r>
                                <m:r>
                                  <a:rPr lang="en-US" b="0" i="1" dirty="0" smtClean="0">
                                    <a:latin typeface="Cambria Math" panose="02040503050406030204" pitchFamily="18" charset="0"/>
                                  </a:rPr>
                                  <m:t>𝑦</m:t>
                                </m:r>
                                <m:r>
                                  <a:rPr lang="en-US" b="0" i="1" dirty="0" smtClean="0">
                                    <a:latin typeface="Cambria Math" panose="02040503050406030204" pitchFamily="18" charset="0"/>
                                  </a:rPr>
                                  <m:t>)</m:t>
                                </m:r>
                              </m:oMath>
                            </m:oMathPara>
                          </a14:m>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r>
                                  <a:rPr lang="en-US" b="0" i="1" dirty="0" smtClean="0">
                                    <a:latin typeface="Cambria Math" panose="02040503050406030204" pitchFamily="18" charset="0"/>
                                  </a:rPr>
                                  <m:t>←</m:t>
                                </m:r>
                                <m:r>
                                  <a:rPr lang="en-US" b="0" i="1" dirty="0" smtClean="0">
                                    <a:latin typeface="Cambria Math" panose="02040503050406030204" pitchFamily="18" charset="0"/>
                                  </a:rPr>
                                  <m:t>𝛼</m:t>
                                </m:r>
                                <m:r>
                                  <a:rPr lang="en-US" b="0" i="1" dirty="0" smtClean="0">
                                    <a:latin typeface="Cambria Math" panose="02040503050406030204" pitchFamily="18" charset="0"/>
                                  </a:rPr>
                                  <m:t>𝑥</m:t>
                                </m:r>
                                <m:r>
                                  <a:rPr lang="en-US" i="1" dirty="0" smtClean="0">
                                    <a:latin typeface="Cambria Math" panose="02040503050406030204" pitchFamily="18" charset="0"/>
                                  </a:rPr>
                                  <m:t> +</m:t>
                                </m:r>
                                <m:r>
                                  <a:rPr lang="en-US" b="0" i="1" dirty="0" smtClean="0">
                                    <a:latin typeface="Cambria Math" panose="02040503050406030204" pitchFamily="18" charset="0"/>
                                  </a:rPr>
                                  <m:t>𝑦</m:t>
                                </m:r>
                              </m:oMath>
                            </m:oMathPara>
                          </a14:m>
                          <a:endParaRPr lang="en-US"/>
                        </a:p>
                        <a:p>
                          <a:pPr algn="ctr"/>
                          <a:endParaRPr lang="en-US"/>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30649140"/>
                      </a:ext>
                    </a:extLst>
                  </a:tr>
                  <a:tr h="1159789">
                    <a:tc>
                      <a:txBody>
                        <a:bodyPr/>
                        <a:lstStyle/>
                        <a:p>
                          <a:pPr algn="ctr"/>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20146574"/>
                      </a:ext>
                    </a:extLst>
                  </a:tr>
                </a:tbl>
              </a:graphicData>
            </a:graphic>
          </p:graphicFrame>
        </mc:Choice>
        <mc:Fallback xmlns="">
          <p:graphicFrame>
            <p:nvGraphicFramePr>
              <p:cNvPr id="4" name="Table 4">
                <a:extLst>
                  <a:ext uri="{FF2B5EF4-FFF2-40B4-BE49-F238E27FC236}">
                    <a16:creationId xmlns:a16="http://schemas.microsoft.com/office/drawing/2014/main" id="{974C3EAE-BCB7-4849-BE4C-FFB1D8559048}"/>
                  </a:ext>
                </a:extLst>
              </p:cNvPr>
              <p:cNvGraphicFramePr>
                <a:graphicFrameLocks noGrp="1"/>
              </p:cNvGraphicFramePr>
              <p:nvPr>
                <p:ph idx="1"/>
              </p:nvPr>
            </p:nvGraphicFramePr>
            <p:xfrm>
              <a:off x="596901" y="2454072"/>
              <a:ext cx="10998200" cy="2541549"/>
            </p:xfrm>
            <a:graphic>
              <a:graphicData uri="http://schemas.openxmlformats.org/drawingml/2006/table">
                <a:tbl>
                  <a:tblPr firstRow="1" bandRow="1"/>
                  <a:tblGrid>
                    <a:gridCol w="2749550">
                      <a:extLst>
                        <a:ext uri="{9D8B030D-6E8A-4147-A177-3AD203B41FA5}">
                          <a16:colId xmlns:a16="http://schemas.microsoft.com/office/drawing/2014/main" val="2098777548"/>
                        </a:ext>
                      </a:extLst>
                    </a:gridCol>
                    <a:gridCol w="2749550">
                      <a:extLst>
                        <a:ext uri="{9D8B030D-6E8A-4147-A177-3AD203B41FA5}">
                          <a16:colId xmlns:a16="http://schemas.microsoft.com/office/drawing/2014/main" val="184134072"/>
                        </a:ext>
                      </a:extLst>
                    </a:gridCol>
                    <a:gridCol w="2749550">
                      <a:extLst>
                        <a:ext uri="{9D8B030D-6E8A-4147-A177-3AD203B41FA5}">
                          <a16:colId xmlns:a16="http://schemas.microsoft.com/office/drawing/2014/main" val="2326500816"/>
                        </a:ext>
                      </a:extLst>
                    </a:gridCol>
                    <a:gridCol w="2749550">
                      <a:extLst>
                        <a:ext uri="{9D8B030D-6E8A-4147-A177-3AD203B41FA5}">
                          <a16:colId xmlns:a16="http://schemas.microsoft.com/office/drawing/2014/main" val="3358877184"/>
                        </a:ext>
                      </a:extLst>
                    </a:gridCol>
                  </a:tblGrid>
                  <a:tr h="370840">
                    <a:tc>
                      <a:txBody>
                        <a:bodyPr/>
                        <a:lstStyle/>
                        <a:p>
                          <a:pPr algn="ctr"/>
                          <a:r>
                            <a:rPr lang="en-US" b="1">
                              <a:latin typeface="Helvetica" pitchFamily="2" charset="0"/>
                            </a:rPr>
                            <a:t>Matrix-Matrix</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b="1">
                              <a:latin typeface="Helvetica" pitchFamily="2" charset="0"/>
                            </a:rPr>
                            <a:t>Matrix-Vector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b="1">
                              <a:latin typeface="Helvetica" pitchFamily="2" charset="0"/>
                            </a:rPr>
                            <a:t>Vector-Vector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b="1">
                              <a:latin typeface="Helvetica" pitchFamily="2" charset="0"/>
                            </a:rPr>
                            <a:t>Vector-Scalar</a:t>
                          </a: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87987391"/>
                      </a:ext>
                    </a:extLst>
                  </a:tr>
                  <a:tr h="370840">
                    <a:tc>
                      <a:txBody>
                        <a:bodyPr/>
                        <a:lstStyle/>
                        <a:p>
                          <a:pPr algn="ctr"/>
                          <a:r>
                            <a:rPr lang="en-US" b="1">
                              <a:latin typeface="Helvetica" pitchFamily="2" charset="0"/>
                            </a:rPr>
                            <a:t>GEMM</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b="1">
                              <a:latin typeface="Helvetica" pitchFamily="2" charset="0"/>
                            </a:rPr>
                            <a:t>GEMV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b="1">
                              <a:latin typeface="Helvetica" pitchFamily="2" charset="0"/>
                            </a:rPr>
                            <a:t>DOT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b="1">
                              <a:latin typeface="Helvetica" pitchFamily="2" charset="0"/>
                            </a:rPr>
                            <a:t>AXPY</a:t>
                          </a: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76997224"/>
                      </a:ext>
                    </a:extLst>
                  </a:tr>
                  <a:tr h="640080">
                    <a:tc>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blipFill>
                          <a:blip r:embed="rId3"/>
                          <a:stretch>
                            <a:fillRect t="-120952" r="-299558" b="-18285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blipFill>
                          <a:blip r:embed="rId3"/>
                          <a:stretch>
                            <a:fillRect l="-100222" t="-120952" r="-200222" b="-18285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blipFill>
                          <a:blip r:embed="rId3"/>
                          <a:stretch>
                            <a:fillRect l="-199779" t="-120952" r="-99779" b="-182857"/>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blipFill>
                          <a:blip r:embed="rId3"/>
                          <a:stretch>
                            <a:fillRect l="-300443" t="-120952" b="-182857"/>
                          </a:stretch>
                        </a:blipFill>
                      </a:tcPr>
                    </a:tc>
                    <a:extLst>
                      <a:ext uri="{0D108BD9-81ED-4DB2-BD59-A6C34878D82A}">
                        <a16:rowId xmlns:a16="http://schemas.microsoft.com/office/drawing/2014/main" val="1830649140"/>
                      </a:ext>
                    </a:extLst>
                  </a:tr>
                  <a:tr h="1159789">
                    <a:tc>
                      <a:txBody>
                        <a:bodyPr/>
                        <a:lstStyle/>
                        <a:p>
                          <a:pPr algn="ctr"/>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20146574"/>
                      </a:ext>
                    </a:extLst>
                  </a:tr>
                </a:tbl>
              </a:graphicData>
            </a:graphic>
          </p:graphicFrame>
        </mc:Fallback>
      </mc:AlternateContent>
      <p:sp>
        <p:nvSpPr>
          <p:cNvPr id="2" name="Title 1">
            <a:extLst>
              <a:ext uri="{FF2B5EF4-FFF2-40B4-BE49-F238E27FC236}">
                <a16:creationId xmlns:a16="http://schemas.microsoft.com/office/drawing/2014/main" id="{515E7670-1263-354D-A4CF-025B14EC4E23}"/>
              </a:ext>
            </a:extLst>
          </p:cNvPr>
          <p:cNvSpPr>
            <a:spLocks noGrp="1"/>
          </p:cNvSpPr>
          <p:nvPr>
            <p:ph type="title"/>
          </p:nvPr>
        </p:nvSpPr>
        <p:spPr>
          <a:xfrm>
            <a:off x="361542" y="287877"/>
            <a:ext cx="11427183" cy="795852"/>
          </a:xfrm>
        </p:spPr>
        <p:txBody>
          <a:bodyPr>
            <a:noAutofit/>
          </a:bodyPr>
          <a:lstStyle/>
          <a:p>
            <a:r>
              <a:rPr lang="en-US"/>
              <a:t>Full Performance on All BLAS Levels</a:t>
            </a:r>
          </a:p>
        </p:txBody>
      </p:sp>
      <p:sp>
        <p:nvSpPr>
          <p:cNvPr id="9" name="Rectangle 8">
            <a:extLst>
              <a:ext uri="{FF2B5EF4-FFF2-40B4-BE49-F238E27FC236}">
                <a16:creationId xmlns:a16="http://schemas.microsoft.com/office/drawing/2014/main" id="{23E0EE8A-8363-AF49-A0A8-C2B4E66EB2FC}"/>
              </a:ext>
            </a:extLst>
          </p:cNvPr>
          <p:cNvSpPr/>
          <p:nvPr/>
        </p:nvSpPr>
        <p:spPr>
          <a:xfrm>
            <a:off x="4651556" y="3778692"/>
            <a:ext cx="562260" cy="56226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A</a:t>
            </a:r>
          </a:p>
        </p:txBody>
      </p:sp>
      <p:sp>
        <p:nvSpPr>
          <p:cNvPr id="10" name="Rectangle 9">
            <a:extLst>
              <a:ext uri="{FF2B5EF4-FFF2-40B4-BE49-F238E27FC236}">
                <a16:creationId xmlns:a16="http://schemas.microsoft.com/office/drawing/2014/main" id="{56F0525E-3D0A-C344-89B9-E3341B14A2CF}"/>
              </a:ext>
            </a:extLst>
          </p:cNvPr>
          <p:cNvSpPr/>
          <p:nvPr/>
        </p:nvSpPr>
        <p:spPr>
          <a:xfrm>
            <a:off x="3922792" y="3778691"/>
            <a:ext cx="175706" cy="56226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latin typeface="Calibri" panose="020F0502020204030204"/>
              </a:rPr>
              <a:t>y</a:t>
            </a: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C913C85-0C2A-114F-BC20-3EDC7765164F}"/>
              </a:ext>
            </a:extLst>
          </p:cNvPr>
          <p:cNvSpPr/>
          <p:nvPr/>
        </p:nvSpPr>
        <p:spPr>
          <a:xfrm>
            <a:off x="5324957" y="3779251"/>
            <a:ext cx="175706" cy="561701"/>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latin typeface="Calibri" panose="020F0502020204030204"/>
              </a:rPr>
              <a:t>x</a:t>
            </a: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BC4428E-BE81-7141-BEFB-24CB93352029}"/>
              </a:ext>
            </a:extLst>
          </p:cNvPr>
          <p:cNvSpPr txBox="1"/>
          <p:nvPr/>
        </p:nvSpPr>
        <p:spPr>
          <a:xfrm>
            <a:off x="4122268" y="3749534"/>
            <a:ext cx="457355" cy="4494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5" name="Rectangle 4">
            <a:extLst>
              <a:ext uri="{FF2B5EF4-FFF2-40B4-BE49-F238E27FC236}">
                <a16:creationId xmlns:a16="http://schemas.microsoft.com/office/drawing/2014/main" id="{1A042513-3C1C-124A-8FF6-140CC0056B9F}"/>
              </a:ext>
            </a:extLst>
          </p:cNvPr>
          <p:cNvSpPr/>
          <p:nvPr/>
        </p:nvSpPr>
        <p:spPr>
          <a:xfrm>
            <a:off x="1936336" y="3778692"/>
            <a:ext cx="562260" cy="56226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A</a:t>
            </a:r>
          </a:p>
        </p:txBody>
      </p:sp>
      <p:sp>
        <p:nvSpPr>
          <p:cNvPr id="6" name="Rectangle 5">
            <a:extLst>
              <a:ext uri="{FF2B5EF4-FFF2-40B4-BE49-F238E27FC236}">
                <a16:creationId xmlns:a16="http://schemas.microsoft.com/office/drawing/2014/main" id="{66EEBA95-3A1C-894A-B71D-35A46EB70C22}"/>
              </a:ext>
            </a:extLst>
          </p:cNvPr>
          <p:cNvSpPr/>
          <p:nvPr/>
        </p:nvSpPr>
        <p:spPr>
          <a:xfrm>
            <a:off x="768657" y="3778691"/>
            <a:ext cx="562260" cy="56226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C</a:t>
            </a:r>
          </a:p>
        </p:txBody>
      </p:sp>
      <p:sp>
        <p:nvSpPr>
          <p:cNvPr id="7" name="Rectangle 6">
            <a:extLst>
              <a:ext uri="{FF2B5EF4-FFF2-40B4-BE49-F238E27FC236}">
                <a16:creationId xmlns:a16="http://schemas.microsoft.com/office/drawing/2014/main" id="{33288F43-0AC8-E447-8061-A4ABC347CDE4}"/>
              </a:ext>
            </a:extLst>
          </p:cNvPr>
          <p:cNvSpPr/>
          <p:nvPr/>
        </p:nvSpPr>
        <p:spPr>
          <a:xfrm>
            <a:off x="2609738" y="3779251"/>
            <a:ext cx="562260" cy="56226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Calibri" panose="020F0502020204030204"/>
                <a:ea typeface="+mn-ea"/>
                <a:cs typeface="+mn-cs"/>
              </a:rPr>
              <a:t>B</a:t>
            </a:r>
          </a:p>
        </p:txBody>
      </p:sp>
      <p:sp>
        <p:nvSpPr>
          <p:cNvPr id="8" name="TextBox 7">
            <a:extLst>
              <a:ext uri="{FF2B5EF4-FFF2-40B4-BE49-F238E27FC236}">
                <a16:creationId xmlns:a16="http://schemas.microsoft.com/office/drawing/2014/main" id="{4F51792F-328D-974D-AE58-D26D0AA61D7C}"/>
              </a:ext>
            </a:extLst>
          </p:cNvPr>
          <p:cNvSpPr txBox="1"/>
          <p:nvPr/>
        </p:nvSpPr>
        <p:spPr>
          <a:xfrm>
            <a:off x="1407048" y="3749534"/>
            <a:ext cx="457355" cy="4494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CA975AF6-05D5-E549-ADB8-B424C2BE957E}"/>
                  </a:ext>
                </a:extLst>
              </p:cNvPr>
              <p:cNvSpPr/>
              <p:nvPr/>
            </p:nvSpPr>
            <p:spPr>
              <a:xfrm>
                <a:off x="10449880" y="3916886"/>
                <a:ext cx="201168" cy="201168"/>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𝛼</m:t>
                      </m:r>
                    </m:oMath>
                  </m:oMathPara>
                </a14:m>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mc:Choice>
        <mc:Fallback xmlns="">
          <p:sp>
            <p:nvSpPr>
              <p:cNvPr id="13" name="Rectangle 12">
                <a:extLst>
                  <a:ext uri="{FF2B5EF4-FFF2-40B4-BE49-F238E27FC236}">
                    <a16:creationId xmlns:a16="http://schemas.microsoft.com/office/drawing/2014/main" id="{CA975AF6-05D5-E549-ADB8-B424C2BE957E}"/>
                  </a:ext>
                </a:extLst>
              </p:cNvPr>
              <p:cNvSpPr>
                <a:spLocks noRot="1" noChangeAspect="1" noMove="1" noResize="1" noEditPoints="1" noAdjustHandles="1" noChangeArrowheads="1" noChangeShapeType="1" noTextEdit="1"/>
              </p:cNvSpPr>
              <p:nvPr/>
            </p:nvSpPr>
            <p:spPr>
              <a:xfrm>
                <a:off x="10449880" y="3916886"/>
                <a:ext cx="201168" cy="201168"/>
              </a:xfrm>
              <a:prstGeom prst="rect">
                <a:avLst/>
              </a:prstGeom>
              <a:blipFill>
                <a:blip r:embed="rId4"/>
                <a:stretch>
                  <a:fillRect l="-22222" b="-11111"/>
                </a:stretch>
              </a:blipFill>
              <a:ln w="19050">
                <a:solidFill>
                  <a:schemeClr val="tx1"/>
                </a:solid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E6E18134-639C-B646-9C82-63E6767E3F79}"/>
              </a:ext>
            </a:extLst>
          </p:cNvPr>
          <p:cNvSpPr/>
          <p:nvPr/>
        </p:nvSpPr>
        <p:spPr>
          <a:xfrm>
            <a:off x="9687917" y="3778691"/>
            <a:ext cx="175706" cy="56226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latin typeface="Calibri" panose="020F0502020204030204"/>
              </a:rPr>
              <a:t>y</a:t>
            </a: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318EFAF-CA6D-FC45-9567-5A18BAB854D6}"/>
              </a:ext>
            </a:extLst>
          </p:cNvPr>
          <p:cNvSpPr/>
          <p:nvPr/>
        </p:nvSpPr>
        <p:spPr>
          <a:xfrm>
            <a:off x="10711977" y="3779251"/>
            <a:ext cx="175706" cy="56170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latin typeface="Calibri" panose="020F0502020204030204"/>
              </a:rPr>
              <a:t>x</a:t>
            </a: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CD702EA-0F46-5C45-8599-238BB5BC0955}"/>
              </a:ext>
            </a:extLst>
          </p:cNvPr>
          <p:cNvSpPr txBox="1"/>
          <p:nvPr/>
        </p:nvSpPr>
        <p:spPr>
          <a:xfrm>
            <a:off x="9887393" y="3749534"/>
            <a:ext cx="457355" cy="4494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nvGrpSpPr>
          <p:cNvPr id="27" name="Group 26">
            <a:extLst>
              <a:ext uri="{FF2B5EF4-FFF2-40B4-BE49-F238E27FC236}">
                <a16:creationId xmlns:a16="http://schemas.microsoft.com/office/drawing/2014/main" id="{F6C4E185-EF28-494B-855E-593401F91AA5}"/>
              </a:ext>
            </a:extLst>
          </p:cNvPr>
          <p:cNvGrpSpPr/>
          <p:nvPr/>
        </p:nvGrpSpPr>
        <p:grpSpPr>
          <a:xfrm flipH="1">
            <a:off x="683703" y="1274319"/>
            <a:ext cx="11114491" cy="1089271"/>
            <a:chOff x="68662" y="1274319"/>
            <a:chExt cx="11114491" cy="1089271"/>
          </a:xfrm>
        </p:grpSpPr>
        <p:sp>
          <p:nvSpPr>
            <p:cNvPr id="20" name="Rectangle 19">
              <a:extLst>
                <a:ext uri="{FF2B5EF4-FFF2-40B4-BE49-F238E27FC236}">
                  <a16:creationId xmlns:a16="http://schemas.microsoft.com/office/drawing/2014/main" id="{F57849A9-B750-9C4D-97E0-C4F262B91AC6}"/>
                </a:ext>
              </a:extLst>
            </p:cNvPr>
            <p:cNvSpPr/>
            <p:nvPr/>
          </p:nvSpPr>
          <p:spPr>
            <a:xfrm>
              <a:off x="361543" y="1816925"/>
              <a:ext cx="10818626" cy="367781"/>
            </a:xfrm>
            <a:prstGeom prst="rect">
              <a:avLst/>
            </a:prstGeom>
            <a:gradFill flip="none" rotWithShape="1">
              <a:gsLst>
                <a:gs pos="69000">
                  <a:srgbClr val="00B0F0"/>
                </a:gs>
                <a:gs pos="74000">
                  <a:srgbClr val="FFC000"/>
                </a:gs>
                <a:gs pos="82000">
                  <a:schemeClr val="bg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numCol="4" rtlCol="0" anchor="ctr"/>
            <a:lstStyle/>
            <a:p>
              <a:pPr algn="ctr"/>
              <a:r>
                <a:rPr lang="en-US" b="1">
                  <a:solidFill>
                    <a:srgbClr val="FF0000"/>
                  </a:solidFill>
                </a:rPr>
                <a:t>0.005</a:t>
              </a:r>
              <a:r>
                <a:rPr lang="en-US" b="1">
                  <a:solidFill>
                    <a:schemeClr val="bg1"/>
                  </a:solidFill>
                </a:rPr>
                <a:t> Byte/FLOP</a:t>
              </a:r>
            </a:p>
            <a:p>
              <a:pPr algn="ctr"/>
              <a:r>
                <a:rPr lang="en-US" b="1">
                  <a:solidFill>
                    <a:schemeClr val="bg1"/>
                  </a:solidFill>
                </a:rPr>
                <a:t>1 Byte/FLOP</a:t>
              </a:r>
            </a:p>
            <a:p>
              <a:pPr algn="ctr"/>
              <a:r>
                <a:rPr lang="en-US" b="1">
                  <a:solidFill>
                    <a:schemeClr val="bg1"/>
                  </a:solidFill>
                </a:rPr>
                <a:t>2 Byte/FLOP</a:t>
              </a:r>
            </a:p>
            <a:p>
              <a:pPr algn="ctr"/>
              <a:r>
                <a:rPr lang="en-US" b="1">
                  <a:solidFill>
                    <a:schemeClr val="bg1"/>
                  </a:solidFill>
                </a:rPr>
                <a:t>3 Byte/FLOP</a:t>
              </a:r>
            </a:p>
          </p:txBody>
        </p:sp>
        <p:sp>
          <p:nvSpPr>
            <p:cNvPr id="21" name="TextBox 20">
              <a:extLst>
                <a:ext uri="{FF2B5EF4-FFF2-40B4-BE49-F238E27FC236}">
                  <a16:creationId xmlns:a16="http://schemas.microsoft.com/office/drawing/2014/main" id="{5E5CAB5F-932E-B248-81FF-CC6B769C3133}"/>
                </a:ext>
              </a:extLst>
            </p:cNvPr>
            <p:cNvSpPr txBox="1"/>
            <p:nvPr/>
          </p:nvSpPr>
          <p:spPr>
            <a:xfrm>
              <a:off x="10586516" y="1281026"/>
              <a:ext cx="596637" cy="369332"/>
            </a:xfrm>
            <a:prstGeom prst="rect">
              <a:avLst/>
            </a:prstGeom>
            <a:noFill/>
          </p:spPr>
          <p:txBody>
            <a:bodyPr wrap="none" rtlCol="0">
              <a:spAutoFit/>
            </a:bodyPr>
            <a:lstStyle/>
            <a:p>
              <a:pPr algn="ctr"/>
              <a:r>
                <a:rPr lang="en-US"/>
                <a:t>GPU</a:t>
              </a:r>
            </a:p>
          </p:txBody>
        </p:sp>
        <p:sp>
          <p:nvSpPr>
            <p:cNvPr id="22" name="TextBox 21">
              <a:extLst>
                <a:ext uri="{FF2B5EF4-FFF2-40B4-BE49-F238E27FC236}">
                  <a16:creationId xmlns:a16="http://schemas.microsoft.com/office/drawing/2014/main" id="{BC169CD6-D471-724D-ADE8-205C79043813}"/>
                </a:ext>
              </a:extLst>
            </p:cNvPr>
            <p:cNvSpPr txBox="1"/>
            <p:nvPr/>
          </p:nvSpPr>
          <p:spPr>
            <a:xfrm>
              <a:off x="68662" y="1274319"/>
              <a:ext cx="1021818" cy="369332"/>
            </a:xfrm>
            <a:prstGeom prst="rect">
              <a:avLst/>
            </a:prstGeom>
            <a:noFill/>
          </p:spPr>
          <p:txBody>
            <a:bodyPr wrap="none" rtlCol="0">
              <a:spAutoFit/>
            </a:bodyPr>
            <a:lstStyle/>
            <a:p>
              <a:r>
                <a:rPr lang="en-US" b="1">
                  <a:solidFill>
                    <a:schemeClr val="accent1"/>
                  </a:solidFill>
                </a:rPr>
                <a:t>Cerebras</a:t>
              </a:r>
            </a:p>
          </p:txBody>
        </p:sp>
        <p:cxnSp>
          <p:nvCxnSpPr>
            <p:cNvPr id="24" name="Straight Connector 23">
              <a:extLst>
                <a:ext uri="{FF2B5EF4-FFF2-40B4-BE49-F238E27FC236}">
                  <a16:creationId xmlns:a16="http://schemas.microsoft.com/office/drawing/2014/main" id="{A07313D8-C6D3-284A-A1CF-A96CB6BAACF0}"/>
                </a:ext>
              </a:extLst>
            </p:cNvPr>
            <p:cNvCxnSpPr/>
            <p:nvPr/>
          </p:nvCxnSpPr>
          <p:spPr>
            <a:xfrm flipV="1">
              <a:off x="10916009" y="1650358"/>
              <a:ext cx="0" cy="713232"/>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757E257-ED80-7045-ADDF-380A759275C7}"/>
                </a:ext>
              </a:extLst>
            </p:cNvPr>
            <p:cNvCxnSpPr/>
            <p:nvPr/>
          </p:nvCxnSpPr>
          <p:spPr>
            <a:xfrm flipV="1">
              <a:off x="581016" y="1650358"/>
              <a:ext cx="0" cy="713232"/>
            </a:xfrm>
            <a:prstGeom prst="line">
              <a:avLst/>
            </a:prstGeom>
            <a:ln w="25400">
              <a:solidFill>
                <a:srgbClr val="FFC000"/>
              </a:solidFill>
              <a:prstDash val="sys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F0F67751-A49F-EB4E-A530-6FFAE33FDC7E}"/>
                  </a:ext>
                </a:extLst>
              </p:cNvPr>
              <p:cNvSpPr/>
              <p:nvPr/>
            </p:nvSpPr>
            <p:spPr>
              <a:xfrm>
                <a:off x="6962620" y="3916886"/>
                <a:ext cx="201168" cy="201168"/>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1800" b="0"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𝛼</m:t>
                      </m:r>
                    </m:oMath>
                  </m:oMathPara>
                </a14:m>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mc:Choice>
        <mc:Fallback xmlns="">
          <p:sp>
            <p:nvSpPr>
              <p:cNvPr id="28" name="Rectangle 27">
                <a:extLst>
                  <a:ext uri="{FF2B5EF4-FFF2-40B4-BE49-F238E27FC236}">
                    <a16:creationId xmlns:a16="http://schemas.microsoft.com/office/drawing/2014/main" id="{F0F67751-A49F-EB4E-A530-6FFAE33FDC7E}"/>
                  </a:ext>
                </a:extLst>
              </p:cNvPr>
              <p:cNvSpPr>
                <a:spLocks noRot="1" noChangeAspect="1" noMove="1" noResize="1" noEditPoints="1" noAdjustHandles="1" noChangeArrowheads="1" noChangeShapeType="1" noTextEdit="1"/>
              </p:cNvSpPr>
              <p:nvPr/>
            </p:nvSpPr>
            <p:spPr>
              <a:xfrm>
                <a:off x="6962620" y="3916886"/>
                <a:ext cx="201168" cy="201168"/>
              </a:xfrm>
              <a:prstGeom prst="rect">
                <a:avLst/>
              </a:prstGeom>
              <a:blipFill>
                <a:blip r:embed="rId4"/>
                <a:stretch>
                  <a:fillRect l="-22222" b="-11111"/>
                </a:stretch>
              </a:blipFill>
              <a:ln w="19050">
                <a:solidFill>
                  <a:schemeClr val="tx1"/>
                </a:solidFill>
              </a:ln>
            </p:spPr>
            <p:txBody>
              <a:bodyPr/>
              <a:lstStyle/>
              <a:p>
                <a:r>
                  <a:rPr lang="en-US">
                    <a:noFill/>
                  </a:rPr>
                  <a:t> </a:t>
                </a:r>
              </a:p>
            </p:txBody>
          </p:sp>
        </mc:Fallback>
      </mc:AlternateContent>
      <p:sp>
        <p:nvSpPr>
          <p:cNvPr id="29" name="Rectangle 28">
            <a:extLst>
              <a:ext uri="{FF2B5EF4-FFF2-40B4-BE49-F238E27FC236}">
                <a16:creationId xmlns:a16="http://schemas.microsoft.com/office/drawing/2014/main" id="{5E49CB62-1C06-B746-B0B1-BF300FC72F61}"/>
              </a:ext>
            </a:extLst>
          </p:cNvPr>
          <p:cNvSpPr/>
          <p:nvPr/>
        </p:nvSpPr>
        <p:spPr>
          <a:xfrm>
            <a:off x="7788157" y="3778691"/>
            <a:ext cx="175706" cy="56226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latin typeface="Calibri" panose="020F0502020204030204"/>
              </a:rPr>
              <a:t>y</a:t>
            </a: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AF92B56-E483-F14C-8B5E-2C1365F78C7C}"/>
              </a:ext>
            </a:extLst>
          </p:cNvPr>
          <p:cNvSpPr/>
          <p:nvPr/>
        </p:nvSpPr>
        <p:spPr>
          <a:xfrm>
            <a:off x="8037520" y="3779251"/>
            <a:ext cx="175706" cy="561700"/>
          </a:xfrm>
          <a:prstGeom prst="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a:solidFill>
                  <a:schemeClr val="tx1"/>
                </a:solidFill>
                <a:latin typeface="Calibri" panose="020F0502020204030204"/>
              </a:rPr>
              <a:t>x</a:t>
            </a: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A1CC5684-ACD0-F84A-9991-2C4B69C0B27B}"/>
              </a:ext>
            </a:extLst>
          </p:cNvPr>
          <p:cNvSpPr txBox="1"/>
          <p:nvPr/>
        </p:nvSpPr>
        <p:spPr>
          <a:xfrm>
            <a:off x="7149433" y="3749534"/>
            <a:ext cx="457356" cy="4494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32" name="Arc 31">
            <a:extLst>
              <a:ext uri="{FF2B5EF4-FFF2-40B4-BE49-F238E27FC236}">
                <a16:creationId xmlns:a16="http://schemas.microsoft.com/office/drawing/2014/main" id="{B51303B4-1502-F246-8E2D-135B648A066F}"/>
              </a:ext>
            </a:extLst>
          </p:cNvPr>
          <p:cNvSpPr/>
          <p:nvPr/>
        </p:nvSpPr>
        <p:spPr>
          <a:xfrm>
            <a:off x="2741072" y="1529148"/>
            <a:ext cx="1300570" cy="494271"/>
          </a:xfrm>
          <a:prstGeom prst="arc">
            <a:avLst>
              <a:gd name="adj1" fmla="val 11151345"/>
              <a:gd name="adj2" fmla="val 0"/>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C852A4A5-7352-6A47-8651-853711F6E01B}"/>
              </a:ext>
            </a:extLst>
          </p:cNvPr>
          <p:cNvSpPr txBox="1"/>
          <p:nvPr/>
        </p:nvSpPr>
        <p:spPr>
          <a:xfrm>
            <a:off x="2184896" y="1119039"/>
            <a:ext cx="2775119" cy="369332"/>
          </a:xfrm>
          <a:prstGeom prst="rect">
            <a:avLst/>
          </a:prstGeom>
          <a:noFill/>
        </p:spPr>
        <p:txBody>
          <a:bodyPr wrap="none" rtlCol="0">
            <a:spAutoFit/>
          </a:bodyPr>
          <a:lstStyle/>
          <a:p>
            <a:r>
              <a:rPr lang="en-US"/>
              <a:t>Massive bandwidth jump!</a:t>
            </a:r>
          </a:p>
        </p:txBody>
      </p:sp>
    </p:spTree>
    <p:extLst>
      <p:ext uri="{BB962C8B-B14F-4D97-AF65-F5344CB8AC3E}">
        <p14:creationId xmlns:p14="http://schemas.microsoft.com/office/powerpoint/2010/main" val="1855226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60</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cxnSp>
        <p:nvCxnSpPr>
          <p:cNvPr id="2" name="Straight Connector 1">
            <a:extLst>
              <a:ext uri="{FF2B5EF4-FFF2-40B4-BE49-F238E27FC236}">
                <a16:creationId xmlns:a16="http://schemas.microsoft.com/office/drawing/2014/main" id="{EC9383D0-2B93-CF51-4A75-D25C93AA9B4B}"/>
              </a:ext>
            </a:extLst>
          </p:cNvPr>
          <p:cNvCxnSpPr>
            <a:cxnSpLocks/>
          </p:cNvCxnSpPr>
          <p:nvPr/>
        </p:nvCxnSpPr>
        <p:spPr>
          <a:xfrm flipH="1">
            <a:off x="3761549" y="2148422"/>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3B73C72-0FD2-6AAD-0F76-C37B78A58174}"/>
              </a:ext>
            </a:extLst>
          </p:cNvPr>
          <p:cNvCxnSpPr>
            <a:cxnSpLocks/>
          </p:cNvCxnSpPr>
          <p:nvPr/>
        </p:nvCxnSpPr>
        <p:spPr>
          <a:xfrm flipH="1">
            <a:off x="3761549" y="2960692"/>
            <a:ext cx="160400" cy="167166"/>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DEEFAC-542A-357A-78AB-D2587C119104}"/>
              </a:ext>
            </a:extLst>
          </p:cNvPr>
          <p:cNvCxnSpPr>
            <a:cxnSpLocks/>
          </p:cNvCxnSpPr>
          <p:nvPr/>
        </p:nvCxnSpPr>
        <p:spPr>
          <a:xfrm flipH="1">
            <a:off x="3761549" y="3753769"/>
            <a:ext cx="162764" cy="164592"/>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D781B8B-34B4-5E34-8637-D503945FC65A}"/>
              </a:ext>
            </a:extLst>
          </p:cNvPr>
          <p:cNvCxnSpPr>
            <a:cxnSpLocks/>
          </p:cNvCxnSpPr>
          <p:nvPr/>
        </p:nvCxnSpPr>
        <p:spPr>
          <a:xfrm flipH="1">
            <a:off x="3759145" y="4573976"/>
            <a:ext cx="164592" cy="164592"/>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81E6B90-87C5-2DEF-B263-89147AD02185}"/>
              </a:ext>
            </a:extLst>
          </p:cNvPr>
          <p:cNvCxnSpPr>
            <a:cxnSpLocks/>
          </p:cNvCxnSpPr>
          <p:nvPr/>
        </p:nvCxnSpPr>
        <p:spPr>
          <a:xfrm>
            <a:off x="3901175" y="2154627"/>
            <a:ext cx="872801" cy="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0D42788A-439A-C69D-8830-5789C0BBE660}"/>
              </a:ext>
            </a:extLst>
          </p:cNvPr>
          <p:cNvSpPr txBox="1"/>
          <p:nvPr/>
        </p:nvSpPr>
        <p:spPr>
          <a:xfrm>
            <a:off x="7357986" y="1034285"/>
            <a:ext cx="4429564" cy="707886"/>
          </a:xfrm>
          <a:prstGeom prst="rect">
            <a:avLst/>
          </a:prstGeom>
          <a:noFill/>
        </p:spPr>
        <p:txBody>
          <a:bodyPr wrap="square">
            <a:spAutoFit/>
          </a:bodyPr>
          <a:lstStyle/>
          <a:p>
            <a:pPr algn="ctr"/>
            <a:r>
              <a:rPr lang="en-US" sz="2000" b="1" dirty="0"/>
              <a:t>19. PEs in column 1 send their running sum </a:t>
            </a:r>
            <a:r>
              <a:rPr lang="en-US" sz="2000" dirty="0" err="1">
                <a:latin typeface="Cambria Math" panose="02040503050406030204" pitchFamily="18" charset="0"/>
                <a:ea typeface="Cambria Math" panose="02040503050406030204" pitchFamily="18" charset="0"/>
              </a:rPr>
              <a:t>tmp</a:t>
            </a:r>
            <a:r>
              <a:rPr lang="en-US" sz="2000" b="1" dirty="0"/>
              <a:t> to the East</a:t>
            </a:r>
          </a:p>
        </p:txBody>
      </p:sp>
      <p:cxnSp>
        <p:nvCxnSpPr>
          <p:cNvPr id="104" name="Straight Connector 103">
            <a:extLst>
              <a:ext uri="{FF2B5EF4-FFF2-40B4-BE49-F238E27FC236}">
                <a16:creationId xmlns:a16="http://schemas.microsoft.com/office/drawing/2014/main" id="{CEDE1AD1-7C92-8F58-4893-D60AB3F2B83D}"/>
              </a:ext>
            </a:extLst>
          </p:cNvPr>
          <p:cNvCxnSpPr>
            <a:cxnSpLocks/>
          </p:cNvCxnSpPr>
          <p:nvPr/>
        </p:nvCxnSpPr>
        <p:spPr>
          <a:xfrm>
            <a:off x="3896545" y="2971604"/>
            <a:ext cx="872801" cy="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C0357DA-8678-6972-91B4-05C37DC7F1F1}"/>
              </a:ext>
            </a:extLst>
          </p:cNvPr>
          <p:cNvCxnSpPr>
            <a:cxnSpLocks/>
          </p:cNvCxnSpPr>
          <p:nvPr/>
        </p:nvCxnSpPr>
        <p:spPr>
          <a:xfrm>
            <a:off x="3900371" y="3763475"/>
            <a:ext cx="872801" cy="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A83171B-CC2C-A81E-D51B-EC9D30E612E4}"/>
              </a:ext>
            </a:extLst>
          </p:cNvPr>
          <p:cNvCxnSpPr>
            <a:cxnSpLocks/>
          </p:cNvCxnSpPr>
          <p:nvPr/>
        </p:nvCxnSpPr>
        <p:spPr>
          <a:xfrm>
            <a:off x="3900371" y="4584161"/>
            <a:ext cx="872801" cy="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3E625DC-26C4-DC7E-8A09-22B0EB868D74}"/>
              </a:ext>
            </a:extLst>
          </p:cNvPr>
          <p:cNvCxnSpPr>
            <a:cxnSpLocks/>
          </p:cNvCxnSpPr>
          <p:nvPr/>
        </p:nvCxnSpPr>
        <p:spPr>
          <a:xfrm flipH="1">
            <a:off x="4582582" y="2163495"/>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7EDEE1E-F10E-87E8-3F85-86E5E8750100}"/>
              </a:ext>
            </a:extLst>
          </p:cNvPr>
          <p:cNvCxnSpPr>
            <a:cxnSpLocks/>
          </p:cNvCxnSpPr>
          <p:nvPr/>
        </p:nvCxnSpPr>
        <p:spPr>
          <a:xfrm flipH="1">
            <a:off x="4577441" y="2981071"/>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A463BCC-55AE-E683-3E3E-8D9A8F4FD722}"/>
              </a:ext>
            </a:extLst>
          </p:cNvPr>
          <p:cNvCxnSpPr>
            <a:cxnSpLocks/>
          </p:cNvCxnSpPr>
          <p:nvPr/>
        </p:nvCxnSpPr>
        <p:spPr>
          <a:xfrm flipH="1">
            <a:off x="4580187" y="3773931"/>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818B11C-5FEB-45CD-2A8B-1BE5371616F2}"/>
              </a:ext>
            </a:extLst>
          </p:cNvPr>
          <p:cNvCxnSpPr>
            <a:cxnSpLocks/>
          </p:cNvCxnSpPr>
          <p:nvPr/>
        </p:nvCxnSpPr>
        <p:spPr>
          <a:xfrm flipH="1">
            <a:off x="4579717" y="4597352"/>
            <a:ext cx="164592" cy="164592"/>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654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61</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109" name="TextBox 108">
            <a:extLst>
              <a:ext uri="{FF2B5EF4-FFF2-40B4-BE49-F238E27FC236}">
                <a16:creationId xmlns:a16="http://schemas.microsoft.com/office/drawing/2014/main" id="{0D42788A-439A-C69D-8830-5789C0BBE660}"/>
              </a:ext>
            </a:extLst>
          </p:cNvPr>
          <p:cNvSpPr txBox="1"/>
          <p:nvPr/>
        </p:nvSpPr>
        <p:spPr>
          <a:xfrm>
            <a:off x="7357986" y="1034285"/>
            <a:ext cx="4429564" cy="1015663"/>
          </a:xfrm>
          <a:prstGeom prst="rect">
            <a:avLst/>
          </a:prstGeom>
          <a:noFill/>
        </p:spPr>
        <p:txBody>
          <a:bodyPr wrap="square">
            <a:spAutoFit/>
          </a:bodyPr>
          <a:lstStyle/>
          <a:p>
            <a:pPr algn="ctr"/>
            <a:r>
              <a:rPr lang="en-US" sz="2000" b="1" dirty="0"/>
              <a:t>20. PEs in column 2 accumulate contribution to </a:t>
            </a:r>
            <a:r>
              <a:rPr lang="en-US" sz="2000" dirty="0" err="1">
                <a:latin typeface="Cambria Math" panose="02040503050406030204" pitchFamily="18" charset="0"/>
                <a:ea typeface="Cambria Math" panose="02040503050406030204" pitchFamily="18" charset="0"/>
              </a:rPr>
              <a:t>tmp</a:t>
            </a:r>
            <a:r>
              <a:rPr lang="en-US" sz="2000" dirty="0">
                <a:latin typeface="Cambria Math" panose="02040503050406030204" pitchFamily="18" charset="0"/>
                <a:ea typeface="Cambria Math" panose="02040503050406030204" pitchFamily="18" charset="0"/>
              </a:rPr>
              <a:t> </a:t>
            </a:r>
            <a:r>
              <a:rPr lang="en-US" sz="2000" b="1" dirty="0"/>
              <a:t> sent by PEs from column 1</a:t>
            </a:r>
            <a:endParaRPr lang="en-US" sz="2000" dirty="0">
              <a:latin typeface="Cambria Math" panose="02040503050406030204" pitchFamily="18" charset="0"/>
              <a:ea typeface="Cambria Math" panose="02040503050406030204" pitchFamily="18" charset="0"/>
            </a:endParaRPr>
          </a:p>
        </p:txBody>
      </p:sp>
      <p:sp>
        <p:nvSpPr>
          <p:cNvPr id="2" name="TextBox 1">
            <a:extLst>
              <a:ext uri="{FF2B5EF4-FFF2-40B4-BE49-F238E27FC236}">
                <a16:creationId xmlns:a16="http://schemas.microsoft.com/office/drawing/2014/main" id="{3BBEF6D7-B402-2796-5104-573AE587032C}"/>
              </a:ext>
            </a:extLst>
          </p:cNvPr>
          <p:cNvSpPr txBox="1"/>
          <p:nvPr/>
        </p:nvSpPr>
        <p:spPr>
          <a:xfrm>
            <a:off x="4469876" y="2263735"/>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0" name="TextBox 9">
            <a:extLst>
              <a:ext uri="{FF2B5EF4-FFF2-40B4-BE49-F238E27FC236}">
                <a16:creationId xmlns:a16="http://schemas.microsoft.com/office/drawing/2014/main" id="{362862D3-D86A-38AD-1F42-57D008B67D55}"/>
              </a:ext>
            </a:extLst>
          </p:cNvPr>
          <p:cNvSpPr txBox="1"/>
          <p:nvPr/>
        </p:nvSpPr>
        <p:spPr>
          <a:xfrm>
            <a:off x="4462619" y="3069276"/>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17" name="TextBox 16">
            <a:extLst>
              <a:ext uri="{FF2B5EF4-FFF2-40B4-BE49-F238E27FC236}">
                <a16:creationId xmlns:a16="http://schemas.microsoft.com/office/drawing/2014/main" id="{61A33BB1-3BE8-EDB6-A5C1-B1A4B4DB022E}"/>
              </a:ext>
            </a:extLst>
          </p:cNvPr>
          <p:cNvSpPr txBox="1"/>
          <p:nvPr/>
        </p:nvSpPr>
        <p:spPr>
          <a:xfrm>
            <a:off x="4468405" y="3886108"/>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59" name="TextBox 58">
            <a:extLst>
              <a:ext uri="{FF2B5EF4-FFF2-40B4-BE49-F238E27FC236}">
                <a16:creationId xmlns:a16="http://schemas.microsoft.com/office/drawing/2014/main" id="{F75B2907-2FF7-6354-9D58-317C80AB127A}"/>
              </a:ext>
            </a:extLst>
          </p:cNvPr>
          <p:cNvSpPr txBox="1"/>
          <p:nvPr/>
        </p:nvSpPr>
        <p:spPr>
          <a:xfrm>
            <a:off x="4461148" y="4691649"/>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Tree>
    <p:extLst>
      <p:ext uri="{BB962C8B-B14F-4D97-AF65-F5344CB8AC3E}">
        <p14:creationId xmlns:p14="http://schemas.microsoft.com/office/powerpoint/2010/main" val="2227758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DC9D5E-7FC4-E2D8-6A55-CD67D12CF11D}"/>
              </a:ext>
            </a:extLst>
          </p:cNvPr>
          <p:cNvSpPr/>
          <p:nvPr/>
        </p:nvSpPr>
        <p:spPr>
          <a:xfrm>
            <a:off x="727712" y="2853932"/>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62</a:t>
            </a:fld>
            <a:endParaRPr lang="en"/>
          </a:p>
        </p:txBody>
      </p:sp>
      <p:graphicFrame>
        <p:nvGraphicFramePr>
          <p:cNvPr id="31" name="Table 5">
            <a:extLst>
              <a:ext uri="{FF2B5EF4-FFF2-40B4-BE49-F238E27FC236}">
                <a16:creationId xmlns:a16="http://schemas.microsoft.com/office/drawing/2014/main" id="{F8DC5680-A353-E190-BA6D-3C817C4ADC23}"/>
              </a:ext>
            </a:extLst>
          </p:cNvPr>
          <p:cNvGraphicFramePr>
            <a:graphicFrameLocks noGrp="1" noChangeAspect="1"/>
          </p:cNvGraphicFramePr>
          <p:nvPr/>
        </p:nvGraphicFramePr>
        <p:xfrm>
          <a:off x="2357204"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35" name="Straight Arrow Connector 34">
            <a:extLst>
              <a:ext uri="{FF2B5EF4-FFF2-40B4-BE49-F238E27FC236}">
                <a16:creationId xmlns:a16="http://schemas.microsoft.com/office/drawing/2014/main" id="{E20DC4C4-62F2-42BA-CD84-BA40ABB4B252}"/>
              </a:ext>
            </a:extLst>
          </p:cNvPr>
          <p:cNvCxnSpPr/>
          <p:nvPr/>
        </p:nvCxnSpPr>
        <p:spPr>
          <a:xfrm>
            <a:off x="1885263" y="3721585"/>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5">
            <a:extLst>
              <a:ext uri="{FF2B5EF4-FFF2-40B4-BE49-F238E27FC236}">
                <a16:creationId xmlns:a16="http://schemas.microsoft.com/office/drawing/2014/main" id="{9CF3E8C5-E790-731C-9A9A-F8B0405F81A4}"/>
              </a:ext>
            </a:extLst>
          </p:cNvPr>
          <p:cNvGraphicFramePr>
            <a:graphicFrameLocks noGrp="1" noChangeAspect="1"/>
          </p:cNvGraphicFramePr>
          <p:nvPr/>
        </p:nvGraphicFramePr>
        <p:xfrm>
          <a:off x="1545504"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 name="TextBox 2">
            <a:extLst>
              <a:ext uri="{FF2B5EF4-FFF2-40B4-BE49-F238E27FC236}">
                <a16:creationId xmlns:a16="http://schemas.microsoft.com/office/drawing/2014/main" id="{5C4EBE03-F92A-0E8D-07BE-101AEEC47636}"/>
              </a:ext>
            </a:extLst>
          </p:cNvPr>
          <p:cNvSpPr txBox="1"/>
          <p:nvPr/>
        </p:nvSpPr>
        <p:spPr>
          <a:xfrm>
            <a:off x="1124433" y="3416707"/>
            <a:ext cx="425116" cy="584775"/>
          </a:xfrm>
          <a:prstGeom prst="rect">
            <a:avLst/>
          </a:prstGeom>
          <a:noFill/>
        </p:spPr>
        <p:txBody>
          <a:bodyPr wrap="none" rtlCol="0">
            <a:spAutoFit/>
          </a:bodyPr>
          <a:lstStyle/>
          <a:p>
            <a:r>
              <a:rPr lang="en-US" sz="3200" dirty="0"/>
              <a:t>+</a:t>
            </a:r>
          </a:p>
        </p:txBody>
      </p:sp>
      <p:grpSp>
        <p:nvGrpSpPr>
          <p:cNvPr id="18" name="Group 17">
            <a:extLst>
              <a:ext uri="{FF2B5EF4-FFF2-40B4-BE49-F238E27FC236}">
                <a16:creationId xmlns:a16="http://schemas.microsoft.com/office/drawing/2014/main" id="{F4A5D740-9047-2A69-5EB0-FB10CCCE5497}"/>
              </a:ext>
            </a:extLst>
          </p:cNvPr>
          <p:cNvGrpSpPr/>
          <p:nvPr/>
        </p:nvGrpSpPr>
        <p:grpSpPr>
          <a:xfrm>
            <a:off x="411436" y="208049"/>
            <a:ext cx="1209011" cy="1201103"/>
            <a:chOff x="411436" y="115449"/>
            <a:chExt cx="1209011" cy="1201103"/>
          </a:xfrm>
        </p:grpSpPr>
        <p:sp>
          <p:nvSpPr>
            <p:cNvPr id="19" name="Rectangle 18">
              <a:extLst>
                <a:ext uri="{FF2B5EF4-FFF2-40B4-BE49-F238E27FC236}">
                  <a16:creationId xmlns:a16="http://schemas.microsoft.com/office/drawing/2014/main" id="{F82F58B4-8F21-B038-0189-D1DB7D59778D}"/>
                </a:ext>
              </a:extLst>
            </p:cNvPr>
            <p:cNvSpPr/>
            <p:nvPr/>
          </p:nvSpPr>
          <p:spPr>
            <a:xfrm>
              <a:off x="411436" y="117060"/>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3BA992-91A6-CFDB-B8F8-FA0970A1456E}"/>
                </a:ext>
              </a:extLst>
            </p:cNvPr>
            <p:cNvSpPr/>
            <p:nvPr/>
          </p:nvSpPr>
          <p:spPr>
            <a:xfrm>
              <a:off x="731448" y="115449"/>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2911007-BF10-FB15-8844-EA3E0278F1C6}"/>
                </a:ext>
              </a:extLst>
            </p:cNvPr>
            <p:cNvSpPr/>
            <p:nvPr/>
          </p:nvSpPr>
          <p:spPr>
            <a:xfrm>
              <a:off x="1051504" y="115449"/>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86B4FA1-B66D-66F5-C91A-8C7B05418D23}"/>
                </a:ext>
              </a:extLst>
            </p:cNvPr>
            <p:cNvSpPr/>
            <p:nvPr/>
          </p:nvSpPr>
          <p:spPr>
            <a:xfrm>
              <a:off x="1371560" y="115449"/>
              <a:ext cx="248887" cy="242826"/>
            </a:xfrm>
            <a:prstGeom prst="rect">
              <a:avLst/>
            </a:prstGeom>
            <a:solidFill>
              <a:srgbClr val="F05A28">
                <a:alpha val="252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CC6A7F2-199B-D8AA-A233-450EBD3D0577}"/>
                </a:ext>
              </a:extLst>
            </p:cNvPr>
            <p:cNvSpPr/>
            <p:nvPr/>
          </p:nvSpPr>
          <p:spPr>
            <a:xfrm>
              <a:off x="411436" y="437514"/>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0E12C7D-5341-CA33-7049-699CAF69F830}"/>
                </a:ext>
              </a:extLst>
            </p:cNvPr>
            <p:cNvSpPr/>
            <p:nvPr/>
          </p:nvSpPr>
          <p:spPr>
            <a:xfrm>
              <a:off x="731448" y="435903"/>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ED8021E-DE96-6FE6-7AAE-8486216E3F99}"/>
                </a:ext>
              </a:extLst>
            </p:cNvPr>
            <p:cNvSpPr/>
            <p:nvPr/>
          </p:nvSpPr>
          <p:spPr>
            <a:xfrm>
              <a:off x="1051504" y="435903"/>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504C5E9-BC8F-877B-435D-7F5366A67F68}"/>
                </a:ext>
              </a:extLst>
            </p:cNvPr>
            <p:cNvSpPr/>
            <p:nvPr/>
          </p:nvSpPr>
          <p:spPr>
            <a:xfrm>
              <a:off x="1371560"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C22C25B-E799-C676-2221-0B631A566A2A}"/>
                </a:ext>
              </a:extLst>
            </p:cNvPr>
            <p:cNvSpPr/>
            <p:nvPr/>
          </p:nvSpPr>
          <p:spPr>
            <a:xfrm>
              <a:off x="411436" y="753272"/>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3DB5A05-8FBB-8075-F636-BFF56117A480}"/>
                </a:ext>
              </a:extLst>
            </p:cNvPr>
            <p:cNvSpPr/>
            <p:nvPr/>
          </p:nvSpPr>
          <p:spPr>
            <a:xfrm>
              <a:off x="731448" y="751661"/>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4910974-6264-6A41-B50A-9CE8A5111288}"/>
                </a:ext>
              </a:extLst>
            </p:cNvPr>
            <p:cNvSpPr/>
            <p:nvPr/>
          </p:nvSpPr>
          <p:spPr>
            <a:xfrm>
              <a:off x="1051504" y="751661"/>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116E7762-CF32-5F0A-F2D9-60CBAB070C37}"/>
                </a:ext>
              </a:extLst>
            </p:cNvPr>
            <p:cNvSpPr/>
            <p:nvPr/>
          </p:nvSpPr>
          <p:spPr>
            <a:xfrm>
              <a:off x="1371560"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17CCB17-83FD-BA81-F037-10C83F546B6C}"/>
                </a:ext>
              </a:extLst>
            </p:cNvPr>
            <p:cNvSpPr/>
            <p:nvPr/>
          </p:nvSpPr>
          <p:spPr>
            <a:xfrm>
              <a:off x="411436" y="1073726"/>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277BF2E5-C979-3ECF-D6E0-DC78A740C15C}"/>
                </a:ext>
              </a:extLst>
            </p:cNvPr>
            <p:cNvSpPr/>
            <p:nvPr/>
          </p:nvSpPr>
          <p:spPr>
            <a:xfrm>
              <a:off x="731448" y="1072115"/>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2CAF9D-F4AA-1BCE-C14D-E95767244280}"/>
                </a:ext>
              </a:extLst>
            </p:cNvPr>
            <p:cNvSpPr/>
            <p:nvPr/>
          </p:nvSpPr>
          <p:spPr>
            <a:xfrm>
              <a:off x="1051504" y="1072115"/>
              <a:ext cx="248887" cy="242826"/>
            </a:xfrm>
            <a:prstGeom prst="rect">
              <a:avLst/>
            </a:prstGeom>
            <a:solidFill>
              <a:srgbClr val="F05A28">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69D6080C-3B01-C3E9-7EC0-666E922FC23D}"/>
                </a:ext>
              </a:extLst>
            </p:cNvPr>
            <p:cNvSpPr/>
            <p:nvPr/>
          </p:nvSpPr>
          <p:spPr>
            <a:xfrm>
              <a:off x="1371560"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extLst>
              <a:ext uri="{FF2B5EF4-FFF2-40B4-BE49-F238E27FC236}">
                <a16:creationId xmlns:a16="http://schemas.microsoft.com/office/drawing/2014/main" id="{EBCAF87D-6DBF-C71A-9ABE-8CD17BDBD017}"/>
              </a:ext>
            </a:extLst>
          </p:cNvPr>
          <p:cNvSpPr txBox="1"/>
          <p:nvPr/>
        </p:nvSpPr>
        <p:spPr>
          <a:xfrm>
            <a:off x="1090861" y="5036808"/>
            <a:ext cx="1313180" cy="461665"/>
          </a:xfrm>
          <a:prstGeom prst="rect">
            <a:avLst/>
          </a:prstGeom>
          <a:noFill/>
        </p:spPr>
        <p:txBody>
          <a:bodyPr wrap="none" rtlCol="0">
            <a:spAutoFit/>
          </a:bodyPr>
          <a:lstStyle/>
          <a:p>
            <a:r>
              <a:rPr lang="en-US" sz="2400" b="1" dirty="0"/>
              <a:t>PE (2,0)</a:t>
            </a:r>
          </a:p>
        </p:txBody>
      </p:sp>
      <p:sp>
        <p:nvSpPr>
          <p:cNvPr id="60" name="TextBox 59">
            <a:extLst>
              <a:ext uri="{FF2B5EF4-FFF2-40B4-BE49-F238E27FC236}">
                <a16:creationId xmlns:a16="http://schemas.microsoft.com/office/drawing/2014/main" id="{DEE21343-4F0F-904A-7860-CF26135E14C3}"/>
              </a:ext>
            </a:extLst>
          </p:cNvPr>
          <p:cNvSpPr txBox="1"/>
          <p:nvPr/>
        </p:nvSpPr>
        <p:spPr>
          <a:xfrm>
            <a:off x="3944427" y="5036809"/>
            <a:ext cx="1313180" cy="461665"/>
          </a:xfrm>
          <a:prstGeom prst="rect">
            <a:avLst/>
          </a:prstGeom>
          <a:noFill/>
        </p:spPr>
        <p:txBody>
          <a:bodyPr wrap="none" rtlCol="0">
            <a:spAutoFit/>
          </a:bodyPr>
          <a:lstStyle/>
          <a:p>
            <a:r>
              <a:rPr lang="en-US" sz="2400" b="1" dirty="0"/>
              <a:t>PE (2,1)</a:t>
            </a:r>
          </a:p>
        </p:txBody>
      </p:sp>
      <p:sp>
        <p:nvSpPr>
          <p:cNvPr id="61" name="TextBox 60">
            <a:extLst>
              <a:ext uri="{FF2B5EF4-FFF2-40B4-BE49-F238E27FC236}">
                <a16:creationId xmlns:a16="http://schemas.microsoft.com/office/drawing/2014/main" id="{8B20F97B-EB04-D29D-9974-E2FFA4F1E398}"/>
              </a:ext>
            </a:extLst>
          </p:cNvPr>
          <p:cNvSpPr txBox="1"/>
          <p:nvPr/>
        </p:nvSpPr>
        <p:spPr>
          <a:xfrm>
            <a:off x="6832621" y="5038665"/>
            <a:ext cx="1313180" cy="461665"/>
          </a:xfrm>
          <a:prstGeom prst="rect">
            <a:avLst/>
          </a:prstGeom>
          <a:noFill/>
        </p:spPr>
        <p:txBody>
          <a:bodyPr wrap="none" rtlCol="0">
            <a:spAutoFit/>
          </a:bodyPr>
          <a:lstStyle/>
          <a:p>
            <a:r>
              <a:rPr lang="en-US" sz="2400" b="1" dirty="0"/>
              <a:t>PE (2,2)</a:t>
            </a:r>
          </a:p>
        </p:txBody>
      </p:sp>
      <p:sp>
        <p:nvSpPr>
          <p:cNvPr id="62" name="TextBox 61">
            <a:extLst>
              <a:ext uri="{FF2B5EF4-FFF2-40B4-BE49-F238E27FC236}">
                <a16:creationId xmlns:a16="http://schemas.microsoft.com/office/drawing/2014/main" id="{FA6BF5EB-CB78-1AFD-8670-D0D0193B5132}"/>
              </a:ext>
            </a:extLst>
          </p:cNvPr>
          <p:cNvSpPr txBox="1"/>
          <p:nvPr/>
        </p:nvSpPr>
        <p:spPr>
          <a:xfrm>
            <a:off x="9875424" y="5036809"/>
            <a:ext cx="1313180" cy="461665"/>
          </a:xfrm>
          <a:prstGeom prst="rect">
            <a:avLst/>
          </a:prstGeom>
          <a:noFill/>
        </p:spPr>
        <p:txBody>
          <a:bodyPr wrap="none" rtlCol="0">
            <a:spAutoFit/>
          </a:bodyPr>
          <a:lstStyle/>
          <a:p>
            <a:r>
              <a:rPr lang="en-US" sz="2400" b="1" dirty="0"/>
              <a:t>PE (2,3)</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0A5C69F7-8AA5-E743-7807-9C1B3E85E0F5}"/>
                  </a:ext>
                </a:extLst>
              </p:cNvPr>
              <p:cNvSpPr txBox="1"/>
              <p:nvPr/>
            </p:nvSpPr>
            <p:spPr>
              <a:xfrm>
                <a:off x="980335" y="212556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 :7</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63" name="TextBox 62">
                <a:extLst>
                  <a:ext uri="{FF2B5EF4-FFF2-40B4-BE49-F238E27FC236}">
                    <a16:creationId xmlns:a16="http://schemas.microsoft.com/office/drawing/2014/main" id="{0A5C69F7-8AA5-E743-7807-9C1B3E85E0F5}"/>
                  </a:ext>
                </a:extLst>
              </p:cNvPr>
              <p:cNvSpPr txBox="1">
                <a:spLocks noRot="1" noChangeAspect="1" noMove="1" noResize="1" noEditPoints="1" noAdjustHandles="1" noChangeArrowheads="1" noChangeShapeType="1" noTextEdit="1"/>
              </p:cNvSpPr>
              <p:nvPr/>
            </p:nvSpPr>
            <p:spPr>
              <a:xfrm>
                <a:off x="980335" y="2125560"/>
                <a:ext cx="1902609" cy="628955"/>
              </a:xfrm>
              <a:prstGeom prst="rect">
                <a:avLst/>
              </a:prstGeom>
              <a:blipFill>
                <a:blip r:embed="rId2"/>
                <a:stretch>
                  <a:fillRect l="-5298" t="-12000"/>
                </a:stretch>
              </a:blipFill>
            </p:spPr>
            <p:txBody>
              <a:bodyPr/>
              <a:lstStyle/>
              <a:p>
                <a:r>
                  <a:rPr lang="en-US">
                    <a:noFill/>
                  </a:rPr>
                  <a:t> </a:t>
                </a:r>
              </a:p>
            </p:txBody>
          </p:sp>
        </mc:Fallback>
      </mc:AlternateContent>
      <p:graphicFrame>
        <p:nvGraphicFramePr>
          <p:cNvPr id="15" name="Table 5">
            <a:extLst>
              <a:ext uri="{FF2B5EF4-FFF2-40B4-BE49-F238E27FC236}">
                <a16:creationId xmlns:a16="http://schemas.microsoft.com/office/drawing/2014/main" id="{962A375D-2BE5-D15A-8B9E-F0A955468762}"/>
              </a:ext>
            </a:extLst>
          </p:cNvPr>
          <p:cNvGraphicFramePr>
            <a:graphicFrameLocks noGrp="1" noChangeAspect="1"/>
          </p:cNvGraphicFramePr>
          <p:nvPr/>
        </p:nvGraphicFramePr>
        <p:xfrm>
          <a:off x="920535" y="3004827"/>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01149126"/>
                  </a:ext>
                </a:extLst>
              </a:tr>
            </a:tbl>
          </a:graphicData>
        </a:graphic>
      </p:graphicFrame>
      <p:sp>
        <p:nvSpPr>
          <p:cNvPr id="16" name="Rectangle 15">
            <a:extLst>
              <a:ext uri="{FF2B5EF4-FFF2-40B4-BE49-F238E27FC236}">
                <a16:creationId xmlns:a16="http://schemas.microsoft.com/office/drawing/2014/main" id="{CF08C4EC-CD4B-0095-0786-9F4B4FB185A6}"/>
              </a:ext>
            </a:extLst>
          </p:cNvPr>
          <p:cNvSpPr/>
          <p:nvPr/>
        </p:nvSpPr>
        <p:spPr>
          <a:xfrm>
            <a:off x="3647527" y="2853932"/>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5">
            <a:extLst>
              <a:ext uri="{FF2B5EF4-FFF2-40B4-BE49-F238E27FC236}">
                <a16:creationId xmlns:a16="http://schemas.microsoft.com/office/drawing/2014/main" id="{599D1015-C415-C9D3-FD3E-481D7A6D6DA8}"/>
              </a:ext>
            </a:extLst>
          </p:cNvPr>
          <p:cNvGraphicFramePr>
            <a:graphicFrameLocks noGrp="1" noChangeAspect="1"/>
          </p:cNvGraphicFramePr>
          <p:nvPr/>
        </p:nvGraphicFramePr>
        <p:xfrm>
          <a:off x="5277019"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37" name="Straight Arrow Connector 36">
            <a:extLst>
              <a:ext uri="{FF2B5EF4-FFF2-40B4-BE49-F238E27FC236}">
                <a16:creationId xmlns:a16="http://schemas.microsoft.com/office/drawing/2014/main" id="{EDE18A06-3EB4-0A72-D5AA-F9E457D31FB6}"/>
              </a:ext>
            </a:extLst>
          </p:cNvPr>
          <p:cNvCxnSpPr/>
          <p:nvPr/>
        </p:nvCxnSpPr>
        <p:spPr>
          <a:xfrm>
            <a:off x="4805078" y="3721585"/>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Table 5">
            <a:extLst>
              <a:ext uri="{FF2B5EF4-FFF2-40B4-BE49-F238E27FC236}">
                <a16:creationId xmlns:a16="http://schemas.microsoft.com/office/drawing/2014/main" id="{6A65B8C0-ED18-1502-356D-FEE01E5592B1}"/>
              </a:ext>
            </a:extLst>
          </p:cNvPr>
          <p:cNvGraphicFramePr>
            <a:graphicFrameLocks noGrp="1" noChangeAspect="1"/>
          </p:cNvGraphicFramePr>
          <p:nvPr/>
        </p:nvGraphicFramePr>
        <p:xfrm>
          <a:off x="4465319"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50" name="TextBox 49">
            <a:extLst>
              <a:ext uri="{FF2B5EF4-FFF2-40B4-BE49-F238E27FC236}">
                <a16:creationId xmlns:a16="http://schemas.microsoft.com/office/drawing/2014/main" id="{C5B105AB-0436-FB5E-25CD-99D8AF8A5558}"/>
              </a:ext>
            </a:extLst>
          </p:cNvPr>
          <p:cNvSpPr txBox="1"/>
          <p:nvPr/>
        </p:nvSpPr>
        <p:spPr>
          <a:xfrm>
            <a:off x="4044248" y="3416707"/>
            <a:ext cx="425116" cy="584775"/>
          </a:xfrm>
          <a:prstGeom prst="rect">
            <a:avLst/>
          </a:prstGeom>
          <a:noFill/>
        </p:spPr>
        <p:txBody>
          <a:bodyPr wrap="none" rtlCol="0">
            <a:spAutoFit/>
          </a:bodyPr>
          <a:lstStyle/>
          <a:p>
            <a:r>
              <a:rPr lang="en-US" sz="3200" dirty="0"/>
              <a:t>+</a:t>
            </a:r>
          </a:p>
        </p:txBody>
      </p:sp>
      <p:graphicFrame>
        <p:nvGraphicFramePr>
          <p:cNvPr id="52" name="Table 5">
            <a:extLst>
              <a:ext uri="{FF2B5EF4-FFF2-40B4-BE49-F238E27FC236}">
                <a16:creationId xmlns:a16="http://schemas.microsoft.com/office/drawing/2014/main" id="{2C83EE28-1DBF-528A-FD38-6A75BD844F13}"/>
              </a:ext>
            </a:extLst>
          </p:cNvPr>
          <p:cNvGraphicFramePr>
            <a:graphicFrameLocks noGrp="1" noChangeAspect="1"/>
          </p:cNvGraphicFramePr>
          <p:nvPr/>
        </p:nvGraphicFramePr>
        <p:xfrm>
          <a:off x="3840350" y="3004827"/>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01149126"/>
                  </a:ext>
                </a:extLst>
              </a:tr>
            </a:tbl>
          </a:graphicData>
        </a:graphic>
      </p:graphicFrame>
      <p:sp>
        <p:nvSpPr>
          <p:cNvPr id="79" name="Rectangle 78">
            <a:extLst>
              <a:ext uri="{FF2B5EF4-FFF2-40B4-BE49-F238E27FC236}">
                <a16:creationId xmlns:a16="http://schemas.microsoft.com/office/drawing/2014/main" id="{D2B68B9C-2536-23DD-0E7A-AE7827075F8C}"/>
              </a:ext>
            </a:extLst>
          </p:cNvPr>
          <p:cNvSpPr/>
          <p:nvPr/>
        </p:nvSpPr>
        <p:spPr>
          <a:xfrm>
            <a:off x="6567342" y="2841723"/>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0" name="Table 5">
            <a:extLst>
              <a:ext uri="{FF2B5EF4-FFF2-40B4-BE49-F238E27FC236}">
                <a16:creationId xmlns:a16="http://schemas.microsoft.com/office/drawing/2014/main" id="{C100CCB5-3F52-7C37-D396-4CBB4390B1F2}"/>
              </a:ext>
            </a:extLst>
          </p:cNvPr>
          <p:cNvGraphicFramePr>
            <a:graphicFrameLocks noGrp="1" noChangeAspect="1"/>
          </p:cNvGraphicFramePr>
          <p:nvPr/>
        </p:nvGraphicFramePr>
        <p:xfrm>
          <a:off x="8196834" y="299951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81" name="Straight Arrow Connector 80">
            <a:extLst>
              <a:ext uri="{FF2B5EF4-FFF2-40B4-BE49-F238E27FC236}">
                <a16:creationId xmlns:a16="http://schemas.microsoft.com/office/drawing/2014/main" id="{34E01B51-42A0-846C-74D9-A21832DAEF70}"/>
              </a:ext>
            </a:extLst>
          </p:cNvPr>
          <p:cNvCxnSpPr/>
          <p:nvPr/>
        </p:nvCxnSpPr>
        <p:spPr>
          <a:xfrm>
            <a:off x="7724893" y="3709376"/>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2" name="Table 5">
            <a:extLst>
              <a:ext uri="{FF2B5EF4-FFF2-40B4-BE49-F238E27FC236}">
                <a16:creationId xmlns:a16="http://schemas.microsoft.com/office/drawing/2014/main" id="{C5787D53-B644-FB14-45BA-E5FD2E3886A8}"/>
              </a:ext>
            </a:extLst>
          </p:cNvPr>
          <p:cNvGraphicFramePr>
            <a:graphicFrameLocks noGrp="1" noChangeAspect="1"/>
          </p:cNvGraphicFramePr>
          <p:nvPr/>
        </p:nvGraphicFramePr>
        <p:xfrm>
          <a:off x="7385134" y="299951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83" name="TextBox 82">
            <a:extLst>
              <a:ext uri="{FF2B5EF4-FFF2-40B4-BE49-F238E27FC236}">
                <a16:creationId xmlns:a16="http://schemas.microsoft.com/office/drawing/2014/main" id="{0DBA0474-2FDC-FB2E-AB83-E32FEB895CC8}"/>
              </a:ext>
            </a:extLst>
          </p:cNvPr>
          <p:cNvSpPr txBox="1"/>
          <p:nvPr/>
        </p:nvSpPr>
        <p:spPr>
          <a:xfrm>
            <a:off x="6964063" y="3404498"/>
            <a:ext cx="425116" cy="584775"/>
          </a:xfrm>
          <a:prstGeom prst="rect">
            <a:avLst/>
          </a:prstGeom>
          <a:noFill/>
        </p:spPr>
        <p:txBody>
          <a:bodyPr wrap="none" rtlCol="0">
            <a:spAutoFit/>
          </a:bodyPr>
          <a:lstStyle/>
          <a:p>
            <a:r>
              <a:rPr lang="en-US" sz="3200" dirty="0"/>
              <a:t>+</a:t>
            </a:r>
          </a:p>
        </p:txBody>
      </p:sp>
      <p:graphicFrame>
        <p:nvGraphicFramePr>
          <p:cNvPr id="84" name="Table 5">
            <a:extLst>
              <a:ext uri="{FF2B5EF4-FFF2-40B4-BE49-F238E27FC236}">
                <a16:creationId xmlns:a16="http://schemas.microsoft.com/office/drawing/2014/main" id="{BF4977B1-05FE-C74D-F4C1-19DE55F4F2C1}"/>
              </a:ext>
            </a:extLst>
          </p:cNvPr>
          <p:cNvGraphicFramePr>
            <a:graphicFrameLocks noGrp="1" noChangeAspect="1"/>
          </p:cNvGraphicFramePr>
          <p:nvPr/>
        </p:nvGraphicFramePr>
        <p:xfrm>
          <a:off x="6760165" y="2992618"/>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01149126"/>
                  </a:ext>
                </a:extLst>
              </a:tr>
            </a:tbl>
          </a:graphicData>
        </a:graphic>
      </p:graphicFrame>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BD94D3B-176B-04F0-E165-94E8813CAE06}"/>
                  </a:ext>
                </a:extLst>
              </p:cNvPr>
              <p:cNvSpPr txBox="1"/>
              <p:nvPr/>
            </p:nvSpPr>
            <p:spPr>
              <a:xfrm>
                <a:off x="3929395" y="212556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 :15</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85" name="TextBox 84">
                <a:extLst>
                  <a:ext uri="{FF2B5EF4-FFF2-40B4-BE49-F238E27FC236}">
                    <a16:creationId xmlns:a16="http://schemas.microsoft.com/office/drawing/2014/main" id="{CBD94D3B-176B-04F0-E165-94E8813CAE06}"/>
                  </a:ext>
                </a:extLst>
              </p:cNvPr>
              <p:cNvSpPr txBox="1">
                <a:spLocks noRot="1" noChangeAspect="1" noMove="1" noResize="1" noEditPoints="1" noAdjustHandles="1" noChangeArrowheads="1" noChangeShapeType="1" noTextEdit="1"/>
              </p:cNvSpPr>
              <p:nvPr/>
            </p:nvSpPr>
            <p:spPr>
              <a:xfrm>
                <a:off x="3929395" y="2125560"/>
                <a:ext cx="1902609" cy="628955"/>
              </a:xfrm>
              <a:prstGeom prst="rect">
                <a:avLst/>
              </a:prstGeom>
              <a:blipFill>
                <a:blip r:embed="rId3"/>
                <a:stretch>
                  <a:fillRect l="-5960" t="-12000"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6782ACD6-60B5-531D-D102-A6E3ED7EDE62}"/>
                  </a:ext>
                </a:extLst>
              </p:cNvPr>
              <p:cNvSpPr txBox="1"/>
              <p:nvPr/>
            </p:nvSpPr>
            <p:spPr>
              <a:xfrm>
                <a:off x="6860577" y="2131639"/>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=16 :23</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86" name="TextBox 85">
                <a:extLst>
                  <a:ext uri="{FF2B5EF4-FFF2-40B4-BE49-F238E27FC236}">
                    <a16:creationId xmlns:a16="http://schemas.microsoft.com/office/drawing/2014/main" id="{6782ACD6-60B5-531D-D102-A6E3ED7EDE62}"/>
                  </a:ext>
                </a:extLst>
              </p:cNvPr>
              <p:cNvSpPr txBox="1">
                <a:spLocks noRot="1" noChangeAspect="1" noMove="1" noResize="1" noEditPoints="1" noAdjustHandles="1" noChangeArrowheads="1" noChangeShapeType="1" noTextEdit="1"/>
              </p:cNvSpPr>
              <p:nvPr/>
            </p:nvSpPr>
            <p:spPr>
              <a:xfrm>
                <a:off x="6860577" y="2131639"/>
                <a:ext cx="1902609" cy="628955"/>
              </a:xfrm>
              <a:prstGeom prst="rect">
                <a:avLst/>
              </a:prstGeom>
              <a:blipFill>
                <a:blip r:embed="rId4"/>
                <a:stretch>
                  <a:fillRect l="-5960" t="-14000"/>
                </a:stretch>
              </a:blipFill>
            </p:spPr>
            <p:txBody>
              <a:bodyPr/>
              <a:lstStyle/>
              <a:p>
                <a:r>
                  <a:rPr lang="en-US">
                    <a:noFill/>
                  </a:rPr>
                  <a:t> </a:t>
                </a:r>
              </a:p>
            </p:txBody>
          </p:sp>
        </mc:Fallback>
      </mc:AlternateContent>
      <p:sp>
        <p:nvSpPr>
          <p:cNvPr id="87" name="Rectangle 86">
            <a:extLst>
              <a:ext uri="{FF2B5EF4-FFF2-40B4-BE49-F238E27FC236}">
                <a16:creationId xmlns:a16="http://schemas.microsoft.com/office/drawing/2014/main" id="{D1AF75E5-980E-DEA2-1EA5-01F01174F571}"/>
              </a:ext>
            </a:extLst>
          </p:cNvPr>
          <p:cNvSpPr/>
          <p:nvPr/>
        </p:nvSpPr>
        <p:spPr>
          <a:xfrm>
            <a:off x="9516402" y="2838408"/>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8" name="Table 5">
            <a:extLst>
              <a:ext uri="{FF2B5EF4-FFF2-40B4-BE49-F238E27FC236}">
                <a16:creationId xmlns:a16="http://schemas.microsoft.com/office/drawing/2014/main" id="{37B818EA-DB33-6566-36AB-9433B00B78B5}"/>
              </a:ext>
            </a:extLst>
          </p:cNvPr>
          <p:cNvGraphicFramePr>
            <a:graphicFrameLocks noGrp="1" noChangeAspect="1"/>
          </p:cNvGraphicFramePr>
          <p:nvPr/>
        </p:nvGraphicFramePr>
        <p:xfrm>
          <a:off x="11145894" y="2996198"/>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89" name="Straight Arrow Connector 88">
            <a:extLst>
              <a:ext uri="{FF2B5EF4-FFF2-40B4-BE49-F238E27FC236}">
                <a16:creationId xmlns:a16="http://schemas.microsoft.com/office/drawing/2014/main" id="{6ECA4CA1-437F-84F7-5590-B923B7CC874B}"/>
              </a:ext>
            </a:extLst>
          </p:cNvPr>
          <p:cNvCxnSpPr/>
          <p:nvPr/>
        </p:nvCxnSpPr>
        <p:spPr>
          <a:xfrm>
            <a:off x="10673953" y="3706061"/>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0" name="Table 5">
            <a:extLst>
              <a:ext uri="{FF2B5EF4-FFF2-40B4-BE49-F238E27FC236}">
                <a16:creationId xmlns:a16="http://schemas.microsoft.com/office/drawing/2014/main" id="{594F0AB8-D769-6D3E-163B-E7FAB4953A09}"/>
              </a:ext>
            </a:extLst>
          </p:cNvPr>
          <p:cNvGraphicFramePr>
            <a:graphicFrameLocks noGrp="1" noChangeAspect="1"/>
          </p:cNvGraphicFramePr>
          <p:nvPr/>
        </p:nvGraphicFramePr>
        <p:xfrm>
          <a:off x="10334194" y="2996198"/>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91" name="TextBox 90">
            <a:extLst>
              <a:ext uri="{FF2B5EF4-FFF2-40B4-BE49-F238E27FC236}">
                <a16:creationId xmlns:a16="http://schemas.microsoft.com/office/drawing/2014/main" id="{F01FD8F0-881B-921C-C67D-077C16ED97E1}"/>
              </a:ext>
            </a:extLst>
          </p:cNvPr>
          <p:cNvSpPr txBox="1"/>
          <p:nvPr/>
        </p:nvSpPr>
        <p:spPr>
          <a:xfrm>
            <a:off x="9913123" y="3401183"/>
            <a:ext cx="425116" cy="584775"/>
          </a:xfrm>
          <a:prstGeom prst="rect">
            <a:avLst/>
          </a:prstGeom>
          <a:noFill/>
        </p:spPr>
        <p:txBody>
          <a:bodyPr wrap="none" rtlCol="0">
            <a:spAutoFit/>
          </a:bodyPr>
          <a:lstStyle/>
          <a:p>
            <a:r>
              <a:rPr lang="en-US" sz="3200" dirty="0"/>
              <a:t>+</a:t>
            </a:r>
          </a:p>
        </p:txBody>
      </p:sp>
      <p:graphicFrame>
        <p:nvGraphicFramePr>
          <p:cNvPr id="92" name="Table 5">
            <a:extLst>
              <a:ext uri="{FF2B5EF4-FFF2-40B4-BE49-F238E27FC236}">
                <a16:creationId xmlns:a16="http://schemas.microsoft.com/office/drawing/2014/main" id="{EAD7A416-E264-15E1-9EE9-C8F3F2731456}"/>
              </a:ext>
            </a:extLst>
          </p:cNvPr>
          <p:cNvGraphicFramePr>
            <a:graphicFrameLocks noGrp="1" noChangeAspect="1"/>
          </p:cNvGraphicFramePr>
          <p:nvPr/>
        </p:nvGraphicFramePr>
        <p:xfrm>
          <a:off x="9709225" y="29893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01149126"/>
                  </a:ext>
                </a:extLst>
              </a:tr>
            </a:tbl>
          </a:graphicData>
        </a:graphic>
      </p:graphicFrame>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9095DB31-0FBE-301A-1FE6-81273E6763A2}"/>
                  </a:ext>
                </a:extLst>
              </p:cNvPr>
              <p:cNvSpPr txBox="1"/>
              <p:nvPr/>
            </p:nvSpPr>
            <p:spPr>
              <a:xfrm>
                <a:off x="9759802" y="2125560"/>
                <a:ext cx="1902609" cy="628955"/>
              </a:xfrm>
              <a:prstGeom prst="rect">
                <a:avLst/>
              </a:prstGeom>
              <a:noFill/>
            </p:spPr>
            <p:txBody>
              <a:bodyPr wrap="square" lIns="0" tIns="0" rIns="0" bIns="0" rtlCol="0">
                <a:spAutoFit/>
              </a:bodyPr>
              <a:lstStyle/>
              <a:p>
                <a14:m>
                  <m:oMath xmlns:m="http://schemas.openxmlformats.org/officeDocument/2006/math">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=24 :31</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93" name="TextBox 92">
                <a:extLst>
                  <a:ext uri="{FF2B5EF4-FFF2-40B4-BE49-F238E27FC236}">
                    <a16:creationId xmlns:a16="http://schemas.microsoft.com/office/drawing/2014/main" id="{9095DB31-0FBE-301A-1FE6-81273E6763A2}"/>
                  </a:ext>
                </a:extLst>
              </p:cNvPr>
              <p:cNvSpPr txBox="1">
                <a:spLocks noRot="1" noChangeAspect="1" noMove="1" noResize="1" noEditPoints="1" noAdjustHandles="1" noChangeArrowheads="1" noChangeShapeType="1" noTextEdit="1"/>
              </p:cNvSpPr>
              <p:nvPr/>
            </p:nvSpPr>
            <p:spPr>
              <a:xfrm>
                <a:off x="9759802" y="2125560"/>
                <a:ext cx="1902609" cy="628955"/>
              </a:xfrm>
              <a:prstGeom prst="rect">
                <a:avLst/>
              </a:prstGeom>
              <a:blipFill>
                <a:blip r:embed="rId5"/>
                <a:stretch>
                  <a:fillRect l="-5298" t="-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000036-C3F0-A835-89AD-B13A221E2823}"/>
                  </a:ext>
                </a:extLst>
              </p:cNvPr>
              <p:cNvSpPr txBox="1"/>
              <p:nvPr/>
            </p:nvSpPr>
            <p:spPr>
              <a:xfrm>
                <a:off x="4009190" y="1425944"/>
                <a:ext cx="4173619" cy="400110"/>
              </a:xfrm>
              <a:prstGeom prst="rect">
                <a:avLst/>
              </a:prstGeom>
              <a:noFill/>
            </p:spPr>
            <p:txBody>
              <a:bodyPr wrap="square" rtlCol="0">
                <a:spAutoFit/>
              </a:bodyPr>
              <a:lstStyle/>
              <a:p>
                <a:pPr algn="ctr"/>
                <a:r>
                  <a:rPr lang="en-US" sz="2000" dirty="0"/>
                  <a:t>Let </a:t>
                </a:r>
                <a14:m>
                  <m:oMath xmlns:m="http://schemas.openxmlformats.org/officeDocument/2006/math">
                    <m:r>
                      <a:rPr lang="en-US" sz="2000" i="1" dirty="0" smtClean="0">
                        <a:latin typeface="Cambria Math" panose="02040503050406030204" pitchFamily="18" charset="0"/>
                      </a:rPr>
                      <m:t>𝑢</m:t>
                    </m:r>
                    <m:r>
                      <a:rPr lang="en-US" sz="2000" i="1" baseline="-25000" dirty="0" smtClean="0">
                        <a:latin typeface="Cambria Math" panose="02040503050406030204" pitchFamily="18" charset="0"/>
                      </a:rPr>
                      <m:t>𝑖</m:t>
                    </m:r>
                  </m:oMath>
                </a14:m>
                <a:r>
                  <a:rPr lang="en-US" sz="2000" dirty="0"/>
                  <a:t> be values sent in from West.</a:t>
                </a:r>
              </a:p>
            </p:txBody>
          </p:sp>
        </mc:Choice>
        <mc:Fallback xmlns="">
          <p:sp>
            <p:nvSpPr>
              <p:cNvPr id="6" name="TextBox 5">
                <a:extLst>
                  <a:ext uri="{FF2B5EF4-FFF2-40B4-BE49-F238E27FC236}">
                    <a16:creationId xmlns:a16="http://schemas.microsoft.com/office/drawing/2014/main" id="{97000036-C3F0-A835-89AD-B13A221E2823}"/>
                  </a:ext>
                </a:extLst>
              </p:cNvPr>
              <p:cNvSpPr txBox="1">
                <a:spLocks noRot="1" noChangeAspect="1" noMove="1" noResize="1" noEditPoints="1" noAdjustHandles="1" noChangeArrowheads="1" noChangeShapeType="1" noTextEdit="1"/>
              </p:cNvSpPr>
              <p:nvPr/>
            </p:nvSpPr>
            <p:spPr>
              <a:xfrm>
                <a:off x="4009190" y="1425944"/>
                <a:ext cx="4173619" cy="400110"/>
              </a:xfrm>
              <a:prstGeom prst="rect">
                <a:avLst/>
              </a:prstGeom>
              <a:blipFill>
                <a:blip r:embed="rId6"/>
                <a:stretch>
                  <a:fillRect l="-303" t="-9375" r="-303" b="-28125"/>
                </a:stretch>
              </a:blipFill>
            </p:spPr>
            <p:txBody>
              <a:bodyPr/>
              <a:lstStyle/>
              <a:p>
                <a:r>
                  <a:rPr lang="en-US">
                    <a:noFill/>
                  </a:rPr>
                  <a:t> </a:t>
                </a:r>
              </a:p>
            </p:txBody>
          </p:sp>
        </mc:Fallback>
      </mc:AlternateContent>
    </p:spTree>
    <p:extLst>
      <p:ext uri="{BB962C8B-B14F-4D97-AF65-F5344CB8AC3E}">
        <p14:creationId xmlns:p14="http://schemas.microsoft.com/office/powerpoint/2010/main" val="7116083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63</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cxnSp>
        <p:nvCxnSpPr>
          <p:cNvPr id="2" name="Straight Connector 1">
            <a:extLst>
              <a:ext uri="{FF2B5EF4-FFF2-40B4-BE49-F238E27FC236}">
                <a16:creationId xmlns:a16="http://schemas.microsoft.com/office/drawing/2014/main" id="{EC9383D0-2B93-CF51-4A75-D25C93AA9B4B}"/>
              </a:ext>
            </a:extLst>
          </p:cNvPr>
          <p:cNvCxnSpPr>
            <a:cxnSpLocks/>
          </p:cNvCxnSpPr>
          <p:nvPr/>
        </p:nvCxnSpPr>
        <p:spPr>
          <a:xfrm flipH="1">
            <a:off x="4577384" y="2148422"/>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3B73C72-0FD2-6AAD-0F76-C37B78A58174}"/>
              </a:ext>
            </a:extLst>
          </p:cNvPr>
          <p:cNvCxnSpPr>
            <a:cxnSpLocks/>
          </p:cNvCxnSpPr>
          <p:nvPr/>
        </p:nvCxnSpPr>
        <p:spPr>
          <a:xfrm flipH="1">
            <a:off x="4577384" y="2960692"/>
            <a:ext cx="160400" cy="167166"/>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DEEFAC-542A-357A-78AB-D2587C119104}"/>
              </a:ext>
            </a:extLst>
          </p:cNvPr>
          <p:cNvCxnSpPr>
            <a:cxnSpLocks/>
          </p:cNvCxnSpPr>
          <p:nvPr/>
        </p:nvCxnSpPr>
        <p:spPr>
          <a:xfrm flipH="1">
            <a:off x="4577384" y="3753769"/>
            <a:ext cx="162764"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D781B8B-34B4-5E34-8637-D503945FC65A}"/>
              </a:ext>
            </a:extLst>
          </p:cNvPr>
          <p:cNvCxnSpPr>
            <a:cxnSpLocks/>
          </p:cNvCxnSpPr>
          <p:nvPr/>
        </p:nvCxnSpPr>
        <p:spPr>
          <a:xfrm flipH="1">
            <a:off x="4574980" y="4573976"/>
            <a:ext cx="164592"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81E6B90-87C5-2DEF-B263-89147AD02185}"/>
              </a:ext>
            </a:extLst>
          </p:cNvPr>
          <p:cNvCxnSpPr>
            <a:cxnSpLocks/>
          </p:cNvCxnSpPr>
          <p:nvPr/>
        </p:nvCxnSpPr>
        <p:spPr>
          <a:xfrm>
            <a:off x="4717010" y="2154627"/>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0D42788A-439A-C69D-8830-5789C0BBE660}"/>
              </a:ext>
            </a:extLst>
          </p:cNvPr>
          <p:cNvSpPr txBox="1"/>
          <p:nvPr/>
        </p:nvSpPr>
        <p:spPr>
          <a:xfrm>
            <a:off x="7357986" y="1034285"/>
            <a:ext cx="4429564" cy="707886"/>
          </a:xfrm>
          <a:prstGeom prst="rect">
            <a:avLst/>
          </a:prstGeom>
          <a:noFill/>
        </p:spPr>
        <p:txBody>
          <a:bodyPr wrap="square">
            <a:spAutoFit/>
          </a:bodyPr>
          <a:lstStyle/>
          <a:p>
            <a:pPr algn="ctr"/>
            <a:r>
              <a:rPr lang="en-US" sz="2000" b="1" dirty="0"/>
              <a:t>21. PEs in column 2 send their running sum </a:t>
            </a:r>
            <a:r>
              <a:rPr lang="en-US" sz="2000" dirty="0" err="1">
                <a:latin typeface="Cambria Math" panose="02040503050406030204" pitchFamily="18" charset="0"/>
                <a:ea typeface="Cambria Math" panose="02040503050406030204" pitchFamily="18" charset="0"/>
              </a:rPr>
              <a:t>tmp</a:t>
            </a:r>
            <a:r>
              <a:rPr lang="en-US" sz="2000" b="1" dirty="0"/>
              <a:t> to the East</a:t>
            </a:r>
          </a:p>
        </p:txBody>
      </p:sp>
      <p:cxnSp>
        <p:nvCxnSpPr>
          <p:cNvPr id="104" name="Straight Connector 103">
            <a:extLst>
              <a:ext uri="{FF2B5EF4-FFF2-40B4-BE49-F238E27FC236}">
                <a16:creationId xmlns:a16="http://schemas.microsoft.com/office/drawing/2014/main" id="{CEDE1AD1-7C92-8F58-4893-D60AB3F2B83D}"/>
              </a:ext>
            </a:extLst>
          </p:cNvPr>
          <p:cNvCxnSpPr>
            <a:cxnSpLocks/>
          </p:cNvCxnSpPr>
          <p:nvPr/>
        </p:nvCxnSpPr>
        <p:spPr>
          <a:xfrm>
            <a:off x="4712380" y="2971604"/>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C0357DA-8678-6972-91B4-05C37DC7F1F1}"/>
              </a:ext>
            </a:extLst>
          </p:cNvPr>
          <p:cNvCxnSpPr>
            <a:cxnSpLocks/>
          </p:cNvCxnSpPr>
          <p:nvPr/>
        </p:nvCxnSpPr>
        <p:spPr>
          <a:xfrm>
            <a:off x="4716206" y="3763475"/>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A83171B-CC2C-A81E-D51B-EC9D30E612E4}"/>
              </a:ext>
            </a:extLst>
          </p:cNvPr>
          <p:cNvCxnSpPr>
            <a:cxnSpLocks/>
          </p:cNvCxnSpPr>
          <p:nvPr/>
        </p:nvCxnSpPr>
        <p:spPr>
          <a:xfrm>
            <a:off x="4716206" y="4584161"/>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3E625DC-26C4-DC7E-8A09-22B0EB868D74}"/>
              </a:ext>
            </a:extLst>
          </p:cNvPr>
          <p:cNvCxnSpPr>
            <a:cxnSpLocks/>
          </p:cNvCxnSpPr>
          <p:nvPr/>
        </p:nvCxnSpPr>
        <p:spPr>
          <a:xfrm flipH="1">
            <a:off x="5398417" y="2163495"/>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7EDEE1E-F10E-87E8-3F85-86E5E8750100}"/>
              </a:ext>
            </a:extLst>
          </p:cNvPr>
          <p:cNvCxnSpPr>
            <a:cxnSpLocks/>
          </p:cNvCxnSpPr>
          <p:nvPr/>
        </p:nvCxnSpPr>
        <p:spPr>
          <a:xfrm flipH="1">
            <a:off x="5393276" y="2981071"/>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A463BCC-55AE-E683-3E3E-8D9A8F4FD722}"/>
              </a:ext>
            </a:extLst>
          </p:cNvPr>
          <p:cNvCxnSpPr>
            <a:cxnSpLocks/>
          </p:cNvCxnSpPr>
          <p:nvPr/>
        </p:nvCxnSpPr>
        <p:spPr>
          <a:xfrm flipH="1">
            <a:off x="5396022" y="3773931"/>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818B11C-5FEB-45CD-2A8B-1BE5371616F2}"/>
              </a:ext>
            </a:extLst>
          </p:cNvPr>
          <p:cNvCxnSpPr>
            <a:cxnSpLocks/>
          </p:cNvCxnSpPr>
          <p:nvPr/>
        </p:nvCxnSpPr>
        <p:spPr>
          <a:xfrm flipH="1">
            <a:off x="5395552" y="4597352"/>
            <a:ext cx="164592"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7512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64</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109" name="TextBox 108">
            <a:extLst>
              <a:ext uri="{FF2B5EF4-FFF2-40B4-BE49-F238E27FC236}">
                <a16:creationId xmlns:a16="http://schemas.microsoft.com/office/drawing/2014/main" id="{0D42788A-439A-C69D-8830-5789C0BBE660}"/>
              </a:ext>
            </a:extLst>
          </p:cNvPr>
          <p:cNvSpPr txBox="1"/>
          <p:nvPr/>
        </p:nvSpPr>
        <p:spPr>
          <a:xfrm>
            <a:off x="7357986" y="1034285"/>
            <a:ext cx="4429564" cy="1015663"/>
          </a:xfrm>
          <a:prstGeom prst="rect">
            <a:avLst/>
          </a:prstGeom>
          <a:noFill/>
        </p:spPr>
        <p:txBody>
          <a:bodyPr wrap="square">
            <a:spAutoFit/>
          </a:bodyPr>
          <a:lstStyle/>
          <a:p>
            <a:pPr algn="ctr"/>
            <a:r>
              <a:rPr lang="en-US" sz="2000" b="1" dirty="0"/>
              <a:t>22. PEs in column 3 accumulate contribution to </a:t>
            </a:r>
            <a:r>
              <a:rPr lang="en-US" sz="2000" dirty="0" err="1">
                <a:latin typeface="Cambria Math" panose="02040503050406030204" pitchFamily="18" charset="0"/>
                <a:ea typeface="Cambria Math" panose="02040503050406030204" pitchFamily="18" charset="0"/>
              </a:rPr>
              <a:t>tmp</a:t>
            </a:r>
            <a:r>
              <a:rPr lang="en-US" sz="2000" dirty="0">
                <a:latin typeface="Cambria Math" panose="02040503050406030204" pitchFamily="18" charset="0"/>
                <a:ea typeface="Cambria Math" panose="02040503050406030204" pitchFamily="18" charset="0"/>
              </a:rPr>
              <a:t> </a:t>
            </a:r>
            <a:r>
              <a:rPr lang="en-US" sz="2000" b="1" dirty="0"/>
              <a:t> sent by PEs from column 2</a:t>
            </a:r>
            <a:endParaRPr lang="en-US" sz="2000" dirty="0">
              <a:latin typeface="Cambria Math" panose="02040503050406030204" pitchFamily="18" charset="0"/>
              <a:ea typeface="Cambria Math" panose="02040503050406030204" pitchFamily="18" charset="0"/>
            </a:endParaRPr>
          </a:p>
        </p:txBody>
      </p:sp>
      <p:sp>
        <p:nvSpPr>
          <p:cNvPr id="60" name="TextBox 59">
            <a:extLst>
              <a:ext uri="{FF2B5EF4-FFF2-40B4-BE49-F238E27FC236}">
                <a16:creationId xmlns:a16="http://schemas.microsoft.com/office/drawing/2014/main" id="{A55EDB09-2F19-514C-C43A-ED1FCB07FE48}"/>
              </a:ext>
            </a:extLst>
          </p:cNvPr>
          <p:cNvSpPr txBox="1"/>
          <p:nvPr/>
        </p:nvSpPr>
        <p:spPr>
          <a:xfrm>
            <a:off x="5277583" y="2265023"/>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61" name="TextBox 60">
            <a:extLst>
              <a:ext uri="{FF2B5EF4-FFF2-40B4-BE49-F238E27FC236}">
                <a16:creationId xmlns:a16="http://schemas.microsoft.com/office/drawing/2014/main" id="{7CCBE760-73A5-D348-9D77-A57289E6C9F7}"/>
              </a:ext>
            </a:extLst>
          </p:cNvPr>
          <p:cNvSpPr txBox="1"/>
          <p:nvPr/>
        </p:nvSpPr>
        <p:spPr>
          <a:xfrm>
            <a:off x="5270326" y="3070564"/>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62" name="TextBox 61">
            <a:extLst>
              <a:ext uri="{FF2B5EF4-FFF2-40B4-BE49-F238E27FC236}">
                <a16:creationId xmlns:a16="http://schemas.microsoft.com/office/drawing/2014/main" id="{B7285516-3347-8D5A-F289-E5D9670F9D73}"/>
              </a:ext>
            </a:extLst>
          </p:cNvPr>
          <p:cNvSpPr txBox="1"/>
          <p:nvPr/>
        </p:nvSpPr>
        <p:spPr>
          <a:xfrm>
            <a:off x="5276112" y="3887396"/>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
        <p:nvSpPr>
          <p:cNvPr id="94" name="TextBox 93">
            <a:extLst>
              <a:ext uri="{FF2B5EF4-FFF2-40B4-BE49-F238E27FC236}">
                <a16:creationId xmlns:a16="http://schemas.microsoft.com/office/drawing/2014/main" id="{65932241-B2ED-4473-72D5-78C3785D93BE}"/>
              </a:ext>
            </a:extLst>
          </p:cNvPr>
          <p:cNvSpPr txBox="1"/>
          <p:nvPr/>
        </p:nvSpPr>
        <p:spPr>
          <a:xfrm>
            <a:off x="5268855" y="4692937"/>
            <a:ext cx="316625" cy="233910"/>
          </a:xfrm>
          <a:prstGeom prst="rect">
            <a:avLst/>
          </a:prstGeom>
          <a:solidFill>
            <a:schemeClr val="bg1"/>
          </a:solidFill>
          <a:ln w="25400">
            <a:solidFill>
              <a:schemeClr val="tx1"/>
            </a:solidFill>
          </a:ln>
        </p:spPr>
        <p:txBody>
          <a:bodyPr wrap="none" lIns="9144" tIns="9144" rIns="9144" bIns="9144" rtlCol="0">
            <a:spAutoFit/>
          </a:bodyPr>
          <a:lstStyle/>
          <a:p>
            <a:r>
              <a:rPr lang="en-US" sz="1400" dirty="0">
                <a:latin typeface="Consolas" panose="020B0609020204030204" pitchFamily="49" charset="0"/>
              </a:rPr>
              <a:t>...</a:t>
            </a:r>
            <a:endParaRPr lang="en-US" sz="1400" baseline="-25000" dirty="0"/>
          </a:p>
        </p:txBody>
      </p:sp>
    </p:spTree>
    <p:extLst>
      <p:ext uri="{BB962C8B-B14F-4D97-AF65-F5344CB8AC3E}">
        <p14:creationId xmlns:p14="http://schemas.microsoft.com/office/powerpoint/2010/main" val="35273283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DDC9D5E-7FC4-E2D8-6A55-CD67D12CF11D}"/>
              </a:ext>
            </a:extLst>
          </p:cNvPr>
          <p:cNvSpPr/>
          <p:nvPr/>
        </p:nvSpPr>
        <p:spPr>
          <a:xfrm>
            <a:off x="727712" y="2853932"/>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D39D870-99F3-B9BC-6066-62A0D907C1BF}"/>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65</a:t>
            </a:fld>
            <a:endParaRPr lang="en"/>
          </a:p>
        </p:txBody>
      </p:sp>
      <p:graphicFrame>
        <p:nvGraphicFramePr>
          <p:cNvPr id="31" name="Table 5">
            <a:extLst>
              <a:ext uri="{FF2B5EF4-FFF2-40B4-BE49-F238E27FC236}">
                <a16:creationId xmlns:a16="http://schemas.microsoft.com/office/drawing/2014/main" id="{F8DC5680-A353-E190-BA6D-3C817C4ADC23}"/>
              </a:ext>
            </a:extLst>
          </p:cNvPr>
          <p:cNvGraphicFramePr>
            <a:graphicFrameLocks noGrp="1" noChangeAspect="1"/>
          </p:cNvGraphicFramePr>
          <p:nvPr/>
        </p:nvGraphicFramePr>
        <p:xfrm>
          <a:off x="2357204"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35" name="Straight Arrow Connector 34">
            <a:extLst>
              <a:ext uri="{FF2B5EF4-FFF2-40B4-BE49-F238E27FC236}">
                <a16:creationId xmlns:a16="http://schemas.microsoft.com/office/drawing/2014/main" id="{E20DC4C4-62F2-42BA-CD84-BA40ABB4B252}"/>
              </a:ext>
            </a:extLst>
          </p:cNvPr>
          <p:cNvCxnSpPr/>
          <p:nvPr/>
        </p:nvCxnSpPr>
        <p:spPr>
          <a:xfrm>
            <a:off x="1885263" y="3721585"/>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5">
            <a:extLst>
              <a:ext uri="{FF2B5EF4-FFF2-40B4-BE49-F238E27FC236}">
                <a16:creationId xmlns:a16="http://schemas.microsoft.com/office/drawing/2014/main" id="{9CF3E8C5-E790-731C-9A9A-F8B0405F81A4}"/>
              </a:ext>
            </a:extLst>
          </p:cNvPr>
          <p:cNvGraphicFramePr>
            <a:graphicFrameLocks noGrp="1" noChangeAspect="1"/>
          </p:cNvGraphicFramePr>
          <p:nvPr/>
        </p:nvGraphicFramePr>
        <p:xfrm>
          <a:off x="1545504"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3" name="TextBox 2">
            <a:extLst>
              <a:ext uri="{FF2B5EF4-FFF2-40B4-BE49-F238E27FC236}">
                <a16:creationId xmlns:a16="http://schemas.microsoft.com/office/drawing/2014/main" id="{5C4EBE03-F92A-0E8D-07BE-101AEEC47636}"/>
              </a:ext>
            </a:extLst>
          </p:cNvPr>
          <p:cNvSpPr txBox="1"/>
          <p:nvPr/>
        </p:nvSpPr>
        <p:spPr>
          <a:xfrm>
            <a:off x="1124433" y="3416707"/>
            <a:ext cx="425116" cy="584775"/>
          </a:xfrm>
          <a:prstGeom prst="rect">
            <a:avLst/>
          </a:prstGeom>
          <a:noFill/>
        </p:spPr>
        <p:txBody>
          <a:bodyPr wrap="none" rtlCol="0">
            <a:spAutoFit/>
          </a:bodyPr>
          <a:lstStyle/>
          <a:p>
            <a:r>
              <a:rPr lang="en-US" sz="3200" dirty="0"/>
              <a:t>+</a:t>
            </a:r>
          </a:p>
        </p:txBody>
      </p:sp>
      <p:grpSp>
        <p:nvGrpSpPr>
          <p:cNvPr id="18" name="Group 17">
            <a:extLst>
              <a:ext uri="{FF2B5EF4-FFF2-40B4-BE49-F238E27FC236}">
                <a16:creationId xmlns:a16="http://schemas.microsoft.com/office/drawing/2014/main" id="{F4A5D740-9047-2A69-5EB0-FB10CCCE5497}"/>
              </a:ext>
            </a:extLst>
          </p:cNvPr>
          <p:cNvGrpSpPr/>
          <p:nvPr/>
        </p:nvGrpSpPr>
        <p:grpSpPr>
          <a:xfrm>
            <a:off x="411436" y="208049"/>
            <a:ext cx="1209011" cy="1201103"/>
            <a:chOff x="411436" y="115449"/>
            <a:chExt cx="1209011" cy="1201103"/>
          </a:xfrm>
        </p:grpSpPr>
        <p:sp>
          <p:nvSpPr>
            <p:cNvPr id="19" name="Rectangle 18">
              <a:extLst>
                <a:ext uri="{FF2B5EF4-FFF2-40B4-BE49-F238E27FC236}">
                  <a16:creationId xmlns:a16="http://schemas.microsoft.com/office/drawing/2014/main" id="{F82F58B4-8F21-B038-0189-D1DB7D59778D}"/>
                </a:ext>
              </a:extLst>
            </p:cNvPr>
            <p:cNvSpPr/>
            <p:nvPr/>
          </p:nvSpPr>
          <p:spPr>
            <a:xfrm>
              <a:off x="411436" y="117060"/>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3BA992-91A6-CFDB-B8F8-FA0970A1456E}"/>
                </a:ext>
              </a:extLst>
            </p:cNvPr>
            <p:cNvSpPr/>
            <p:nvPr/>
          </p:nvSpPr>
          <p:spPr>
            <a:xfrm>
              <a:off x="731448" y="115449"/>
              <a:ext cx="248887" cy="242826"/>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2911007-BF10-FB15-8844-EA3E0278F1C6}"/>
                </a:ext>
              </a:extLst>
            </p:cNvPr>
            <p:cNvSpPr/>
            <p:nvPr/>
          </p:nvSpPr>
          <p:spPr>
            <a:xfrm>
              <a:off x="1051504" y="115449"/>
              <a:ext cx="248887" cy="242826"/>
            </a:xfrm>
            <a:prstGeom prst="rect">
              <a:avLst/>
            </a:prstGeom>
            <a:solidFill>
              <a:srgbClr val="F05A28">
                <a:alpha val="252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86B4FA1-B66D-66F5-C91A-8C7B05418D23}"/>
                </a:ext>
              </a:extLst>
            </p:cNvPr>
            <p:cNvSpPr/>
            <p:nvPr/>
          </p:nvSpPr>
          <p:spPr>
            <a:xfrm>
              <a:off x="1371560" y="115449"/>
              <a:ext cx="248887" cy="242826"/>
            </a:xfrm>
            <a:prstGeom prst="rect">
              <a:avLst/>
            </a:prstGeom>
            <a:solidFill>
              <a:srgbClr val="F05A2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CC6A7F2-199B-D8AA-A233-450EBD3D0577}"/>
                </a:ext>
              </a:extLst>
            </p:cNvPr>
            <p:cNvSpPr/>
            <p:nvPr/>
          </p:nvSpPr>
          <p:spPr>
            <a:xfrm>
              <a:off x="411436" y="437514"/>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0E12C7D-5341-CA33-7049-699CAF69F830}"/>
                </a:ext>
              </a:extLst>
            </p:cNvPr>
            <p:cNvSpPr/>
            <p:nvPr/>
          </p:nvSpPr>
          <p:spPr>
            <a:xfrm>
              <a:off x="731448" y="435903"/>
              <a:ext cx="248887" cy="242826"/>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ED8021E-DE96-6FE6-7AAE-8486216E3F99}"/>
                </a:ext>
              </a:extLst>
            </p:cNvPr>
            <p:cNvSpPr/>
            <p:nvPr/>
          </p:nvSpPr>
          <p:spPr>
            <a:xfrm>
              <a:off x="1051504" y="435903"/>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504C5E9-BC8F-877B-435D-7F5366A67F68}"/>
                </a:ext>
              </a:extLst>
            </p:cNvPr>
            <p:cNvSpPr/>
            <p:nvPr/>
          </p:nvSpPr>
          <p:spPr>
            <a:xfrm>
              <a:off x="1371560" y="435903"/>
              <a:ext cx="248887" cy="242826"/>
            </a:xfrm>
            <a:prstGeom prst="rect">
              <a:avLst/>
            </a:prstGeom>
            <a:solidFill>
              <a:srgbClr val="F05A2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C22C25B-E799-C676-2221-0B631A566A2A}"/>
                </a:ext>
              </a:extLst>
            </p:cNvPr>
            <p:cNvSpPr/>
            <p:nvPr/>
          </p:nvSpPr>
          <p:spPr>
            <a:xfrm>
              <a:off x="411436" y="753272"/>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3DB5A05-8FBB-8075-F636-BFF56117A480}"/>
                </a:ext>
              </a:extLst>
            </p:cNvPr>
            <p:cNvSpPr/>
            <p:nvPr/>
          </p:nvSpPr>
          <p:spPr>
            <a:xfrm>
              <a:off x="731448" y="751661"/>
              <a:ext cx="248887" cy="242826"/>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4910974-6264-6A41-B50A-9CE8A5111288}"/>
                </a:ext>
              </a:extLst>
            </p:cNvPr>
            <p:cNvSpPr/>
            <p:nvPr/>
          </p:nvSpPr>
          <p:spPr>
            <a:xfrm>
              <a:off x="1051504" y="751661"/>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116E7762-CF32-5F0A-F2D9-60CBAB070C37}"/>
                </a:ext>
              </a:extLst>
            </p:cNvPr>
            <p:cNvSpPr/>
            <p:nvPr/>
          </p:nvSpPr>
          <p:spPr>
            <a:xfrm>
              <a:off x="1371560" y="751661"/>
              <a:ext cx="248887" cy="242826"/>
            </a:xfrm>
            <a:prstGeom prst="rect">
              <a:avLst/>
            </a:prstGeom>
            <a:solidFill>
              <a:srgbClr val="F05A2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17CCB17-83FD-BA81-F037-10C83F546B6C}"/>
                </a:ext>
              </a:extLst>
            </p:cNvPr>
            <p:cNvSpPr/>
            <p:nvPr/>
          </p:nvSpPr>
          <p:spPr>
            <a:xfrm>
              <a:off x="411436" y="1073726"/>
              <a:ext cx="248887" cy="242826"/>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277BF2E5-C979-3ECF-D6E0-DC78A740C15C}"/>
                </a:ext>
              </a:extLst>
            </p:cNvPr>
            <p:cNvSpPr/>
            <p:nvPr/>
          </p:nvSpPr>
          <p:spPr>
            <a:xfrm>
              <a:off x="731448" y="1072115"/>
              <a:ext cx="248887" cy="242826"/>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2CAF9D-F4AA-1BCE-C14D-E95767244280}"/>
                </a:ext>
              </a:extLst>
            </p:cNvPr>
            <p:cNvSpPr/>
            <p:nvPr/>
          </p:nvSpPr>
          <p:spPr>
            <a:xfrm>
              <a:off x="1051504" y="1072115"/>
              <a:ext cx="248887" cy="242826"/>
            </a:xfrm>
            <a:prstGeom prst="rect">
              <a:avLst/>
            </a:prstGeom>
            <a:solidFill>
              <a:srgbClr val="F05A28">
                <a:alpha val="2458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69D6080C-3B01-C3E9-7EC0-666E922FC23D}"/>
                </a:ext>
              </a:extLst>
            </p:cNvPr>
            <p:cNvSpPr/>
            <p:nvPr/>
          </p:nvSpPr>
          <p:spPr>
            <a:xfrm>
              <a:off x="1371560" y="1072115"/>
              <a:ext cx="248887" cy="242826"/>
            </a:xfrm>
            <a:prstGeom prst="rect">
              <a:avLst/>
            </a:prstGeom>
            <a:solidFill>
              <a:srgbClr val="F05A28">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extLst>
              <a:ext uri="{FF2B5EF4-FFF2-40B4-BE49-F238E27FC236}">
                <a16:creationId xmlns:a16="http://schemas.microsoft.com/office/drawing/2014/main" id="{EBCAF87D-6DBF-C71A-9ABE-8CD17BDBD017}"/>
              </a:ext>
            </a:extLst>
          </p:cNvPr>
          <p:cNvSpPr txBox="1"/>
          <p:nvPr/>
        </p:nvSpPr>
        <p:spPr>
          <a:xfrm>
            <a:off x="1090861" y="5036808"/>
            <a:ext cx="1313180" cy="461665"/>
          </a:xfrm>
          <a:prstGeom prst="rect">
            <a:avLst/>
          </a:prstGeom>
          <a:noFill/>
        </p:spPr>
        <p:txBody>
          <a:bodyPr wrap="none" rtlCol="0">
            <a:spAutoFit/>
          </a:bodyPr>
          <a:lstStyle/>
          <a:p>
            <a:r>
              <a:rPr lang="en-US" sz="2400" b="1" dirty="0"/>
              <a:t>PE (3,0)</a:t>
            </a:r>
          </a:p>
        </p:txBody>
      </p:sp>
      <p:sp>
        <p:nvSpPr>
          <p:cNvPr id="60" name="TextBox 59">
            <a:extLst>
              <a:ext uri="{FF2B5EF4-FFF2-40B4-BE49-F238E27FC236}">
                <a16:creationId xmlns:a16="http://schemas.microsoft.com/office/drawing/2014/main" id="{DEE21343-4F0F-904A-7860-CF26135E14C3}"/>
              </a:ext>
            </a:extLst>
          </p:cNvPr>
          <p:cNvSpPr txBox="1"/>
          <p:nvPr/>
        </p:nvSpPr>
        <p:spPr>
          <a:xfrm>
            <a:off x="3944427" y="5036809"/>
            <a:ext cx="1313180" cy="461665"/>
          </a:xfrm>
          <a:prstGeom prst="rect">
            <a:avLst/>
          </a:prstGeom>
          <a:noFill/>
        </p:spPr>
        <p:txBody>
          <a:bodyPr wrap="none" rtlCol="0">
            <a:spAutoFit/>
          </a:bodyPr>
          <a:lstStyle/>
          <a:p>
            <a:r>
              <a:rPr lang="en-US" sz="2400" b="1" dirty="0"/>
              <a:t>PE (3,1)</a:t>
            </a:r>
          </a:p>
        </p:txBody>
      </p:sp>
      <p:sp>
        <p:nvSpPr>
          <p:cNvPr id="61" name="TextBox 60">
            <a:extLst>
              <a:ext uri="{FF2B5EF4-FFF2-40B4-BE49-F238E27FC236}">
                <a16:creationId xmlns:a16="http://schemas.microsoft.com/office/drawing/2014/main" id="{8B20F97B-EB04-D29D-9974-E2FFA4F1E398}"/>
              </a:ext>
            </a:extLst>
          </p:cNvPr>
          <p:cNvSpPr txBox="1"/>
          <p:nvPr/>
        </p:nvSpPr>
        <p:spPr>
          <a:xfrm>
            <a:off x="6832621" y="5038665"/>
            <a:ext cx="1313180" cy="461665"/>
          </a:xfrm>
          <a:prstGeom prst="rect">
            <a:avLst/>
          </a:prstGeom>
          <a:noFill/>
        </p:spPr>
        <p:txBody>
          <a:bodyPr wrap="none" rtlCol="0">
            <a:spAutoFit/>
          </a:bodyPr>
          <a:lstStyle/>
          <a:p>
            <a:r>
              <a:rPr lang="en-US" sz="2400" b="1" dirty="0"/>
              <a:t>PE (3,2)</a:t>
            </a:r>
          </a:p>
        </p:txBody>
      </p:sp>
      <p:sp>
        <p:nvSpPr>
          <p:cNvPr id="62" name="TextBox 61">
            <a:extLst>
              <a:ext uri="{FF2B5EF4-FFF2-40B4-BE49-F238E27FC236}">
                <a16:creationId xmlns:a16="http://schemas.microsoft.com/office/drawing/2014/main" id="{FA6BF5EB-CB78-1AFD-8670-D0D0193B5132}"/>
              </a:ext>
            </a:extLst>
          </p:cNvPr>
          <p:cNvSpPr txBox="1"/>
          <p:nvPr/>
        </p:nvSpPr>
        <p:spPr>
          <a:xfrm>
            <a:off x="9875424" y="5036809"/>
            <a:ext cx="1313180" cy="461665"/>
          </a:xfrm>
          <a:prstGeom prst="rect">
            <a:avLst/>
          </a:prstGeom>
          <a:noFill/>
        </p:spPr>
        <p:txBody>
          <a:bodyPr wrap="none" rtlCol="0">
            <a:spAutoFit/>
          </a:bodyPr>
          <a:lstStyle/>
          <a:p>
            <a:r>
              <a:rPr lang="en-US" sz="2400" b="1" dirty="0"/>
              <a:t>PE (3,3)</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0A5C69F7-8AA5-E743-7807-9C1B3E85E0F5}"/>
                  </a:ext>
                </a:extLst>
              </p:cNvPr>
              <p:cNvSpPr txBox="1"/>
              <p:nvPr/>
            </p:nvSpPr>
            <p:spPr>
              <a:xfrm>
                <a:off x="933763" y="2147275"/>
                <a:ext cx="1651664" cy="615553"/>
              </a:xfrm>
              <a:prstGeom prst="rect">
                <a:avLst/>
              </a:prstGeom>
              <a:noFill/>
            </p:spPr>
            <p:txBody>
              <a:bodyPr wrap="square" lIns="0" tIns="0" rIns="0" bIns="0" rtlCol="0">
                <a:spAutoFit/>
              </a:bodyPr>
              <a:lstStyle/>
              <a:p>
                <a14:m>
                  <m:oMath xmlns:m="http://schemas.openxmlformats.org/officeDocument/2006/math">
                    <m:r>
                      <a:rPr lang="en-US" sz="2000" i="1" smtClean="0">
                        <a:latin typeface="Cambria Math" panose="02040503050406030204" pitchFamily="18" charset="0"/>
                        <a:ea typeface="Cambria Math" panose="02040503050406030204" pitchFamily="18" charset="0"/>
                      </a:rPr>
                      <m:t>𝑦</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=0 :7</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63" name="TextBox 62">
                <a:extLst>
                  <a:ext uri="{FF2B5EF4-FFF2-40B4-BE49-F238E27FC236}">
                    <a16:creationId xmlns:a16="http://schemas.microsoft.com/office/drawing/2014/main" id="{0A5C69F7-8AA5-E743-7807-9C1B3E85E0F5}"/>
                  </a:ext>
                </a:extLst>
              </p:cNvPr>
              <p:cNvSpPr txBox="1">
                <a:spLocks noRot="1" noChangeAspect="1" noMove="1" noResize="1" noEditPoints="1" noAdjustHandles="1" noChangeArrowheads="1" noChangeShapeType="1" noTextEdit="1"/>
              </p:cNvSpPr>
              <p:nvPr/>
            </p:nvSpPr>
            <p:spPr>
              <a:xfrm>
                <a:off x="933763" y="2147275"/>
                <a:ext cx="1651664" cy="615553"/>
              </a:xfrm>
              <a:prstGeom prst="rect">
                <a:avLst/>
              </a:prstGeom>
              <a:blipFill>
                <a:blip r:embed="rId2"/>
                <a:stretch>
                  <a:fillRect l="-5344" t="-12000" r="-8397" b="-2000"/>
                </a:stretch>
              </a:blipFill>
            </p:spPr>
            <p:txBody>
              <a:bodyPr/>
              <a:lstStyle/>
              <a:p>
                <a:r>
                  <a:rPr lang="en-US">
                    <a:noFill/>
                  </a:rPr>
                  <a:t> </a:t>
                </a:r>
              </a:p>
            </p:txBody>
          </p:sp>
        </mc:Fallback>
      </mc:AlternateContent>
      <p:graphicFrame>
        <p:nvGraphicFramePr>
          <p:cNvPr id="15" name="Table 5">
            <a:extLst>
              <a:ext uri="{FF2B5EF4-FFF2-40B4-BE49-F238E27FC236}">
                <a16:creationId xmlns:a16="http://schemas.microsoft.com/office/drawing/2014/main" id="{962A375D-2BE5-D15A-8B9E-F0A955468762}"/>
              </a:ext>
            </a:extLst>
          </p:cNvPr>
          <p:cNvGraphicFramePr>
            <a:graphicFrameLocks noGrp="1" noChangeAspect="1"/>
          </p:cNvGraphicFramePr>
          <p:nvPr/>
        </p:nvGraphicFramePr>
        <p:xfrm>
          <a:off x="920535" y="3004827"/>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701149126"/>
                  </a:ext>
                </a:extLst>
              </a:tr>
            </a:tbl>
          </a:graphicData>
        </a:graphic>
      </p:graphicFrame>
      <p:sp>
        <p:nvSpPr>
          <p:cNvPr id="16" name="Rectangle 15">
            <a:extLst>
              <a:ext uri="{FF2B5EF4-FFF2-40B4-BE49-F238E27FC236}">
                <a16:creationId xmlns:a16="http://schemas.microsoft.com/office/drawing/2014/main" id="{CF08C4EC-CD4B-0095-0786-9F4B4FB185A6}"/>
              </a:ext>
            </a:extLst>
          </p:cNvPr>
          <p:cNvSpPr/>
          <p:nvPr/>
        </p:nvSpPr>
        <p:spPr>
          <a:xfrm>
            <a:off x="3647527" y="2853932"/>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5">
            <a:extLst>
              <a:ext uri="{FF2B5EF4-FFF2-40B4-BE49-F238E27FC236}">
                <a16:creationId xmlns:a16="http://schemas.microsoft.com/office/drawing/2014/main" id="{599D1015-C415-C9D3-FD3E-481D7A6D6DA8}"/>
              </a:ext>
            </a:extLst>
          </p:cNvPr>
          <p:cNvGraphicFramePr>
            <a:graphicFrameLocks noGrp="1" noChangeAspect="1"/>
          </p:cNvGraphicFramePr>
          <p:nvPr/>
        </p:nvGraphicFramePr>
        <p:xfrm>
          <a:off x="5277019"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37" name="Straight Arrow Connector 36">
            <a:extLst>
              <a:ext uri="{FF2B5EF4-FFF2-40B4-BE49-F238E27FC236}">
                <a16:creationId xmlns:a16="http://schemas.microsoft.com/office/drawing/2014/main" id="{EDE18A06-3EB4-0A72-D5AA-F9E457D31FB6}"/>
              </a:ext>
            </a:extLst>
          </p:cNvPr>
          <p:cNvCxnSpPr/>
          <p:nvPr/>
        </p:nvCxnSpPr>
        <p:spPr>
          <a:xfrm>
            <a:off x="4805078" y="3721585"/>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Table 5">
            <a:extLst>
              <a:ext uri="{FF2B5EF4-FFF2-40B4-BE49-F238E27FC236}">
                <a16:creationId xmlns:a16="http://schemas.microsoft.com/office/drawing/2014/main" id="{6A65B8C0-ED18-1502-356D-FEE01E5592B1}"/>
              </a:ext>
            </a:extLst>
          </p:cNvPr>
          <p:cNvGraphicFramePr>
            <a:graphicFrameLocks noGrp="1" noChangeAspect="1"/>
          </p:cNvGraphicFramePr>
          <p:nvPr/>
        </p:nvGraphicFramePr>
        <p:xfrm>
          <a:off x="4465319" y="3011722"/>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50" name="TextBox 49">
            <a:extLst>
              <a:ext uri="{FF2B5EF4-FFF2-40B4-BE49-F238E27FC236}">
                <a16:creationId xmlns:a16="http://schemas.microsoft.com/office/drawing/2014/main" id="{C5B105AB-0436-FB5E-25CD-99D8AF8A5558}"/>
              </a:ext>
            </a:extLst>
          </p:cNvPr>
          <p:cNvSpPr txBox="1"/>
          <p:nvPr/>
        </p:nvSpPr>
        <p:spPr>
          <a:xfrm>
            <a:off x="4044248" y="3416707"/>
            <a:ext cx="425116" cy="584775"/>
          </a:xfrm>
          <a:prstGeom prst="rect">
            <a:avLst/>
          </a:prstGeom>
          <a:noFill/>
        </p:spPr>
        <p:txBody>
          <a:bodyPr wrap="none" rtlCol="0">
            <a:spAutoFit/>
          </a:bodyPr>
          <a:lstStyle/>
          <a:p>
            <a:r>
              <a:rPr lang="en-US" sz="3200" dirty="0"/>
              <a:t>+</a:t>
            </a:r>
          </a:p>
        </p:txBody>
      </p:sp>
      <p:graphicFrame>
        <p:nvGraphicFramePr>
          <p:cNvPr id="52" name="Table 5">
            <a:extLst>
              <a:ext uri="{FF2B5EF4-FFF2-40B4-BE49-F238E27FC236}">
                <a16:creationId xmlns:a16="http://schemas.microsoft.com/office/drawing/2014/main" id="{2C83EE28-1DBF-528A-FD38-6A75BD844F13}"/>
              </a:ext>
            </a:extLst>
          </p:cNvPr>
          <p:cNvGraphicFramePr>
            <a:graphicFrameLocks noGrp="1" noChangeAspect="1"/>
          </p:cNvGraphicFramePr>
          <p:nvPr/>
        </p:nvGraphicFramePr>
        <p:xfrm>
          <a:off x="3840350" y="3004827"/>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701149126"/>
                  </a:ext>
                </a:extLst>
              </a:tr>
            </a:tbl>
          </a:graphicData>
        </a:graphic>
      </p:graphicFrame>
      <p:sp>
        <p:nvSpPr>
          <p:cNvPr id="79" name="Rectangle 78">
            <a:extLst>
              <a:ext uri="{FF2B5EF4-FFF2-40B4-BE49-F238E27FC236}">
                <a16:creationId xmlns:a16="http://schemas.microsoft.com/office/drawing/2014/main" id="{D2B68B9C-2536-23DD-0E7A-AE7827075F8C}"/>
              </a:ext>
            </a:extLst>
          </p:cNvPr>
          <p:cNvSpPr/>
          <p:nvPr/>
        </p:nvSpPr>
        <p:spPr>
          <a:xfrm>
            <a:off x="6567342" y="2841723"/>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0" name="Table 5">
            <a:extLst>
              <a:ext uri="{FF2B5EF4-FFF2-40B4-BE49-F238E27FC236}">
                <a16:creationId xmlns:a16="http://schemas.microsoft.com/office/drawing/2014/main" id="{C100CCB5-3F52-7C37-D396-4CBB4390B1F2}"/>
              </a:ext>
            </a:extLst>
          </p:cNvPr>
          <p:cNvGraphicFramePr>
            <a:graphicFrameLocks noGrp="1" noChangeAspect="1"/>
          </p:cNvGraphicFramePr>
          <p:nvPr/>
        </p:nvGraphicFramePr>
        <p:xfrm>
          <a:off x="8196834" y="299951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81" name="Straight Arrow Connector 80">
            <a:extLst>
              <a:ext uri="{FF2B5EF4-FFF2-40B4-BE49-F238E27FC236}">
                <a16:creationId xmlns:a16="http://schemas.microsoft.com/office/drawing/2014/main" id="{34E01B51-42A0-846C-74D9-A21832DAEF70}"/>
              </a:ext>
            </a:extLst>
          </p:cNvPr>
          <p:cNvCxnSpPr/>
          <p:nvPr/>
        </p:nvCxnSpPr>
        <p:spPr>
          <a:xfrm>
            <a:off x="7724893" y="3709376"/>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2" name="Table 5">
            <a:extLst>
              <a:ext uri="{FF2B5EF4-FFF2-40B4-BE49-F238E27FC236}">
                <a16:creationId xmlns:a16="http://schemas.microsoft.com/office/drawing/2014/main" id="{C5787D53-B644-FB14-45BA-E5FD2E3886A8}"/>
              </a:ext>
            </a:extLst>
          </p:cNvPr>
          <p:cNvGraphicFramePr>
            <a:graphicFrameLocks noGrp="1" noChangeAspect="1"/>
          </p:cNvGraphicFramePr>
          <p:nvPr/>
        </p:nvGraphicFramePr>
        <p:xfrm>
          <a:off x="7385134" y="299951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83" name="TextBox 82">
            <a:extLst>
              <a:ext uri="{FF2B5EF4-FFF2-40B4-BE49-F238E27FC236}">
                <a16:creationId xmlns:a16="http://schemas.microsoft.com/office/drawing/2014/main" id="{0DBA0474-2FDC-FB2E-AB83-E32FEB895CC8}"/>
              </a:ext>
            </a:extLst>
          </p:cNvPr>
          <p:cNvSpPr txBox="1"/>
          <p:nvPr/>
        </p:nvSpPr>
        <p:spPr>
          <a:xfrm>
            <a:off x="6964063" y="3404498"/>
            <a:ext cx="425116" cy="584775"/>
          </a:xfrm>
          <a:prstGeom prst="rect">
            <a:avLst/>
          </a:prstGeom>
          <a:noFill/>
        </p:spPr>
        <p:txBody>
          <a:bodyPr wrap="none" rtlCol="0">
            <a:spAutoFit/>
          </a:bodyPr>
          <a:lstStyle/>
          <a:p>
            <a:r>
              <a:rPr lang="en-US" sz="3200" dirty="0"/>
              <a:t>+</a:t>
            </a:r>
          </a:p>
        </p:txBody>
      </p:sp>
      <p:graphicFrame>
        <p:nvGraphicFramePr>
          <p:cNvPr id="84" name="Table 5">
            <a:extLst>
              <a:ext uri="{FF2B5EF4-FFF2-40B4-BE49-F238E27FC236}">
                <a16:creationId xmlns:a16="http://schemas.microsoft.com/office/drawing/2014/main" id="{BF4977B1-05FE-C74D-F4C1-19DE55F4F2C1}"/>
              </a:ext>
            </a:extLst>
          </p:cNvPr>
          <p:cNvGraphicFramePr>
            <a:graphicFrameLocks noGrp="1" noChangeAspect="1"/>
          </p:cNvGraphicFramePr>
          <p:nvPr/>
        </p:nvGraphicFramePr>
        <p:xfrm>
          <a:off x="6760165" y="2992618"/>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701149126"/>
                  </a:ext>
                </a:extLst>
              </a:tr>
            </a:tbl>
          </a:graphicData>
        </a:graphic>
      </p:graphicFrame>
      <p:sp>
        <p:nvSpPr>
          <p:cNvPr id="87" name="Rectangle 86">
            <a:extLst>
              <a:ext uri="{FF2B5EF4-FFF2-40B4-BE49-F238E27FC236}">
                <a16:creationId xmlns:a16="http://schemas.microsoft.com/office/drawing/2014/main" id="{D1AF75E5-980E-DEA2-1EA5-01F01174F571}"/>
              </a:ext>
            </a:extLst>
          </p:cNvPr>
          <p:cNvSpPr/>
          <p:nvPr/>
        </p:nvSpPr>
        <p:spPr>
          <a:xfrm>
            <a:off x="9516402" y="2838408"/>
            <a:ext cx="2031224" cy="175972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8" name="Table 5">
            <a:extLst>
              <a:ext uri="{FF2B5EF4-FFF2-40B4-BE49-F238E27FC236}">
                <a16:creationId xmlns:a16="http://schemas.microsoft.com/office/drawing/2014/main" id="{37B818EA-DB33-6566-36AB-9433B00B78B5}"/>
              </a:ext>
            </a:extLst>
          </p:cNvPr>
          <p:cNvGraphicFramePr>
            <a:graphicFrameLocks noGrp="1" noChangeAspect="1"/>
          </p:cNvGraphicFramePr>
          <p:nvPr/>
        </p:nvGraphicFramePr>
        <p:xfrm>
          <a:off x="11145894" y="2996198"/>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cxnSp>
        <p:nvCxnSpPr>
          <p:cNvPr id="89" name="Straight Arrow Connector 88">
            <a:extLst>
              <a:ext uri="{FF2B5EF4-FFF2-40B4-BE49-F238E27FC236}">
                <a16:creationId xmlns:a16="http://schemas.microsoft.com/office/drawing/2014/main" id="{6ECA4CA1-437F-84F7-5590-B923B7CC874B}"/>
              </a:ext>
            </a:extLst>
          </p:cNvPr>
          <p:cNvCxnSpPr/>
          <p:nvPr/>
        </p:nvCxnSpPr>
        <p:spPr>
          <a:xfrm>
            <a:off x="10673953" y="3706061"/>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0" name="Table 5">
            <a:extLst>
              <a:ext uri="{FF2B5EF4-FFF2-40B4-BE49-F238E27FC236}">
                <a16:creationId xmlns:a16="http://schemas.microsoft.com/office/drawing/2014/main" id="{594F0AB8-D769-6D3E-163B-E7FAB4953A09}"/>
              </a:ext>
            </a:extLst>
          </p:cNvPr>
          <p:cNvGraphicFramePr>
            <a:graphicFrameLocks noGrp="1" noChangeAspect="1"/>
          </p:cNvGraphicFramePr>
          <p:nvPr/>
        </p:nvGraphicFramePr>
        <p:xfrm>
          <a:off x="10334194" y="2996198"/>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
        <p:nvSpPr>
          <p:cNvPr id="91" name="TextBox 90">
            <a:extLst>
              <a:ext uri="{FF2B5EF4-FFF2-40B4-BE49-F238E27FC236}">
                <a16:creationId xmlns:a16="http://schemas.microsoft.com/office/drawing/2014/main" id="{F01FD8F0-881B-921C-C67D-077C16ED97E1}"/>
              </a:ext>
            </a:extLst>
          </p:cNvPr>
          <p:cNvSpPr txBox="1"/>
          <p:nvPr/>
        </p:nvSpPr>
        <p:spPr>
          <a:xfrm>
            <a:off x="9913123" y="3401183"/>
            <a:ext cx="425116" cy="584775"/>
          </a:xfrm>
          <a:prstGeom prst="rect">
            <a:avLst/>
          </a:prstGeom>
          <a:noFill/>
        </p:spPr>
        <p:txBody>
          <a:bodyPr wrap="none" rtlCol="0">
            <a:spAutoFit/>
          </a:bodyPr>
          <a:lstStyle/>
          <a:p>
            <a:r>
              <a:rPr lang="en-US" sz="3200" dirty="0"/>
              <a:t>+</a:t>
            </a:r>
          </a:p>
        </p:txBody>
      </p:sp>
      <p:graphicFrame>
        <p:nvGraphicFramePr>
          <p:cNvPr id="92" name="Table 5">
            <a:extLst>
              <a:ext uri="{FF2B5EF4-FFF2-40B4-BE49-F238E27FC236}">
                <a16:creationId xmlns:a16="http://schemas.microsoft.com/office/drawing/2014/main" id="{EAD7A416-E264-15E1-9EE9-C8F3F2731456}"/>
              </a:ext>
            </a:extLst>
          </p:cNvPr>
          <p:cNvGraphicFramePr>
            <a:graphicFrameLocks noGrp="1" noChangeAspect="1"/>
          </p:cNvGraphicFramePr>
          <p:nvPr/>
        </p:nvGraphicFramePr>
        <p:xfrm>
          <a:off x="9709225" y="2989303"/>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701149126"/>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000036-C3F0-A835-89AD-B13A221E2823}"/>
                  </a:ext>
                </a:extLst>
              </p:cNvPr>
              <p:cNvSpPr txBox="1"/>
              <p:nvPr/>
            </p:nvSpPr>
            <p:spPr>
              <a:xfrm>
                <a:off x="4048783" y="1055149"/>
                <a:ext cx="4549783" cy="707886"/>
              </a:xfrm>
              <a:prstGeom prst="rect">
                <a:avLst/>
              </a:prstGeom>
              <a:noFill/>
            </p:spPr>
            <p:txBody>
              <a:bodyPr wrap="square" rtlCol="0">
                <a:spAutoFit/>
              </a:bodyPr>
              <a:lstStyle/>
              <a:p>
                <a:pPr algn="ctr"/>
                <a:r>
                  <a:rPr lang="en-US" sz="2000" dirty="0"/>
                  <a:t>Let </a:t>
                </a:r>
                <a14:m>
                  <m:oMath xmlns:m="http://schemas.openxmlformats.org/officeDocument/2006/math">
                    <m:r>
                      <a:rPr lang="en-US" sz="2000" i="1" dirty="0" smtClean="0">
                        <a:latin typeface="Cambria Math" panose="02040503050406030204" pitchFamily="18" charset="0"/>
                      </a:rPr>
                      <m:t>𝑢</m:t>
                    </m:r>
                    <m:r>
                      <a:rPr lang="en-US" sz="2000" i="1" baseline="-25000" dirty="0" smtClean="0">
                        <a:latin typeface="Cambria Math" panose="02040503050406030204" pitchFamily="18" charset="0"/>
                      </a:rPr>
                      <m:t>𝑖</m:t>
                    </m:r>
                  </m:oMath>
                </a14:m>
                <a:r>
                  <a:rPr lang="en-US" sz="2000" dirty="0"/>
                  <a:t> be values sent in from West.</a:t>
                </a:r>
              </a:p>
              <a:p>
                <a:pPr algn="ctr"/>
                <a14:m>
                  <m:oMath xmlns:m="http://schemas.openxmlformats.org/officeDocument/2006/math">
                    <m:r>
                      <a:rPr lang="en-US" sz="2000" i="1" dirty="0" smtClean="0">
                        <a:latin typeface="Cambria Math" panose="02040503050406030204" pitchFamily="18" charset="0"/>
                      </a:rPr>
                      <m:t>𝑦</m:t>
                    </m:r>
                    <m:r>
                      <a:rPr lang="en-US" sz="2000" i="1" baseline="-25000" dirty="0" err="1" smtClean="0">
                        <a:latin typeface="Cambria Math" panose="02040503050406030204" pitchFamily="18" charset="0"/>
                      </a:rPr>
                      <m:t>𝑖</m:t>
                    </m:r>
                    <m:r>
                      <a:rPr lang="en-US" sz="2000" i="1" baseline="-25000" dirty="0" smtClean="0">
                        <a:latin typeface="Cambria Math" panose="02040503050406030204" pitchFamily="18" charset="0"/>
                      </a:rPr>
                      <m:t> </m:t>
                    </m:r>
                  </m:oMath>
                </a14:m>
                <a:r>
                  <a:rPr lang="en-US" sz="2000" dirty="0"/>
                  <a:t>is in same memory location as </a:t>
                </a:r>
                <a14:m>
                  <m:oMath xmlns:m="http://schemas.openxmlformats.org/officeDocument/2006/math">
                    <m:r>
                      <m:rPr>
                        <m:sty m:val="p"/>
                      </m:rPr>
                      <a:rPr lang="en-US" sz="2000" i="0" dirty="0" smtClean="0">
                        <a:latin typeface="Cambria Math" panose="02040503050406030204" pitchFamily="18" charset="0"/>
                      </a:rPr>
                      <m:t>tmp</m:t>
                    </m:r>
                    <m:r>
                      <a:rPr lang="en-US" sz="2000" i="1" baseline="-25000" dirty="0" err="1" smtClean="0">
                        <a:latin typeface="Cambria Math" panose="02040503050406030204" pitchFamily="18" charset="0"/>
                      </a:rPr>
                      <m:t>𝑖</m:t>
                    </m:r>
                  </m:oMath>
                </a14:m>
                <a:r>
                  <a:rPr lang="en-US" sz="2000" dirty="0"/>
                  <a:t>.</a:t>
                </a:r>
              </a:p>
            </p:txBody>
          </p:sp>
        </mc:Choice>
        <mc:Fallback xmlns="">
          <p:sp>
            <p:nvSpPr>
              <p:cNvPr id="6" name="TextBox 5">
                <a:extLst>
                  <a:ext uri="{FF2B5EF4-FFF2-40B4-BE49-F238E27FC236}">
                    <a16:creationId xmlns:a16="http://schemas.microsoft.com/office/drawing/2014/main" id="{97000036-C3F0-A835-89AD-B13A221E2823}"/>
                  </a:ext>
                </a:extLst>
              </p:cNvPr>
              <p:cNvSpPr txBox="1">
                <a:spLocks noRot="1" noChangeAspect="1" noMove="1" noResize="1" noEditPoints="1" noAdjustHandles="1" noChangeArrowheads="1" noChangeShapeType="1" noTextEdit="1"/>
              </p:cNvSpPr>
              <p:nvPr/>
            </p:nvSpPr>
            <p:spPr>
              <a:xfrm>
                <a:off x="4048783" y="1055149"/>
                <a:ext cx="4549783" cy="707886"/>
              </a:xfrm>
              <a:prstGeom prst="rect">
                <a:avLst/>
              </a:prstGeom>
              <a:blipFill>
                <a:blip r:embed="rId3"/>
                <a:stretch>
                  <a:fillRect t="-5357" r="-556" b="-16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24B48AA-05FD-68FB-A2F0-759DBC05F765}"/>
                  </a:ext>
                </a:extLst>
              </p:cNvPr>
              <p:cNvSpPr txBox="1"/>
              <p:nvPr/>
            </p:nvSpPr>
            <p:spPr>
              <a:xfrm>
                <a:off x="3847642" y="2147275"/>
                <a:ext cx="1651664" cy="615553"/>
              </a:xfrm>
              <a:prstGeom prst="rect">
                <a:avLst/>
              </a:prstGeom>
              <a:noFill/>
            </p:spPr>
            <p:txBody>
              <a:bodyPr wrap="square" lIns="0" tIns="0" rIns="0" bIns="0" rtlCol="0">
                <a:spAutoFit/>
              </a:bodyPr>
              <a:lstStyle/>
              <a:p>
                <a14:m>
                  <m:oMath xmlns:m="http://schemas.openxmlformats.org/officeDocument/2006/math">
                    <m:r>
                      <a:rPr lang="en-US" sz="2000" i="1" smtClean="0">
                        <a:latin typeface="Cambria Math" panose="02040503050406030204" pitchFamily="18" charset="0"/>
                        <a:ea typeface="Cambria Math" panose="02040503050406030204" pitchFamily="18" charset="0"/>
                      </a:rPr>
                      <m:t>𝑦</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=8 :15</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A24B48AA-05FD-68FB-A2F0-759DBC05F765}"/>
                  </a:ext>
                </a:extLst>
              </p:cNvPr>
              <p:cNvSpPr txBox="1">
                <a:spLocks noRot="1" noChangeAspect="1" noMove="1" noResize="1" noEditPoints="1" noAdjustHandles="1" noChangeArrowheads="1" noChangeShapeType="1" noTextEdit="1"/>
              </p:cNvSpPr>
              <p:nvPr/>
            </p:nvSpPr>
            <p:spPr>
              <a:xfrm>
                <a:off x="3847642" y="2147275"/>
                <a:ext cx="1651664" cy="615553"/>
              </a:xfrm>
              <a:prstGeom prst="rect">
                <a:avLst/>
              </a:prstGeom>
              <a:blipFill>
                <a:blip r:embed="rId4"/>
                <a:stretch>
                  <a:fillRect l="-4580" t="-12000" r="-8397"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46C9B6E-DAEC-F417-58D4-DCD5E66C7C3B}"/>
                  </a:ext>
                </a:extLst>
              </p:cNvPr>
              <p:cNvSpPr txBox="1"/>
              <p:nvPr/>
            </p:nvSpPr>
            <p:spPr>
              <a:xfrm>
                <a:off x="6800614" y="2147274"/>
                <a:ext cx="1651664" cy="615553"/>
              </a:xfrm>
              <a:prstGeom prst="rect">
                <a:avLst/>
              </a:prstGeom>
              <a:noFill/>
            </p:spPr>
            <p:txBody>
              <a:bodyPr wrap="square" lIns="0" tIns="0" rIns="0" bIns="0" rtlCol="0">
                <a:spAutoFit/>
              </a:bodyPr>
              <a:lstStyle/>
              <a:p>
                <a14:m>
                  <m:oMath xmlns:m="http://schemas.openxmlformats.org/officeDocument/2006/math">
                    <m:r>
                      <a:rPr lang="en-US" sz="2000" i="1" smtClean="0">
                        <a:latin typeface="Cambria Math" panose="02040503050406030204" pitchFamily="18" charset="0"/>
                        <a:ea typeface="Cambria Math" panose="02040503050406030204" pitchFamily="18" charset="0"/>
                      </a:rPr>
                      <m:t>𝑦</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=16 :23</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646C9B6E-DAEC-F417-58D4-DCD5E66C7C3B}"/>
                  </a:ext>
                </a:extLst>
              </p:cNvPr>
              <p:cNvSpPr txBox="1">
                <a:spLocks noRot="1" noChangeAspect="1" noMove="1" noResize="1" noEditPoints="1" noAdjustHandles="1" noChangeArrowheads="1" noChangeShapeType="1" noTextEdit="1"/>
              </p:cNvSpPr>
              <p:nvPr/>
            </p:nvSpPr>
            <p:spPr>
              <a:xfrm>
                <a:off x="6800614" y="2147274"/>
                <a:ext cx="1651664" cy="615553"/>
              </a:xfrm>
              <a:prstGeom prst="rect">
                <a:avLst/>
              </a:prstGeom>
              <a:blipFill>
                <a:blip r:embed="rId5"/>
                <a:stretch>
                  <a:fillRect l="-5344" t="-12000" r="-7634"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05D01A2-87AC-859B-3860-F1CACB2AB993}"/>
                  </a:ext>
                </a:extLst>
              </p:cNvPr>
              <p:cNvSpPr txBox="1"/>
              <p:nvPr/>
            </p:nvSpPr>
            <p:spPr>
              <a:xfrm>
                <a:off x="9726592" y="2147274"/>
                <a:ext cx="1651664" cy="615553"/>
              </a:xfrm>
              <a:prstGeom prst="rect">
                <a:avLst/>
              </a:prstGeom>
              <a:noFill/>
            </p:spPr>
            <p:txBody>
              <a:bodyPr wrap="square" lIns="0" tIns="0" rIns="0" bIns="0" rtlCol="0">
                <a:spAutoFit/>
              </a:bodyPr>
              <a:lstStyle/>
              <a:p>
                <a14:m>
                  <m:oMath xmlns:m="http://schemas.openxmlformats.org/officeDocument/2006/math">
                    <m:r>
                      <a:rPr lang="en-US" sz="2000" i="1" smtClean="0">
                        <a:latin typeface="Cambria Math" panose="02040503050406030204" pitchFamily="18" charset="0"/>
                        <a:ea typeface="Cambria Math" panose="02040503050406030204" pitchFamily="18" charset="0"/>
                      </a:rPr>
                      <m:t>𝑦</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tmp</m:t>
                    </m:r>
                    <m:r>
                      <a:rPr lang="en-US" sz="2000" b="0" i="1" baseline="-25000"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𝑢𝑖</m:t>
                    </m:r>
                  </m:oMath>
                </a14:m>
                <a:r>
                  <a:rPr lang="en-US" sz="2000" i="1" dirty="0">
                    <a:latin typeface="Cambria Math" panose="02040503050406030204" pitchFamily="18" charset="0"/>
                    <a:ea typeface="Cambria Math" panose="02040503050406030204" pitchFamily="18" charset="0"/>
                  </a:rPr>
                  <a:t>,</a:t>
                </a:r>
                <a:r>
                  <a:rPr lang="en-US" sz="2000" dirty="0">
                    <a:latin typeface="Cambria Math" panose="02040503050406030204" pitchFamily="18" charset="0"/>
                    <a:ea typeface="Cambria Math" panose="02040503050406030204" pitchFamily="18" charset="0"/>
                  </a:rPr>
                  <a:t>   </a:t>
                </a:r>
              </a:p>
              <a:p>
                <a:pPr/>
                <a14:m>
                  <m:oMathPara xmlns:m="http://schemas.openxmlformats.org/officeDocument/2006/math">
                    <m:oMathParaPr>
                      <m:jc m:val="left"/>
                    </m:oMathParaPr>
                    <m:oMath xmlns:m="http://schemas.openxmlformats.org/officeDocument/2006/math">
                      <m:r>
                        <a:rPr lang="en-US" sz="2000" i="1">
                          <a:latin typeface="Cambria Math" panose="02040503050406030204" pitchFamily="18" charset="0"/>
                          <a:ea typeface="Cambria Math" panose="02040503050406030204" pitchFamily="18" charset="0"/>
                        </a:rPr>
                        <m:t>𝑖</m:t>
                      </m:r>
                      <m:r>
                        <a:rPr lang="en-US" sz="2000" i="1">
                          <a:latin typeface="Cambria Math" panose="02040503050406030204" pitchFamily="18" charset="0"/>
                          <a:ea typeface="Cambria Math" panose="02040503050406030204" pitchFamily="18" charset="0"/>
                        </a:rPr>
                        <m:t>=24 :31</m:t>
                      </m:r>
                    </m:oMath>
                  </m:oMathPara>
                </a14:m>
                <a:endParaRPr lang="en-US" sz="2000" dirty="0">
                  <a:latin typeface="Cambria Math" panose="02040503050406030204" pitchFamily="18" charset="0"/>
                  <a:ea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105D01A2-87AC-859B-3860-F1CACB2AB993}"/>
                  </a:ext>
                </a:extLst>
              </p:cNvPr>
              <p:cNvSpPr txBox="1">
                <a:spLocks noRot="1" noChangeAspect="1" noMove="1" noResize="1" noEditPoints="1" noAdjustHandles="1" noChangeArrowheads="1" noChangeShapeType="1" noTextEdit="1"/>
              </p:cNvSpPr>
              <p:nvPr/>
            </p:nvSpPr>
            <p:spPr>
              <a:xfrm>
                <a:off x="9726592" y="2147274"/>
                <a:ext cx="1651664" cy="615553"/>
              </a:xfrm>
              <a:prstGeom prst="rect">
                <a:avLst/>
              </a:prstGeom>
              <a:blipFill>
                <a:blip r:embed="rId6"/>
                <a:stretch>
                  <a:fillRect l="-5344" t="-12000" r="-7634" b="-2000"/>
                </a:stretch>
              </a:blipFill>
            </p:spPr>
            <p:txBody>
              <a:bodyPr/>
              <a:lstStyle/>
              <a:p>
                <a:r>
                  <a:rPr lang="en-US">
                    <a:noFill/>
                  </a:rPr>
                  <a:t> </a:t>
                </a:r>
              </a:p>
            </p:txBody>
          </p:sp>
        </mc:Fallback>
      </mc:AlternateContent>
    </p:spTree>
    <p:extLst>
      <p:ext uri="{BB962C8B-B14F-4D97-AF65-F5344CB8AC3E}">
        <p14:creationId xmlns:p14="http://schemas.microsoft.com/office/powerpoint/2010/main" val="40550355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66</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109" name="TextBox 108">
            <a:extLst>
              <a:ext uri="{FF2B5EF4-FFF2-40B4-BE49-F238E27FC236}">
                <a16:creationId xmlns:a16="http://schemas.microsoft.com/office/drawing/2014/main" id="{0D42788A-439A-C69D-8830-5789C0BBE660}"/>
              </a:ext>
            </a:extLst>
          </p:cNvPr>
          <p:cNvSpPr txBox="1"/>
          <p:nvPr/>
        </p:nvSpPr>
        <p:spPr>
          <a:xfrm>
            <a:off x="7357986" y="1034285"/>
            <a:ext cx="4429564" cy="707886"/>
          </a:xfrm>
          <a:prstGeom prst="rect">
            <a:avLst/>
          </a:prstGeom>
          <a:noFill/>
        </p:spPr>
        <p:txBody>
          <a:bodyPr wrap="square">
            <a:spAutoFit/>
          </a:bodyPr>
          <a:lstStyle/>
          <a:p>
            <a:pPr algn="ctr"/>
            <a:r>
              <a:rPr lang="en-US" sz="2000" b="1" dirty="0"/>
              <a:t>23. PEs along right edge send final sum </a:t>
            </a:r>
            <a:r>
              <a:rPr lang="en-US" sz="2000" b="1" i="1" dirty="0">
                <a:latin typeface="Cambria Math" panose="02040503050406030204" pitchFamily="18" charset="0"/>
                <a:ea typeface="Cambria Math" panose="02040503050406030204" pitchFamily="18" charset="0"/>
              </a:rPr>
              <a:t>y</a:t>
            </a:r>
            <a:r>
              <a:rPr lang="en-US" sz="2000" b="1" dirty="0"/>
              <a:t>  to the East</a:t>
            </a:r>
          </a:p>
        </p:txBody>
      </p:sp>
      <p:cxnSp>
        <p:nvCxnSpPr>
          <p:cNvPr id="60" name="Straight Connector 59">
            <a:extLst>
              <a:ext uri="{FF2B5EF4-FFF2-40B4-BE49-F238E27FC236}">
                <a16:creationId xmlns:a16="http://schemas.microsoft.com/office/drawing/2014/main" id="{F0A96802-5F02-C8A6-6800-FBF732ACA352}"/>
              </a:ext>
            </a:extLst>
          </p:cNvPr>
          <p:cNvCxnSpPr>
            <a:cxnSpLocks/>
          </p:cNvCxnSpPr>
          <p:nvPr/>
        </p:nvCxnSpPr>
        <p:spPr>
          <a:xfrm flipH="1">
            <a:off x="5408143" y="2960692"/>
            <a:ext cx="160400" cy="167166"/>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87793C8-4C55-67BF-D446-0AD6492F26A5}"/>
              </a:ext>
            </a:extLst>
          </p:cNvPr>
          <p:cNvCxnSpPr>
            <a:cxnSpLocks/>
          </p:cNvCxnSpPr>
          <p:nvPr/>
        </p:nvCxnSpPr>
        <p:spPr>
          <a:xfrm flipH="1">
            <a:off x="5408143" y="2148422"/>
            <a:ext cx="164122" cy="162849"/>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B1DBE97-7327-1C9F-1E67-5A4382C4B856}"/>
              </a:ext>
            </a:extLst>
          </p:cNvPr>
          <p:cNvCxnSpPr>
            <a:cxnSpLocks/>
          </p:cNvCxnSpPr>
          <p:nvPr/>
        </p:nvCxnSpPr>
        <p:spPr>
          <a:xfrm flipH="1">
            <a:off x="5408143" y="3753769"/>
            <a:ext cx="162764" cy="164592"/>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A5AC5E7-91C6-DA8F-2F22-E41DC5398C65}"/>
              </a:ext>
            </a:extLst>
          </p:cNvPr>
          <p:cNvCxnSpPr>
            <a:cxnSpLocks/>
          </p:cNvCxnSpPr>
          <p:nvPr/>
        </p:nvCxnSpPr>
        <p:spPr>
          <a:xfrm flipH="1">
            <a:off x="5405739" y="4573976"/>
            <a:ext cx="164592" cy="164592"/>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662E768-56F4-FDC3-C264-F607D8394CFE}"/>
              </a:ext>
            </a:extLst>
          </p:cNvPr>
          <p:cNvCxnSpPr>
            <a:cxnSpLocks/>
          </p:cNvCxnSpPr>
          <p:nvPr/>
        </p:nvCxnSpPr>
        <p:spPr>
          <a:xfrm>
            <a:off x="5547769" y="2154627"/>
            <a:ext cx="86817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E897D60-16BC-E06D-85EA-64B77D13F3C3}"/>
              </a:ext>
            </a:extLst>
          </p:cNvPr>
          <p:cNvCxnSpPr>
            <a:cxnSpLocks/>
          </p:cNvCxnSpPr>
          <p:nvPr/>
        </p:nvCxnSpPr>
        <p:spPr>
          <a:xfrm>
            <a:off x="5543139" y="2971604"/>
            <a:ext cx="87280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D700432-B00A-AF07-493A-58F9D6A2AE6E}"/>
              </a:ext>
            </a:extLst>
          </p:cNvPr>
          <p:cNvCxnSpPr>
            <a:cxnSpLocks/>
          </p:cNvCxnSpPr>
          <p:nvPr/>
        </p:nvCxnSpPr>
        <p:spPr>
          <a:xfrm>
            <a:off x="5546965" y="3763475"/>
            <a:ext cx="87280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4ECCAF3-D874-2ED4-729C-02D428412853}"/>
              </a:ext>
            </a:extLst>
          </p:cNvPr>
          <p:cNvCxnSpPr>
            <a:cxnSpLocks/>
          </p:cNvCxnSpPr>
          <p:nvPr/>
        </p:nvCxnSpPr>
        <p:spPr>
          <a:xfrm>
            <a:off x="5546965" y="4584161"/>
            <a:ext cx="87280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74543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sz="quarter" idx="4"/>
          </p:nvPr>
        </p:nvSpPr>
        <p:spPr/>
        <p:txBody>
          <a:bodyPr/>
          <a:lstStyle/>
          <a:p>
            <a:fld id="{00000000-1234-1234-1234-123412341234}" type="slidenum">
              <a:rPr lang="en" smtClean="0"/>
              <a:pPr/>
              <a:t>67</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109" name="TextBox 108">
            <a:extLst>
              <a:ext uri="{FF2B5EF4-FFF2-40B4-BE49-F238E27FC236}">
                <a16:creationId xmlns:a16="http://schemas.microsoft.com/office/drawing/2014/main" id="{0D42788A-439A-C69D-8830-5789C0BBE660}"/>
              </a:ext>
            </a:extLst>
          </p:cNvPr>
          <p:cNvSpPr txBox="1"/>
          <p:nvPr/>
        </p:nvSpPr>
        <p:spPr>
          <a:xfrm>
            <a:off x="7357986" y="1034285"/>
            <a:ext cx="4429564" cy="400110"/>
          </a:xfrm>
          <a:prstGeom prst="rect">
            <a:avLst/>
          </a:prstGeom>
          <a:noFill/>
        </p:spPr>
        <p:txBody>
          <a:bodyPr wrap="square">
            <a:spAutoFit/>
          </a:bodyPr>
          <a:lstStyle/>
          <a:p>
            <a:pPr algn="ctr"/>
            <a:r>
              <a:rPr lang="en-US" sz="2000" b="1" dirty="0"/>
              <a:t>24. Host receives</a:t>
            </a:r>
            <a:r>
              <a:rPr lang="en-US" sz="2000" b="1" i="1" dirty="0"/>
              <a:t> </a:t>
            </a:r>
            <a:r>
              <a:rPr lang="en-US" sz="2000" b="1" i="1" dirty="0">
                <a:latin typeface="Cambria Math" panose="02040503050406030204" pitchFamily="18" charset="0"/>
                <a:ea typeface="Cambria Math" panose="02040503050406030204" pitchFamily="18" charset="0"/>
              </a:rPr>
              <a:t>y </a:t>
            </a:r>
            <a:r>
              <a:rPr lang="en-US" sz="2000" b="1" i="1" dirty="0"/>
              <a:t> </a:t>
            </a:r>
            <a:r>
              <a:rPr lang="en-US" sz="2000" b="1" dirty="0"/>
              <a:t>from fabric</a:t>
            </a:r>
          </a:p>
        </p:txBody>
      </p:sp>
      <p:cxnSp>
        <p:nvCxnSpPr>
          <p:cNvPr id="62" name="Straight Connector 61">
            <a:extLst>
              <a:ext uri="{FF2B5EF4-FFF2-40B4-BE49-F238E27FC236}">
                <a16:creationId xmlns:a16="http://schemas.microsoft.com/office/drawing/2014/main" id="{D2B9245F-B950-E95E-015C-49DDDF708F78}"/>
              </a:ext>
            </a:extLst>
          </p:cNvPr>
          <p:cNvCxnSpPr>
            <a:cxnSpLocks/>
          </p:cNvCxnSpPr>
          <p:nvPr/>
        </p:nvCxnSpPr>
        <p:spPr>
          <a:xfrm flipH="1" flipV="1">
            <a:off x="6388368" y="2158235"/>
            <a:ext cx="2678" cy="2451280"/>
          </a:xfrm>
          <a:prstGeom prst="line">
            <a:avLst/>
          </a:prstGeom>
          <a:ln w="50800">
            <a:prstDash val="dashDot"/>
          </a:ln>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03018203-6B68-2D97-B851-D70101B3BE9B}"/>
              </a:ext>
            </a:extLst>
          </p:cNvPr>
          <p:cNvCxnSpPr>
            <a:cxnSpLocks/>
          </p:cNvCxnSpPr>
          <p:nvPr/>
        </p:nvCxnSpPr>
        <p:spPr>
          <a:xfrm flipH="1" flipV="1">
            <a:off x="6392308" y="4609515"/>
            <a:ext cx="3946629" cy="696876"/>
          </a:xfrm>
          <a:prstGeom prst="line">
            <a:avLst/>
          </a:prstGeom>
          <a:ln w="50800">
            <a:prstDash val="dash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493341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0AA04DAB-886D-7A49-018B-4E928A9E03DD}"/>
              </a:ext>
            </a:extLst>
          </p:cNvPr>
          <p:cNvGrpSpPr/>
          <p:nvPr/>
        </p:nvGrpSpPr>
        <p:grpSpPr>
          <a:xfrm>
            <a:off x="1828800" y="926241"/>
            <a:ext cx="4795713" cy="4962768"/>
            <a:chOff x="3144844" y="926241"/>
            <a:chExt cx="4795713" cy="4962768"/>
          </a:xfrm>
        </p:grpSpPr>
        <p:sp>
          <p:nvSpPr>
            <p:cNvPr id="50" name="Rectangle 49">
              <a:extLst>
                <a:ext uri="{FF2B5EF4-FFF2-40B4-BE49-F238E27FC236}">
                  <a16:creationId xmlns:a16="http://schemas.microsoft.com/office/drawing/2014/main" id="{1A8F9E59-23F7-F050-E5BC-A8B34BDE3AEC}"/>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170793F-A6DC-00F7-5700-D22D8CE7399A}"/>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2A5239A-B402-9355-8936-23634BCD875E}"/>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5FAE51B-A5AB-35A2-8364-E79126CD1EF0}"/>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5E6590FA-A3BA-1FD4-F921-0E5AB1F66AD9}"/>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C8270B3-85FF-993F-CCA5-A4830BEFF3C5}"/>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388DE66-2711-857A-07CC-EB0A947DEC9B}"/>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7839A503-5F89-238B-A35D-EAECAC6BBF11}"/>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8E4C5EDE-7305-57C6-4B33-F876C6B09558}"/>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DDB0287-BEED-D42B-FBA7-0145E36B0C07}"/>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EE94AC2D-4F53-C25F-67D9-082C97DB69A7}"/>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CA38E503-C614-6166-5B6A-D5A9A4A81EF4}"/>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03329F79-38DA-5911-73D5-310E6BD6BB06}"/>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D3E5F44-FE2F-E3C8-2B5B-B9092DA5D929}"/>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4A0C368-5335-60C8-43A8-11C59D7A57DE}"/>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DA765A2E-0DC4-D9DA-07CE-F844AD4E5458}"/>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B5EA0125-90D3-E634-1D97-90C31D1CEE5B}"/>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B18D26E-E144-15E3-0FC7-3DEC9CAA1C0E}"/>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17214E0-4281-8D9F-FCB6-C733AB16B3DA}"/>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F63F046A-0943-D88F-2EA1-E8C1A05F5687}"/>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389AC094-86DD-D740-683C-8D676FAD5B58}"/>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6B4FC395-5F41-5CE2-AC6D-72355FDA2643}"/>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0BD66AE7-BC40-5831-178A-4EEF6CABF0B8}"/>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A608474E-E2CC-FC7E-D133-1B43A80DFA94}"/>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8837E55D-3CB3-A526-B5A6-581D98023D44}"/>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4D049A3D-2948-2D46-0CBF-FE4C59EE25D8}"/>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F11FA95C-7057-7C64-AD14-0838BFE5A6B3}"/>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FE8E5686-578F-48D6-FD29-88DD1CABB011}"/>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CA2C17E-BCDC-803E-55C8-2172274E7387}"/>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6136CF7F-169A-38CD-7738-C797F63DD79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A0D59396-C5DE-0798-EBED-6374F1F823FB}"/>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F1895A60-3043-E3F5-4F0A-48D2FB5A4DDB}"/>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3F128681-C58B-5984-867D-5D9151955541}"/>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81874AD6-0ED2-EB48-4124-406AB12B1999}"/>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60E17704-5B42-4D4A-FFAB-BBCC96B11687}"/>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8694A2F-BF2A-3566-2197-595AEC35204B}"/>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1" name="Straight Connector 140">
              <a:extLst>
                <a:ext uri="{FF2B5EF4-FFF2-40B4-BE49-F238E27FC236}">
                  <a16:creationId xmlns:a16="http://schemas.microsoft.com/office/drawing/2014/main" id="{6F55ACC1-192F-EB24-6C70-A8FE49384641}"/>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BB6E2AC-831E-5E00-6A93-239B0E190EAC}"/>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754320A-BCCE-7C99-B54F-1C58A9B6AB89}"/>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37BB919-0AEB-9615-5C53-59BCBA338FDB}"/>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B340AB1-503C-30D8-98FA-A9FB80DEDCAB}"/>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2BCAB46-A4A4-3CB8-765C-193C37C630D7}"/>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217FA47-D09C-76AF-0ABA-277FF0255C46}"/>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D585434-4646-2BAF-DB7B-F03C59C9A363}"/>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17C6F06-4132-94A3-3FE8-9DF639CF1C78}"/>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FD24E77-CDCA-B46D-A1D8-07E9001EC21C}"/>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594D911-62E7-957A-C763-ACEEB6DE722D}"/>
                </a:ext>
              </a:extLst>
            </p:cNvPr>
            <p:cNvCxnSpPr>
              <a:cxnSpLocks/>
            </p:cNvCxnSpPr>
            <p:nvPr/>
          </p:nvCxnSpPr>
          <p:spPr>
            <a:xfrm flipH="1">
              <a:off x="4261754" y="2142446"/>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7883935-5CB0-F1A6-9D82-D539D47AC9CB}"/>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1A744A0-4CA6-11AC-1C68-4934462A6BB4}"/>
                </a:ext>
              </a:extLst>
            </p:cNvPr>
            <p:cNvCxnSpPr>
              <a:cxnSpLocks/>
            </p:cNvCxnSpPr>
            <p:nvPr/>
          </p:nvCxnSpPr>
          <p:spPr>
            <a:xfrm flipH="1">
              <a:off x="4261754" y="2960692"/>
              <a:ext cx="160400" cy="167166"/>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37AC006-92E7-C0BD-F87C-9275CB3CD30C}"/>
                </a:ext>
              </a:extLst>
            </p:cNvPr>
            <p:cNvCxnSpPr>
              <a:cxnSpLocks/>
            </p:cNvCxnSpPr>
            <p:nvPr/>
          </p:nvCxnSpPr>
          <p:spPr>
            <a:xfrm flipH="1">
              <a:off x="5074437" y="2954241"/>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CEED687-8AF3-10DB-01A9-A1BFE0AE9B50}"/>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6A42233-6B26-56E6-19B9-19FD9AD4BF0D}"/>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9F7CD85-D42E-F723-CA86-250C4B977938}"/>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C1D716A-6934-52FC-01B4-A500D8F75391}"/>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CBD84D0-6129-987F-F30D-424A866FFB2C}"/>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3B47EDE-AE6D-189B-8D81-A1C4078E1C49}"/>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813806B-F10A-2BF6-3CD7-F99575DEF602}"/>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46FA1A9C-7CA1-0A62-99C4-2B9B041B1823}"/>
                </a:ext>
              </a:extLst>
            </p:cNvPr>
            <p:cNvCxnSpPr>
              <a:cxnSpLocks/>
            </p:cNvCxnSpPr>
            <p:nvPr/>
          </p:nvCxnSpPr>
          <p:spPr>
            <a:xfrm flipH="1">
              <a:off x="5891719" y="2962854"/>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851BA49-1B62-28FE-7152-772152D74486}"/>
                </a:ext>
              </a:extLst>
            </p:cNvPr>
            <p:cNvCxnSpPr>
              <a:cxnSpLocks/>
            </p:cNvCxnSpPr>
            <p:nvPr/>
          </p:nvCxnSpPr>
          <p:spPr>
            <a:xfrm flipH="1">
              <a:off x="6715963" y="2961315"/>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83821D5-4419-CDD1-32FE-65F3A2A69312}"/>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F9911D2-FC39-681D-0267-6E986BED6263}"/>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CA3C3A8-7CA1-4411-D647-5472F8172FD0}"/>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C6297A2-F31B-EE95-F3F2-9D698A34B78F}"/>
                </a:ext>
              </a:extLst>
            </p:cNvPr>
            <p:cNvCxnSpPr>
              <a:cxnSpLocks/>
            </p:cNvCxnSpPr>
            <p:nvPr/>
          </p:nvCxnSpPr>
          <p:spPr>
            <a:xfrm flipH="1">
              <a:off x="4261754" y="3753769"/>
              <a:ext cx="162764"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2196033-B06A-5969-31EB-8A9A0BEA39A4}"/>
                </a:ext>
              </a:extLst>
            </p:cNvPr>
            <p:cNvCxnSpPr>
              <a:cxnSpLocks/>
            </p:cNvCxnSpPr>
            <p:nvPr/>
          </p:nvCxnSpPr>
          <p:spPr>
            <a:xfrm flipH="1">
              <a:off x="5076800" y="3756892"/>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7335C2D-AE70-7B60-76A3-3A4047503322}"/>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CE9AB922-11C8-6585-CFAA-0697D1E11F96}"/>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CDB2F242-08FB-7FA1-5D65-D9EEC05EE210}"/>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8F60AD18-D702-830D-85C8-D6E18B01437D}"/>
                </a:ext>
              </a:extLst>
            </p:cNvPr>
            <p:cNvCxnSpPr>
              <a:cxnSpLocks/>
            </p:cNvCxnSpPr>
            <p:nvPr/>
          </p:nvCxnSpPr>
          <p:spPr>
            <a:xfrm flipH="1">
              <a:off x="4259350" y="4573976"/>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CC6F398-1EDB-B0A1-7EAB-27C0F654EE6B}"/>
                </a:ext>
              </a:extLst>
            </p:cNvPr>
            <p:cNvCxnSpPr>
              <a:cxnSpLocks/>
            </p:cNvCxnSpPr>
            <p:nvPr/>
          </p:nvCxnSpPr>
          <p:spPr>
            <a:xfrm flipH="1">
              <a:off x="5081588" y="4572313"/>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0885BB9-52E1-7A25-BB67-472EA4C01E01}"/>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441DAFE-1720-6E0B-7E07-F9F036EE569E}"/>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2C41AF1-A17A-C84F-09B1-807CEAF10605}"/>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C7FE0983-3103-D160-8BFE-043CF621861F}"/>
                </a:ext>
              </a:extLst>
            </p:cNvPr>
            <p:cNvCxnSpPr>
              <a:cxnSpLocks/>
            </p:cNvCxnSpPr>
            <p:nvPr/>
          </p:nvCxnSpPr>
          <p:spPr>
            <a:xfrm flipH="1">
              <a:off x="5879719" y="3765504"/>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CDE7FE12-05AE-A6EF-5E2A-C64A2F7D79FA}"/>
                </a:ext>
              </a:extLst>
            </p:cNvPr>
            <p:cNvCxnSpPr>
              <a:cxnSpLocks/>
            </p:cNvCxnSpPr>
            <p:nvPr/>
          </p:nvCxnSpPr>
          <p:spPr>
            <a:xfrm flipH="1">
              <a:off x="6708753" y="375917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43BB3B8-3886-1D1F-1910-FD364252CB78}"/>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38F068F-CF26-CB05-DD60-7402648C810D}"/>
                </a:ext>
              </a:extLst>
            </p:cNvPr>
            <p:cNvCxnSpPr>
              <a:cxnSpLocks/>
            </p:cNvCxnSpPr>
            <p:nvPr/>
          </p:nvCxnSpPr>
          <p:spPr>
            <a:xfrm flipH="1">
              <a:off x="5894084" y="4571351"/>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4F77D62-9E98-39F7-F4D6-E95FA5F85E51}"/>
                </a:ext>
              </a:extLst>
            </p:cNvPr>
            <p:cNvCxnSpPr>
              <a:cxnSpLocks/>
            </p:cNvCxnSpPr>
            <p:nvPr/>
          </p:nvCxnSpPr>
          <p:spPr>
            <a:xfrm flipH="1">
              <a:off x="6713539" y="457459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B1CF0F4A-1955-CAAA-8EFC-EF44D74D421B}"/>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0F94674-937B-4ABA-7B9C-0B292000D86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C4FAFD4E-2AD8-58ED-74ED-2D38F330716E}"/>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F23D48BF-9F0D-509A-0ABD-E0BC4344CCD7}"/>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8A2E1E0C-1894-C8BB-66C8-128114E7A4C4}"/>
                </a:ext>
              </a:extLst>
            </p:cNvPr>
            <p:cNvCxnSpPr>
              <a:cxnSpLocks/>
            </p:cNvCxnSpPr>
            <p:nvPr/>
          </p:nvCxnSpPr>
          <p:spPr>
            <a:xfrm>
              <a:off x="4412629" y="926241"/>
              <a:ext cx="0" cy="367167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EB08498-73D8-B3DF-A4AA-B3B58ECFA499}"/>
                </a:ext>
              </a:extLst>
            </p:cNvPr>
            <p:cNvCxnSpPr>
              <a:cxnSpLocks/>
            </p:cNvCxnSpPr>
            <p:nvPr/>
          </p:nvCxnSpPr>
          <p:spPr>
            <a:xfrm>
              <a:off x="5233925" y="926241"/>
              <a:ext cx="0" cy="367167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896EB10C-1FEC-E9AE-4107-573C18304ACF}"/>
                </a:ext>
              </a:extLst>
            </p:cNvPr>
            <p:cNvCxnSpPr>
              <a:cxnSpLocks/>
            </p:cNvCxnSpPr>
            <p:nvPr/>
          </p:nvCxnSpPr>
          <p:spPr>
            <a:xfrm>
              <a:off x="6048973" y="926241"/>
              <a:ext cx="0" cy="367167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EAEAD31-DB7A-704E-C0E9-84639E3E43A2}"/>
                </a:ext>
              </a:extLst>
            </p:cNvPr>
            <p:cNvCxnSpPr>
              <a:cxnSpLocks/>
            </p:cNvCxnSpPr>
            <p:nvPr/>
          </p:nvCxnSpPr>
          <p:spPr>
            <a:xfrm>
              <a:off x="6868322" y="926241"/>
              <a:ext cx="0" cy="367167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EC8DF27-389D-16D8-C1DF-6DBD588B2ECA}"/>
                </a:ext>
              </a:extLst>
            </p:cNvPr>
            <p:cNvCxnSpPr>
              <a:cxnSpLocks/>
            </p:cNvCxnSpPr>
            <p:nvPr/>
          </p:nvCxnSpPr>
          <p:spPr>
            <a:xfrm flipH="1">
              <a:off x="5081723" y="2151679"/>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6103376-0E93-DB75-57C3-F344DC438774}"/>
                </a:ext>
              </a:extLst>
            </p:cNvPr>
            <p:cNvCxnSpPr>
              <a:cxnSpLocks/>
            </p:cNvCxnSpPr>
            <p:nvPr/>
          </p:nvCxnSpPr>
          <p:spPr>
            <a:xfrm flipH="1">
              <a:off x="5894804" y="2151787"/>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B451011-6702-23D6-BD5B-F7A33DD8D1E6}"/>
                </a:ext>
              </a:extLst>
            </p:cNvPr>
            <p:cNvCxnSpPr>
              <a:cxnSpLocks/>
            </p:cNvCxnSpPr>
            <p:nvPr/>
          </p:nvCxnSpPr>
          <p:spPr>
            <a:xfrm flipH="1">
              <a:off x="6714015" y="2154844"/>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grpSp>
      <p:grpSp>
        <p:nvGrpSpPr>
          <p:cNvPr id="206" name="Group 205">
            <a:extLst>
              <a:ext uri="{FF2B5EF4-FFF2-40B4-BE49-F238E27FC236}">
                <a16:creationId xmlns:a16="http://schemas.microsoft.com/office/drawing/2014/main" id="{1039DB0D-CEEE-789A-78CC-5CED2371A769}"/>
              </a:ext>
            </a:extLst>
          </p:cNvPr>
          <p:cNvGrpSpPr/>
          <p:nvPr/>
        </p:nvGrpSpPr>
        <p:grpSpPr>
          <a:xfrm>
            <a:off x="1819838" y="826852"/>
            <a:ext cx="4599928" cy="3911716"/>
            <a:chOff x="1819838" y="826852"/>
            <a:chExt cx="4599928" cy="3911716"/>
          </a:xfrm>
          <a:effectLst>
            <a:outerShdw blurRad="50800" dist="38100" dir="5400000" algn="t" rotWithShape="0">
              <a:prstClr val="black">
                <a:alpha val="40000"/>
              </a:prstClr>
            </a:outerShdw>
          </a:effectLst>
        </p:grpSpPr>
        <p:cxnSp>
          <p:nvCxnSpPr>
            <p:cNvPr id="87" name="Straight Connector 86">
              <a:extLst>
                <a:ext uri="{FF2B5EF4-FFF2-40B4-BE49-F238E27FC236}">
                  <a16:creationId xmlns:a16="http://schemas.microsoft.com/office/drawing/2014/main" id="{B769E6B5-253D-5B75-94EC-BF1EAE17BEB0}"/>
                </a:ext>
              </a:extLst>
            </p:cNvPr>
            <p:cNvCxnSpPr>
              <a:cxnSpLocks/>
            </p:cNvCxnSpPr>
            <p:nvPr/>
          </p:nvCxnSpPr>
          <p:spPr>
            <a:xfrm flipH="1">
              <a:off x="5408143" y="2960692"/>
              <a:ext cx="160400" cy="167166"/>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3C9B72-CF50-921F-A3F2-6FFBE74F0CD3}"/>
                </a:ext>
              </a:extLst>
            </p:cNvPr>
            <p:cNvCxnSpPr>
              <a:cxnSpLocks/>
            </p:cNvCxnSpPr>
            <p:nvPr/>
          </p:nvCxnSpPr>
          <p:spPr>
            <a:xfrm flipH="1">
              <a:off x="2945710" y="2148422"/>
              <a:ext cx="164122" cy="162849"/>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4A13576-479D-1296-9540-ECC8D57AFAD0}"/>
                </a:ext>
              </a:extLst>
            </p:cNvPr>
            <p:cNvCxnSpPr>
              <a:cxnSpLocks/>
            </p:cNvCxnSpPr>
            <p:nvPr/>
          </p:nvCxnSpPr>
          <p:spPr>
            <a:xfrm flipH="1">
              <a:off x="2945710" y="2960692"/>
              <a:ext cx="160400" cy="167166"/>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20A2E61-522B-566A-2444-E7AB89E80788}"/>
                </a:ext>
              </a:extLst>
            </p:cNvPr>
            <p:cNvCxnSpPr>
              <a:cxnSpLocks/>
            </p:cNvCxnSpPr>
            <p:nvPr/>
          </p:nvCxnSpPr>
          <p:spPr>
            <a:xfrm flipH="1">
              <a:off x="2945710" y="3753769"/>
              <a:ext cx="162764" cy="164592"/>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C754D1-0337-A5E2-E83A-28F2E141682A}"/>
                </a:ext>
              </a:extLst>
            </p:cNvPr>
            <p:cNvCxnSpPr>
              <a:cxnSpLocks/>
            </p:cNvCxnSpPr>
            <p:nvPr/>
          </p:nvCxnSpPr>
          <p:spPr>
            <a:xfrm flipH="1">
              <a:off x="2943306" y="4573976"/>
              <a:ext cx="164592" cy="164592"/>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AAD92CC-D897-04AD-3885-B2322BD8BCF0}"/>
                </a:ext>
              </a:extLst>
            </p:cNvPr>
            <p:cNvCxnSpPr>
              <a:cxnSpLocks/>
            </p:cNvCxnSpPr>
            <p:nvPr/>
          </p:nvCxnSpPr>
          <p:spPr>
            <a:xfrm flipH="1">
              <a:off x="2945710" y="2148422"/>
              <a:ext cx="164122" cy="162849"/>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B7BB4B9-5BEB-42A5-7809-ADF7257C020B}"/>
                </a:ext>
              </a:extLst>
            </p:cNvPr>
            <p:cNvCxnSpPr>
              <a:cxnSpLocks/>
            </p:cNvCxnSpPr>
            <p:nvPr/>
          </p:nvCxnSpPr>
          <p:spPr>
            <a:xfrm flipH="1">
              <a:off x="2945710" y="2960692"/>
              <a:ext cx="160400" cy="167166"/>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158F1F9-8F11-80E1-AB18-F9EF391FB72C}"/>
                </a:ext>
              </a:extLst>
            </p:cNvPr>
            <p:cNvCxnSpPr>
              <a:cxnSpLocks/>
            </p:cNvCxnSpPr>
            <p:nvPr/>
          </p:nvCxnSpPr>
          <p:spPr>
            <a:xfrm flipH="1">
              <a:off x="2945710" y="3753769"/>
              <a:ext cx="162764" cy="164592"/>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D4D0FB2-0D44-3F0C-F917-AA916154C07C}"/>
                </a:ext>
              </a:extLst>
            </p:cNvPr>
            <p:cNvCxnSpPr>
              <a:cxnSpLocks/>
            </p:cNvCxnSpPr>
            <p:nvPr/>
          </p:nvCxnSpPr>
          <p:spPr>
            <a:xfrm flipH="1">
              <a:off x="2943306" y="4573976"/>
              <a:ext cx="164592" cy="164592"/>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1770084-E8D7-A6C9-96FC-3FA456DD4566}"/>
                </a:ext>
              </a:extLst>
            </p:cNvPr>
            <p:cNvCxnSpPr>
              <a:cxnSpLocks/>
            </p:cNvCxnSpPr>
            <p:nvPr/>
          </p:nvCxnSpPr>
          <p:spPr>
            <a:xfrm flipH="1">
              <a:off x="5408143" y="2148422"/>
              <a:ext cx="164122" cy="162849"/>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B5E8A7E-6852-44D0-991B-0CB6ACAE1381}"/>
                </a:ext>
              </a:extLst>
            </p:cNvPr>
            <p:cNvCxnSpPr>
              <a:cxnSpLocks/>
            </p:cNvCxnSpPr>
            <p:nvPr/>
          </p:nvCxnSpPr>
          <p:spPr>
            <a:xfrm flipH="1">
              <a:off x="5408143" y="3753769"/>
              <a:ext cx="162764" cy="164592"/>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01BE963-BB7F-B994-DE0D-06CFED851B72}"/>
                </a:ext>
              </a:extLst>
            </p:cNvPr>
            <p:cNvCxnSpPr>
              <a:cxnSpLocks/>
            </p:cNvCxnSpPr>
            <p:nvPr/>
          </p:nvCxnSpPr>
          <p:spPr>
            <a:xfrm flipH="1">
              <a:off x="5405739" y="4573976"/>
              <a:ext cx="164592" cy="164592"/>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578DA66-A2FE-3068-81A9-EBF42290FB94}"/>
                </a:ext>
              </a:extLst>
            </p:cNvPr>
            <p:cNvCxnSpPr>
              <a:cxnSpLocks/>
            </p:cNvCxnSpPr>
            <p:nvPr/>
          </p:nvCxnSpPr>
          <p:spPr>
            <a:xfrm>
              <a:off x="5547769" y="2154627"/>
              <a:ext cx="86817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BAFB469-BF60-24CA-90AC-4C52B2A7CB04}"/>
                </a:ext>
              </a:extLst>
            </p:cNvPr>
            <p:cNvCxnSpPr>
              <a:cxnSpLocks/>
            </p:cNvCxnSpPr>
            <p:nvPr/>
          </p:nvCxnSpPr>
          <p:spPr>
            <a:xfrm>
              <a:off x="5543139" y="2971604"/>
              <a:ext cx="87280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8FCC25A-181A-A7F2-48BC-7F6AC5318227}"/>
                </a:ext>
              </a:extLst>
            </p:cNvPr>
            <p:cNvCxnSpPr>
              <a:cxnSpLocks/>
            </p:cNvCxnSpPr>
            <p:nvPr/>
          </p:nvCxnSpPr>
          <p:spPr>
            <a:xfrm>
              <a:off x="5546965" y="3763475"/>
              <a:ext cx="87280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28909EB-47B5-ED44-5674-AAC18EC80C68}"/>
                </a:ext>
              </a:extLst>
            </p:cNvPr>
            <p:cNvCxnSpPr>
              <a:cxnSpLocks/>
            </p:cNvCxnSpPr>
            <p:nvPr/>
          </p:nvCxnSpPr>
          <p:spPr>
            <a:xfrm>
              <a:off x="5546965" y="4584161"/>
              <a:ext cx="87280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AC233CF-2589-648A-D92F-66AF222420B1}"/>
                </a:ext>
              </a:extLst>
            </p:cNvPr>
            <p:cNvCxnSpPr>
              <a:cxnSpLocks/>
            </p:cNvCxnSpPr>
            <p:nvPr/>
          </p:nvCxnSpPr>
          <p:spPr>
            <a:xfrm flipH="1">
              <a:off x="2945710" y="2148422"/>
              <a:ext cx="164122" cy="16284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469BEB4-2988-EA70-E5AB-81A6D56AB7B6}"/>
                </a:ext>
              </a:extLst>
            </p:cNvPr>
            <p:cNvCxnSpPr>
              <a:cxnSpLocks/>
            </p:cNvCxnSpPr>
            <p:nvPr/>
          </p:nvCxnSpPr>
          <p:spPr>
            <a:xfrm flipH="1">
              <a:off x="2945710" y="2960692"/>
              <a:ext cx="160400" cy="16716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C2F375A-A941-0A2B-0F88-65E731534BDB}"/>
                </a:ext>
              </a:extLst>
            </p:cNvPr>
            <p:cNvCxnSpPr>
              <a:cxnSpLocks/>
            </p:cNvCxnSpPr>
            <p:nvPr/>
          </p:nvCxnSpPr>
          <p:spPr>
            <a:xfrm flipH="1">
              <a:off x="2945710" y="3753769"/>
              <a:ext cx="162764" cy="16459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43549D5-899F-27B4-228D-394A7897C661}"/>
                </a:ext>
              </a:extLst>
            </p:cNvPr>
            <p:cNvCxnSpPr>
              <a:cxnSpLocks/>
            </p:cNvCxnSpPr>
            <p:nvPr/>
          </p:nvCxnSpPr>
          <p:spPr>
            <a:xfrm flipH="1">
              <a:off x="2943306" y="4573976"/>
              <a:ext cx="164592" cy="16459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294EFE0-94B1-6792-0831-2204D57E60E4}"/>
                </a:ext>
              </a:extLst>
            </p:cNvPr>
            <p:cNvCxnSpPr>
              <a:cxnSpLocks/>
            </p:cNvCxnSpPr>
            <p:nvPr/>
          </p:nvCxnSpPr>
          <p:spPr>
            <a:xfrm>
              <a:off x="1822820" y="4562055"/>
              <a:ext cx="13155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E6DA55E-AE3B-03AB-7017-116CDBC3D659}"/>
                </a:ext>
              </a:extLst>
            </p:cNvPr>
            <p:cNvCxnSpPr>
              <a:cxnSpLocks/>
            </p:cNvCxnSpPr>
            <p:nvPr/>
          </p:nvCxnSpPr>
          <p:spPr>
            <a:xfrm>
              <a:off x="1819838" y="3740297"/>
              <a:ext cx="13155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1CFBDCBA-E7D5-0E1D-FF9E-0ECC2686979F}"/>
                </a:ext>
              </a:extLst>
            </p:cNvPr>
            <p:cNvCxnSpPr>
              <a:cxnSpLocks/>
            </p:cNvCxnSpPr>
            <p:nvPr/>
          </p:nvCxnSpPr>
          <p:spPr>
            <a:xfrm>
              <a:off x="1822828" y="2948419"/>
              <a:ext cx="13155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C03372F-41AC-4C21-26E6-5F2FDB068EE7}"/>
                </a:ext>
              </a:extLst>
            </p:cNvPr>
            <p:cNvCxnSpPr>
              <a:cxnSpLocks/>
            </p:cNvCxnSpPr>
            <p:nvPr/>
          </p:nvCxnSpPr>
          <p:spPr>
            <a:xfrm>
              <a:off x="1819844" y="2132637"/>
              <a:ext cx="13155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A8D0F0D4-2FD7-F9BE-EE18-F6B59C2DA982}"/>
                </a:ext>
              </a:extLst>
            </p:cNvPr>
            <p:cNvCxnSpPr>
              <a:cxnSpLocks/>
            </p:cNvCxnSpPr>
            <p:nvPr/>
          </p:nvCxnSpPr>
          <p:spPr>
            <a:xfrm flipH="1">
              <a:off x="2952337" y="2043057"/>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441EA38E-4E82-7E6B-4BEC-996F204B1797}"/>
                </a:ext>
              </a:extLst>
            </p:cNvPr>
            <p:cNvCxnSpPr>
              <a:cxnSpLocks/>
            </p:cNvCxnSpPr>
            <p:nvPr/>
          </p:nvCxnSpPr>
          <p:spPr>
            <a:xfrm flipH="1">
              <a:off x="3100068" y="826852"/>
              <a:ext cx="3144"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A61AE61-FB65-56DB-F723-73DC21FABA09}"/>
                </a:ext>
              </a:extLst>
            </p:cNvPr>
            <p:cNvCxnSpPr>
              <a:cxnSpLocks/>
            </p:cNvCxnSpPr>
            <p:nvPr/>
          </p:nvCxnSpPr>
          <p:spPr>
            <a:xfrm>
              <a:off x="3924508" y="826852"/>
              <a:ext cx="0"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5FAB567A-E608-3669-4406-14755A2077D0}"/>
                </a:ext>
              </a:extLst>
            </p:cNvPr>
            <p:cNvCxnSpPr>
              <a:cxnSpLocks/>
            </p:cNvCxnSpPr>
            <p:nvPr/>
          </p:nvCxnSpPr>
          <p:spPr>
            <a:xfrm>
              <a:off x="4739556" y="826852"/>
              <a:ext cx="1688" cy="1241997"/>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3F9F23A-AE0B-D607-2955-2E9449739688}"/>
                </a:ext>
              </a:extLst>
            </p:cNvPr>
            <p:cNvCxnSpPr>
              <a:cxnSpLocks/>
            </p:cNvCxnSpPr>
            <p:nvPr/>
          </p:nvCxnSpPr>
          <p:spPr>
            <a:xfrm>
              <a:off x="5558905" y="826852"/>
              <a:ext cx="0"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93362D7B-EF2B-5724-2CFF-A99A4EC0FBB3}"/>
                </a:ext>
              </a:extLst>
            </p:cNvPr>
            <p:cNvCxnSpPr>
              <a:cxnSpLocks/>
            </p:cNvCxnSpPr>
            <p:nvPr/>
          </p:nvCxnSpPr>
          <p:spPr>
            <a:xfrm flipH="1">
              <a:off x="3772306" y="2052290"/>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E5F2C76-832C-0EB2-32F1-017796AC43E2}"/>
                </a:ext>
              </a:extLst>
            </p:cNvPr>
            <p:cNvCxnSpPr>
              <a:cxnSpLocks/>
            </p:cNvCxnSpPr>
            <p:nvPr/>
          </p:nvCxnSpPr>
          <p:spPr>
            <a:xfrm flipH="1">
              <a:off x="4585387" y="2052398"/>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71678BC6-4374-9B74-6340-DC20ADDCF88B}"/>
                </a:ext>
              </a:extLst>
            </p:cNvPr>
            <p:cNvCxnSpPr>
              <a:cxnSpLocks/>
            </p:cNvCxnSpPr>
            <p:nvPr/>
          </p:nvCxnSpPr>
          <p:spPr>
            <a:xfrm flipH="1">
              <a:off x="5404598" y="2055455"/>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68</a:t>
            </a:fld>
            <a:endParaRPr lang="en"/>
          </a:p>
        </p:txBody>
      </p:sp>
      <p:pic>
        <p:nvPicPr>
          <p:cNvPr id="17" name="Picture 16" descr="A picture containing icon&#10;&#10;Description automatically generated">
            <a:extLst>
              <a:ext uri="{FF2B5EF4-FFF2-40B4-BE49-F238E27FC236}">
                <a16:creationId xmlns:a16="http://schemas.microsoft.com/office/drawing/2014/main" id="{A9734F56-419C-E55A-0D94-24C5393A9C6C}"/>
              </a:ext>
            </a:extLst>
          </p:cNvPr>
          <p:cNvPicPr>
            <a:picLocks noChangeAspect="1"/>
          </p:cNvPicPr>
          <p:nvPr/>
        </p:nvPicPr>
        <p:blipFill>
          <a:blip r:embed="rId2"/>
          <a:stretch>
            <a:fillRect/>
          </a:stretch>
        </p:blipFill>
        <p:spPr>
          <a:xfrm>
            <a:off x="207607" y="1634868"/>
            <a:ext cx="593638" cy="593638"/>
          </a:xfrm>
          <a:prstGeom prst="rect">
            <a:avLst/>
          </a:prstGeom>
        </p:spPr>
      </p:pic>
      <p:sp>
        <p:nvSpPr>
          <p:cNvPr id="10" name="TextBox 9">
            <a:extLst>
              <a:ext uri="{FF2B5EF4-FFF2-40B4-BE49-F238E27FC236}">
                <a16:creationId xmlns:a16="http://schemas.microsoft.com/office/drawing/2014/main" id="{7559A17D-483F-DFC8-2155-630CC56DD75F}"/>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pic>
        <p:nvPicPr>
          <p:cNvPr id="121" name="Picture 120" descr="A picture containing shape&#10;&#10;Description automatically generated">
            <a:extLst>
              <a:ext uri="{FF2B5EF4-FFF2-40B4-BE49-F238E27FC236}">
                <a16:creationId xmlns:a16="http://schemas.microsoft.com/office/drawing/2014/main" id="{B72E9D97-45E4-CB0C-58D7-86F14279A237}"/>
              </a:ext>
            </a:extLst>
          </p:cNvPr>
          <p:cNvPicPr>
            <a:picLocks noChangeAspect="1"/>
          </p:cNvPicPr>
          <p:nvPr/>
        </p:nvPicPr>
        <p:blipFill>
          <a:blip r:embed="rId3"/>
          <a:stretch>
            <a:fillRect/>
          </a:stretch>
        </p:blipFill>
        <p:spPr>
          <a:xfrm>
            <a:off x="10069038" y="4109654"/>
            <a:ext cx="593639" cy="593639"/>
          </a:xfrm>
          <a:prstGeom prst="rect">
            <a:avLst/>
          </a:prstGeom>
        </p:spPr>
      </p:pic>
      <p:pic>
        <p:nvPicPr>
          <p:cNvPr id="122" name="Picture 121" descr="Icon&#10;&#10;Description automatically generated">
            <a:extLst>
              <a:ext uri="{FF2B5EF4-FFF2-40B4-BE49-F238E27FC236}">
                <a16:creationId xmlns:a16="http://schemas.microsoft.com/office/drawing/2014/main" id="{9C1E3FA4-AD74-1DB1-6C7F-3DC87078C0EE}"/>
              </a:ext>
            </a:extLst>
          </p:cNvPr>
          <p:cNvPicPr>
            <a:picLocks noChangeAspect="1"/>
          </p:cNvPicPr>
          <p:nvPr/>
        </p:nvPicPr>
        <p:blipFill>
          <a:blip r:embed="rId4"/>
          <a:stretch>
            <a:fillRect/>
          </a:stretch>
        </p:blipFill>
        <p:spPr>
          <a:xfrm>
            <a:off x="10489310" y="4806599"/>
            <a:ext cx="942916" cy="942916"/>
          </a:xfrm>
          <a:prstGeom prst="rect">
            <a:avLst/>
          </a:prstGeom>
        </p:spPr>
      </p:pic>
      <p:sp>
        <p:nvSpPr>
          <p:cNvPr id="123" name="TextBox 122">
            <a:extLst>
              <a:ext uri="{FF2B5EF4-FFF2-40B4-BE49-F238E27FC236}">
                <a16:creationId xmlns:a16="http://schemas.microsoft.com/office/drawing/2014/main" id="{85F97D45-758D-3076-5FF1-E8F76CE5A6C0}"/>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sp>
        <p:nvSpPr>
          <p:cNvPr id="59" name="Title 106">
            <a:extLst>
              <a:ext uri="{FF2B5EF4-FFF2-40B4-BE49-F238E27FC236}">
                <a16:creationId xmlns:a16="http://schemas.microsoft.com/office/drawing/2014/main" id="{C474FD52-4425-2E1B-7A6A-643E3F32A487}"/>
              </a:ext>
            </a:extLst>
          </p:cNvPr>
          <p:cNvSpPr>
            <a:spLocks noGrp="1"/>
          </p:cNvSpPr>
          <p:nvPr>
            <p:ph type="title"/>
          </p:nvPr>
        </p:nvSpPr>
        <p:spPr>
          <a:xfrm>
            <a:off x="361543" y="287877"/>
            <a:ext cx="10998200" cy="795852"/>
          </a:xfrm>
        </p:spPr>
        <p:txBody>
          <a:bodyPr/>
          <a:lstStyle/>
          <a:p>
            <a:r>
              <a:rPr lang="en-US" dirty="0"/>
              <a:t>GEMV Color Routes</a:t>
            </a:r>
          </a:p>
        </p:txBody>
      </p:sp>
      <p:grpSp>
        <p:nvGrpSpPr>
          <p:cNvPr id="207" name="Group 206">
            <a:extLst>
              <a:ext uri="{FF2B5EF4-FFF2-40B4-BE49-F238E27FC236}">
                <a16:creationId xmlns:a16="http://schemas.microsoft.com/office/drawing/2014/main" id="{51891731-D05B-E7B1-4DBE-608B4F126F2B}"/>
              </a:ext>
            </a:extLst>
          </p:cNvPr>
          <p:cNvGrpSpPr/>
          <p:nvPr/>
        </p:nvGrpSpPr>
        <p:grpSpPr>
          <a:xfrm>
            <a:off x="3855787" y="2178158"/>
            <a:ext cx="1014831" cy="2613522"/>
            <a:chOff x="3759145" y="2148422"/>
            <a:chExt cx="1014831" cy="2613522"/>
          </a:xfrm>
        </p:grpSpPr>
        <p:cxnSp>
          <p:nvCxnSpPr>
            <p:cNvPr id="208" name="Straight Connector 207">
              <a:extLst>
                <a:ext uri="{FF2B5EF4-FFF2-40B4-BE49-F238E27FC236}">
                  <a16:creationId xmlns:a16="http://schemas.microsoft.com/office/drawing/2014/main" id="{38126A51-4799-50CF-D188-E5C6971E90DE}"/>
                </a:ext>
              </a:extLst>
            </p:cNvPr>
            <p:cNvCxnSpPr>
              <a:cxnSpLocks/>
            </p:cNvCxnSpPr>
            <p:nvPr/>
          </p:nvCxnSpPr>
          <p:spPr>
            <a:xfrm flipH="1">
              <a:off x="3761549" y="2148422"/>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B7F299F4-F307-5A1F-7F1E-33D7F4354235}"/>
                </a:ext>
              </a:extLst>
            </p:cNvPr>
            <p:cNvCxnSpPr>
              <a:cxnSpLocks/>
            </p:cNvCxnSpPr>
            <p:nvPr/>
          </p:nvCxnSpPr>
          <p:spPr>
            <a:xfrm flipH="1">
              <a:off x="3761549" y="2960692"/>
              <a:ext cx="160400" cy="167166"/>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07FCA6A-F185-07D9-6200-7DF651C55F81}"/>
                </a:ext>
              </a:extLst>
            </p:cNvPr>
            <p:cNvCxnSpPr>
              <a:cxnSpLocks/>
            </p:cNvCxnSpPr>
            <p:nvPr/>
          </p:nvCxnSpPr>
          <p:spPr>
            <a:xfrm flipH="1">
              <a:off x="3761549" y="3753769"/>
              <a:ext cx="162764" cy="164592"/>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1E834E4-C56E-73EF-D540-A3CECDB10746}"/>
                </a:ext>
              </a:extLst>
            </p:cNvPr>
            <p:cNvCxnSpPr>
              <a:cxnSpLocks/>
            </p:cNvCxnSpPr>
            <p:nvPr/>
          </p:nvCxnSpPr>
          <p:spPr>
            <a:xfrm flipH="1">
              <a:off x="3759145" y="4573976"/>
              <a:ext cx="164592" cy="164592"/>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D8D61889-F471-8B95-8C33-8452498427F8}"/>
                </a:ext>
              </a:extLst>
            </p:cNvPr>
            <p:cNvCxnSpPr>
              <a:cxnSpLocks/>
            </p:cNvCxnSpPr>
            <p:nvPr/>
          </p:nvCxnSpPr>
          <p:spPr>
            <a:xfrm>
              <a:off x="3901175" y="2154627"/>
              <a:ext cx="872801" cy="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92AF8DFC-2700-7397-01A7-7A719E56EF9A}"/>
                </a:ext>
              </a:extLst>
            </p:cNvPr>
            <p:cNvCxnSpPr>
              <a:cxnSpLocks/>
            </p:cNvCxnSpPr>
            <p:nvPr/>
          </p:nvCxnSpPr>
          <p:spPr>
            <a:xfrm>
              <a:off x="3896545" y="2971604"/>
              <a:ext cx="872801" cy="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8DA07EFC-700C-BA64-A1F6-C711513F422E}"/>
                </a:ext>
              </a:extLst>
            </p:cNvPr>
            <p:cNvCxnSpPr>
              <a:cxnSpLocks/>
            </p:cNvCxnSpPr>
            <p:nvPr/>
          </p:nvCxnSpPr>
          <p:spPr>
            <a:xfrm>
              <a:off x="3900371" y="3763475"/>
              <a:ext cx="872801" cy="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AF5B363-660B-23AA-C133-6E99A912970D}"/>
                </a:ext>
              </a:extLst>
            </p:cNvPr>
            <p:cNvCxnSpPr>
              <a:cxnSpLocks/>
            </p:cNvCxnSpPr>
            <p:nvPr/>
          </p:nvCxnSpPr>
          <p:spPr>
            <a:xfrm>
              <a:off x="3900371" y="4584161"/>
              <a:ext cx="872801" cy="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E744F19-587B-A392-7607-CCC79E1532DE}"/>
                </a:ext>
              </a:extLst>
            </p:cNvPr>
            <p:cNvCxnSpPr>
              <a:cxnSpLocks/>
            </p:cNvCxnSpPr>
            <p:nvPr/>
          </p:nvCxnSpPr>
          <p:spPr>
            <a:xfrm flipH="1">
              <a:off x="4582582" y="2163495"/>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63E15A1-1034-94B9-C87E-CCECEED66428}"/>
                </a:ext>
              </a:extLst>
            </p:cNvPr>
            <p:cNvCxnSpPr>
              <a:cxnSpLocks/>
            </p:cNvCxnSpPr>
            <p:nvPr/>
          </p:nvCxnSpPr>
          <p:spPr>
            <a:xfrm flipH="1">
              <a:off x="4577441" y="2981071"/>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9D2890B3-D168-0709-E822-749171B4A406}"/>
                </a:ext>
              </a:extLst>
            </p:cNvPr>
            <p:cNvCxnSpPr>
              <a:cxnSpLocks/>
            </p:cNvCxnSpPr>
            <p:nvPr/>
          </p:nvCxnSpPr>
          <p:spPr>
            <a:xfrm flipH="1">
              <a:off x="4580187" y="3773931"/>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EA75E422-FFFD-FBA4-C191-430D0C18E841}"/>
                </a:ext>
              </a:extLst>
            </p:cNvPr>
            <p:cNvCxnSpPr>
              <a:cxnSpLocks/>
            </p:cNvCxnSpPr>
            <p:nvPr/>
          </p:nvCxnSpPr>
          <p:spPr>
            <a:xfrm flipH="1">
              <a:off x="4579717" y="4597352"/>
              <a:ext cx="164592" cy="164592"/>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A2859E28-7830-E871-349C-1EA33802ED15}"/>
              </a:ext>
            </a:extLst>
          </p:cNvPr>
          <p:cNvGrpSpPr/>
          <p:nvPr/>
        </p:nvGrpSpPr>
        <p:grpSpPr>
          <a:xfrm>
            <a:off x="2868966" y="2074082"/>
            <a:ext cx="2646505" cy="2613522"/>
            <a:chOff x="2943306" y="2148422"/>
            <a:chExt cx="2646505" cy="2613522"/>
          </a:xfrm>
        </p:grpSpPr>
        <p:cxnSp>
          <p:nvCxnSpPr>
            <p:cNvPr id="221" name="Straight Connector 220">
              <a:extLst>
                <a:ext uri="{FF2B5EF4-FFF2-40B4-BE49-F238E27FC236}">
                  <a16:creationId xmlns:a16="http://schemas.microsoft.com/office/drawing/2014/main" id="{584027FD-2B3A-7CF4-386C-1D4527C3BE4E}"/>
                </a:ext>
              </a:extLst>
            </p:cNvPr>
            <p:cNvCxnSpPr>
              <a:cxnSpLocks/>
            </p:cNvCxnSpPr>
            <p:nvPr/>
          </p:nvCxnSpPr>
          <p:spPr>
            <a:xfrm flipH="1">
              <a:off x="4577384" y="2148422"/>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9407686-8616-0B80-089B-DAE8063ECFBB}"/>
                </a:ext>
              </a:extLst>
            </p:cNvPr>
            <p:cNvCxnSpPr>
              <a:cxnSpLocks/>
            </p:cNvCxnSpPr>
            <p:nvPr/>
          </p:nvCxnSpPr>
          <p:spPr>
            <a:xfrm flipH="1">
              <a:off x="4577384" y="2960692"/>
              <a:ext cx="160400" cy="167166"/>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CB0700A3-2839-CAC0-BD5D-BD51A728341D}"/>
                </a:ext>
              </a:extLst>
            </p:cNvPr>
            <p:cNvCxnSpPr>
              <a:cxnSpLocks/>
            </p:cNvCxnSpPr>
            <p:nvPr/>
          </p:nvCxnSpPr>
          <p:spPr>
            <a:xfrm flipH="1">
              <a:off x="4577384" y="3753769"/>
              <a:ext cx="162764"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3C843294-DF92-BC3B-0438-B55C34895E4C}"/>
                </a:ext>
              </a:extLst>
            </p:cNvPr>
            <p:cNvCxnSpPr>
              <a:cxnSpLocks/>
            </p:cNvCxnSpPr>
            <p:nvPr/>
          </p:nvCxnSpPr>
          <p:spPr>
            <a:xfrm flipH="1">
              <a:off x="4574980" y="4573976"/>
              <a:ext cx="164592"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74D46D25-0BCD-0F52-FBE4-EE2B83FB7874}"/>
                </a:ext>
              </a:extLst>
            </p:cNvPr>
            <p:cNvCxnSpPr>
              <a:cxnSpLocks/>
            </p:cNvCxnSpPr>
            <p:nvPr/>
          </p:nvCxnSpPr>
          <p:spPr>
            <a:xfrm>
              <a:off x="4717010" y="2154627"/>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F55C4CAB-D631-5E64-FE42-405621AA70B2}"/>
                </a:ext>
              </a:extLst>
            </p:cNvPr>
            <p:cNvCxnSpPr>
              <a:cxnSpLocks/>
            </p:cNvCxnSpPr>
            <p:nvPr/>
          </p:nvCxnSpPr>
          <p:spPr>
            <a:xfrm>
              <a:off x="4712380" y="2971604"/>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95D836B3-489B-AF16-46D3-A2D357EB8404}"/>
                </a:ext>
              </a:extLst>
            </p:cNvPr>
            <p:cNvCxnSpPr>
              <a:cxnSpLocks/>
            </p:cNvCxnSpPr>
            <p:nvPr/>
          </p:nvCxnSpPr>
          <p:spPr>
            <a:xfrm>
              <a:off x="4716206" y="3763475"/>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28F1ED22-9F96-96F8-91EC-202EF1A02D21}"/>
                </a:ext>
              </a:extLst>
            </p:cNvPr>
            <p:cNvCxnSpPr>
              <a:cxnSpLocks/>
            </p:cNvCxnSpPr>
            <p:nvPr/>
          </p:nvCxnSpPr>
          <p:spPr>
            <a:xfrm>
              <a:off x="4716206" y="4584161"/>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F3325BAE-9BAD-2A45-0E1C-06623C4DBBFB}"/>
                </a:ext>
              </a:extLst>
            </p:cNvPr>
            <p:cNvCxnSpPr>
              <a:cxnSpLocks/>
            </p:cNvCxnSpPr>
            <p:nvPr/>
          </p:nvCxnSpPr>
          <p:spPr>
            <a:xfrm flipH="1">
              <a:off x="5398417" y="2163495"/>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AD518CFD-43DE-EB13-2D7E-6FB78EF6158C}"/>
                </a:ext>
              </a:extLst>
            </p:cNvPr>
            <p:cNvCxnSpPr>
              <a:cxnSpLocks/>
            </p:cNvCxnSpPr>
            <p:nvPr/>
          </p:nvCxnSpPr>
          <p:spPr>
            <a:xfrm flipH="1">
              <a:off x="5393276" y="2981071"/>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3CB198D2-5494-0713-BAC2-1B35E7FA1B52}"/>
                </a:ext>
              </a:extLst>
            </p:cNvPr>
            <p:cNvCxnSpPr>
              <a:cxnSpLocks/>
            </p:cNvCxnSpPr>
            <p:nvPr/>
          </p:nvCxnSpPr>
          <p:spPr>
            <a:xfrm flipH="1">
              <a:off x="5396022" y="3773931"/>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EB6EE3F-2BED-F28B-8FCB-CBF3CCAA2F61}"/>
                </a:ext>
              </a:extLst>
            </p:cNvPr>
            <p:cNvCxnSpPr>
              <a:cxnSpLocks/>
            </p:cNvCxnSpPr>
            <p:nvPr/>
          </p:nvCxnSpPr>
          <p:spPr>
            <a:xfrm flipH="1">
              <a:off x="5395552" y="4597352"/>
              <a:ext cx="164592"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54CF6671-F809-6490-FE5F-D80789249A21}"/>
                </a:ext>
              </a:extLst>
            </p:cNvPr>
            <p:cNvCxnSpPr>
              <a:cxnSpLocks/>
            </p:cNvCxnSpPr>
            <p:nvPr/>
          </p:nvCxnSpPr>
          <p:spPr>
            <a:xfrm flipH="1">
              <a:off x="2945710" y="2148422"/>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9A443266-BCC3-6971-B9F3-A9B6EC1B1CA6}"/>
                </a:ext>
              </a:extLst>
            </p:cNvPr>
            <p:cNvCxnSpPr>
              <a:cxnSpLocks/>
            </p:cNvCxnSpPr>
            <p:nvPr/>
          </p:nvCxnSpPr>
          <p:spPr>
            <a:xfrm flipH="1">
              <a:off x="2945710" y="2960692"/>
              <a:ext cx="160400" cy="167166"/>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6CE2B61E-B008-A22F-8D67-C61DFD4975DA}"/>
                </a:ext>
              </a:extLst>
            </p:cNvPr>
            <p:cNvCxnSpPr>
              <a:cxnSpLocks/>
            </p:cNvCxnSpPr>
            <p:nvPr/>
          </p:nvCxnSpPr>
          <p:spPr>
            <a:xfrm flipH="1">
              <a:off x="2945710" y="3753769"/>
              <a:ext cx="162764"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00ADECC-EBCA-56A7-F957-B12279862A6F}"/>
                </a:ext>
              </a:extLst>
            </p:cNvPr>
            <p:cNvCxnSpPr>
              <a:cxnSpLocks/>
            </p:cNvCxnSpPr>
            <p:nvPr/>
          </p:nvCxnSpPr>
          <p:spPr>
            <a:xfrm flipH="1">
              <a:off x="2943306" y="4573976"/>
              <a:ext cx="164592"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59D2CB03-F1BF-141F-8266-7DBE82F24A32}"/>
                </a:ext>
              </a:extLst>
            </p:cNvPr>
            <p:cNvCxnSpPr>
              <a:cxnSpLocks/>
            </p:cNvCxnSpPr>
            <p:nvPr/>
          </p:nvCxnSpPr>
          <p:spPr>
            <a:xfrm>
              <a:off x="3085336" y="2154627"/>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DD140767-B4EA-D05C-B87F-39CA36404E22}"/>
                </a:ext>
              </a:extLst>
            </p:cNvPr>
            <p:cNvCxnSpPr>
              <a:cxnSpLocks/>
            </p:cNvCxnSpPr>
            <p:nvPr/>
          </p:nvCxnSpPr>
          <p:spPr>
            <a:xfrm>
              <a:off x="3080706" y="2971604"/>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B013D205-9C35-41E0-366F-145B189866C4}"/>
                </a:ext>
              </a:extLst>
            </p:cNvPr>
            <p:cNvCxnSpPr>
              <a:cxnSpLocks/>
            </p:cNvCxnSpPr>
            <p:nvPr/>
          </p:nvCxnSpPr>
          <p:spPr>
            <a:xfrm>
              <a:off x="3084532" y="3763475"/>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FCED506E-E13E-13E2-B4ED-E0B85A44F86A}"/>
                </a:ext>
              </a:extLst>
            </p:cNvPr>
            <p:cNvCxnSpPr>
              <a:cxnSpLocks/>
            </p:cNvCxnSpPr>
            <p:nvPr/>
          </p:nvCxnSpPr>
          <p:spPr>
            <a:xfrm>
              <a:off x="3084532" y="4584161"/>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5D78466A-5525-5781-35E4-77C3D4B43D8C}"/>
                </a:ext>
              </a:extLst>
            </p:cNvPr>
            <p:cNvCxnSpPr>
              <a:cxnSpLocks/>
            </p:cNvCxnSpPr>
            <p:nvPr/>
          </p:nvCxnSpPr>
          <p:spPr>
            <a:xfrm flipH="1">
              <a:off x="3766743" y="2163495"/>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1ECE3E5B-A5D1-2C58-77A8-6137DEDAF1BD}"/>
                </a:ext>
              </a:extLst>
            </p:cNvPr>
            <p:cNvCxnSpPr>
              <a:cxnSpLocks/>
            </p:cNvCxnSpPr>
            <p:nvPr/>
          </p:nvCxnSpPr>
          <p:spPr>
            <a:xfrm flipH="1">
              <a:off x="3761602" y="2981071"/>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19DBD7E3-BD48-696D-C2E0-C968C51BE77E}"/>
                </a:ext>
              </a:extLst>
            </p:cNvPr>
            <p:cNvCxnSpPr>
              <a:cxnSpLocks/>
            </p:cNvCxnSpPr>
            <p:nvPr/>
          </p:nvCxnSpPr>
          <p:spPr>
            <a:xfrm flipH="1">
              <a:off x="3764348" y="3773931"/>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3EA91DA5-359C-85C4-61FD-DEA092CDBE81}"/>
                </a:ext>
              </a:extLst>
            </p:cNvPr>
            <p:cNvCxnSpPr>
              <a:cxnSpLocks/>
            </p:cNvCxnSpPr>
            <p:nvPr/>
          </p:nvCxnSpPr>
          <p:spPr>
            <a:xfrm flipH="1">
              <a:off x="3763878" y="4597352"/>
              <a:ext cx="164592"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65655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game&#10;&#10;Description automatically generated">
            <a:extLst>
              <a:ext uri="{FF2B5EF4-FFF2-40B4-BE49-F238E27FC236}">
                <a16:creationId xmlns:a16="http://schemas.microsoft.com/office/drawing/2014/main" id="{5EFDD932-9CE8-44B4-CB85-95327AC9DF66}"/>
              </a:ext>
            </a:extLst>
          </p:cNvPr>
          <p:cNvPicPr>
            <a:picLocks noChangeAspect="1"/>
          </p:cNvPicPr>
          <p:nvPr/>
        </p:nvPicPr>
        <p:blipFill>
          <a:blip r:embed="rId2"/>
          <a:stretch>
            <a:fillRect/>
          </a:stretch>
        </p:blipFill>
        <p:spPr>
          <a:xfrm>
            <a:off x="2122511" y="1502609"/>
            <a:ext cx="7772400" cy="4298528"/>
          </a:xfrm>
          <a:prstGeom prst="rect">
            <a:avLst/>
          </a:prstGeom>
        </p:spPr>
      </p:pic>
      <p:sp>
        <p:nvSpPr>
          <p:cNvPr id="2" name="Title 1">
            <a:extLst>
              <a:ext uri="{FF2B5EF4-FFF2-40B4-BE49-F238E27FC236}">
                <a16:creationId xmlns:a16="http://schemas.microsoft.com/office/drawing/2014/main" id="{AABABAAD-B23E-6874-13E1-5D1A6A31A4B0}"/>
              </a:ext>
            </a:extLst>
          </p:cNvPr>
          <p:cNvSpPr>
            <a:spLocks noGrp="1"/>
          </p:cNvSpPr>
          <p:nvPr>
            <p:ph type="title"/>
          </p:nvPr>
        </p:nvSpPr>
        <p:spPr/>
        <p:txBody>
          <a:bodyPr/>
          <a:lstStyle/>
          <a:p>
            <a:r>
              <a:rPr lang="en-US" dirty="0"/>
              <a:t>GEMV Color Routes</a:t>
            </a:r>
          </a:p>
        </p:txBody>
      </p:sp>
      <p:sp>
        <p:nvSpPr>
          <p:cNvPr id="4" name="Slide Number Placeholder 3">
            <a:extLst>
              <a:ext uri="{FF2B5EF4-FFF2-40B4-BE49-F238E27FC236}">
                <a16:creationId xmlns:a16="http://schemas.microsoft.com/office/drawing/2014/main" id="{31C45F5C-10B0-E6B4-D678-124E80912F97}"/>
              </a:ext>
            </a:extLst>
          </p:cNvPr>
          <p:cNvSpPr>
            <a:spLocks noGrp="1"/>
          </p:cNvSpPr>
          <p:nvPr>
            <p:ph type="sldNum" sz="quarter" idx="4"/>
          </p:nvPr>
        </p:nvSpPr>
        <p:spPr/>
        <p:txBody>
          <a:bodyPr/>
          <a:lstStyle/>
          <a:p>
            <a:fld id="{0B354EC8-F2B8-4A45-9B5A-4524A3A10FC3}" type="slidenum">
              <a:rPr lang="en-US" smtClean="0"/>
              <a:pPr/>
              <a:t>69</a:t>
            </a:fld>
            <a:endParaRPr lang="en-US" dirty="0"/>
          </a:p>
        </p:txBody>
      </p:sp>
      <p:sp>
        <p:nvSpPr>
          <p:cNvPr id="7" name="TextBox 6">
            <a:extLst>
              <a:ext uri="{FF2B5EF4-FFF2-40B4-BE49-F238E27FC236}">
                <a16:creationId xmlns:a16="http://schemas.microsoft.com/office/drawing/2014/main" id="{39796C92-F9E4-9518-8E46-67665E237AF1}"/>
              </a:ext>
            </a:extLst>
          </p:cNvPr>
          <p:cNvSpPr txBox="1"/>
          <p:nvPr/>
        </p:nvSpPr>
        <p:spPr>
          <a:xfrm>
            <a:off x="9894911" y="1471312"/>
            <a:ext cx="1614545" cy="923330"/>
          </a:xfrm>
          <a:prstGeom prst="rect">
            <a:avLst/>
          </a:prstGeom>
          <a:noFill/>
        </p:spPr>
        <p:txBody>
          <a:bodyPr wrap="none" rtlCol="0">
            <a:spAutoFit/>
          </a:bodyPr>
          <a:lstStyle/>
          <a:p>
            <a:r>
              <a:rPr lang="en-US" b="1" dirty="0"/>
              <a:t>Circle:</a:t>
            </a:r>
            <a:r>
              <a:rPr lang="en-US" dirty="0"/>
              <a:t>	</a:t>
            </a:r>
            <a:r>
              <a:rPr lang="en-US" dirty="0">
                <a:latin typeface="Consolas" panose="020B0609020204030204" pitchFamily="49" charset="0"/>
                <a:cs typeface="Consolas" panose="020B0609020204030204" pitchFamily="49" charset="0"/>
              </a:rPr>
              <a:t>RAMP</a:t>
            </a:r>
          </a:p>
          <a:p>
            <a:r>
              <a:rPr lang="en-US" b="1" dirty="0"/>
              <a:t>Outline:</a:t>
            </a:r>
            <a:r>
              <a:rPr lang="en-US" dirty="0"/>
              <a:t>	</a:t>
            </a:r>
            <a:r>
              <a:rPr lang="en-US" dirty="0">
                <a:latin typeface="Consolas" panose="020B0609020204030204" pitchFamily="49" charset="0"/>
                <a:cs typeface="Consolas" panose="020B0609020204030204" pitchFamily="49" charset="0"/>
              </a:rPr>
              <a:t>rx</a:t>
            </a:r>
          </a:p>
          <a:p>
            <a:r>
              <a:rPr lang="en-US" b="1" dirty="0"/>
              <a:t>Solid:</a:t>
            </a:r>
            <a:r>
              <a:rPr lang="en-US" dirty="0"/>
              <a:t>	</a:t>
            </a:r>
            <a:r>
              <a:rPr lang="en-US" dirty="0">
                <a:latin typeface="Consolas" panose="020B0609020204030204" pitchFamily="49" charset="0"/>
                <a:cs typeface="Consolas" panose="020B0609020204030204" pitchFamily="49" charset="0"/>
              </a:rPr>
              <a:t>tx</a:t>
            </a:r>
          </a:p>
        </p:txBody>
      </p:sp>
      <p:sp>
        <p:nvSpPr>
          <p:cNvPr id="8" name="Rectangle 7">
            <a:extLst>
              <a:ext uri="{FF2B5EF4-FFF2-40B4-BE49-F238E27FC236}">
                <a16:creationId xmlns:a16="http://schemas.microsoft.com/office/drawing/2014/main" id="{FBE7B98B-100C-5418-EB22-15DA11AACEAF}"/>
              </a:ext>
            </a:extLst>
          </p:cNvPr>
          <p:cNvSpPr/>
          <p:nvPr/>
        </p:nvSpPr>
        <p:spPr>
          <a:xfrm>
            <a:off x="2199630" y="1557694"/>
            <a:ext cx="7627417" cy="4160061"/>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639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4463-3BF0-F74E-A092-2D0EB87001A8}"/>
              </a:ext>
            </a:extLst>
          </p:cNvPr>
          <p:cNvSpPr>
            <a:spLocks noGrp="1"/>
          </p:cNvSpPr>
          <p:nvPr>
            <p:ph type="title"/>
          </p:nvPr>
        </p:nvSpPr>
        <p:spPr>
          <a:xfrm>
            <a:off x="361543" y="287877"/>
            <a:ext cx="10998200" cy="795852"/>
          </a:xfrm>
        </p:spPr>
        <p:txBody>
          <a:bodyPr/>
          <a:lstStyle/>
          <a:p>
            <a:r>
              <a:rPr lang="en-US" b="1" dirty="0"/>
              <a:t>WSE-2 Architecture Basics</a:t>
            </a:r>
          </a:p>
        </p:txBody>
      </p:sp>
      <p:sp>
        <p:nvSpPr>
          <p:cNvPr id="7" name="Content Placeholder 2">
            <a:extLst>
              <a:ext uri="{FF2B5EF4-FFF2-40B4-BE49-F238E27FC236}">
                <a16:creationId xmlns:a16="http://schemas.microsoft.com/office/drawing/2014/main" id="{ADBED6F9-8BE8-6B48-987F-20728A64ED55}"/>
              </a:ext>
            </a:extLst>
          </p:cNvPr>
          <p:cNvSpPr>
            <a:spLocks noGrp="1"/>
          </p:cNvSpPr>
          <p:nvPr>
            <p:ph idx="1"/>
          </p:nvPr>
        </p:nvSpPr>
        <p:spPr>
          <a:xfrm>
            <a:off x="6342032" y="802948"/>
            <a:ext cx="5621921" cy="5514511"/>
          </a:xfrm>
        </p:spPr>
        <p:txBody>
          <a:bodyPr vert="horz" lIns="91440" tIns="45720" rIns="91440" bIns="45720" rtlCol="0" anchor="t">
            <a:normAutofit fontScale="70000" lnSpcReduction="20000"/>
          </a:bodyPr>
          <a:lstStyle/>
          <a:p>
            <a:pPr marL="0" indent="0">
              <a:lnSpc>
                <a:spcPct val="120000"/>
              </a:lnSpc>
              <a:buNone/>
            </a:pPr>
            <a:r>
              <a:rPr lang="en-US" sz="2900" dirty="0"/>
              <a:t>The WSE appears as a logical 2D array of individually programmable Processing Elements</a:t>
            </a:r>
          </a:p>
          <a:p>
            <a:pPr marL="0" indent="0">
              <a:lnSpc>
                <a:spcPct val="120000"/>
              </a:lnSpc>
              <a:spcBef>
                <a:spcPts val="0"/>
              </a:spcBef>
              <a:buNone/>
            </a:pPr>
            <a:endParaRPr lang="en-US" sz="1600" dirty="0"/>
          </a:p>
          <a:p>
            <a:pPr marL="0" indent="0">
              <a:lnSpc>
                <a:spcPct val="120000"/>
              </a:lnSpc>
              <a:buNone/>
            </a:pPr>
            <a:r>
              <a:rPr lang="en-US" sz="2600" b="1" dirty="0">
                <a:solidFill>
                  <a:srgbClr val="EA5B0C"/>
                </a:solidFill>
              </a:rPr>
              <a:t>Flexible compute</a:t>
            </a:r>
          </a:p>
          <a:p>
            <a:pPr>
              <a:lnSpc>
                <a:spcPct val="120000"/>
              </a:lnSpc>
              <a:spcBef>
                <a:spcPts val="0"/>
              </a:spcBef>
            </a:pPr>
            <a:r>
              <a:rPr lang="en-US" sz="2600" dirty="0">
                <a:latin typeface="+mn-lt"/>
              </a:rPr>
              <a:t>850,000 general purpose CPUs</a:t>
            </a:r>
          </a:p>
          <a:p>
            <a:pPr>
              <a:lnSpc>
                <a:spcPct val="120000"/>
              </a:lnSpc>
              <a:spcBef>
                <a:spcPts val="0"/>
              </a:spcBef>
            </a:pPr>
            <a:r>
              <a:rPr lang="en-US" sz="2600" dirty="0">
                <a:latin typeface="+mn-lt"/>
              </a:rPr>
              <a:t>16- and 32-bit native FP and integer data types</a:t>
            </a:r>
          </a:p>
          <a:p>
            <a:pPr>
              <a:lnSpc>
                <a:spcPct val="120000"/>
              </a:lnSpc>
              <a:spcBef>
                <a:spcPts val="0"/>
              </a:spcBef>
            </a:pPr>
            <a:r>
              <a:rPr lang="en-US" sz="2600" b="1" dirty="0">
                <a:latin typeface="+mn-lt"/>
              </a:rPr>
              <a:t>Dataflow programming</a:t>
            </a:r>
            <a:r>
              <a:rPr lang="en-US" sz="2600" dirty="0">
                <a:latin typeface="+mn-lt"/>
              </a:rPr>
              <a:t>: Tasks are activated or triggered by the arrival of data packets</a:t>
            </a:r>
          </a:p>
          <a:p>
            <a:pPr marL="0" indent="0">
              <a:lnSpc>
                <a:spcPct val="120000"/>
              </a:lnSpc>
              <a:spcBef>
                <a:spcPts val="0"/>
              </a:spcBef>
              <a:buNone/>
            </a:pPr>
            <a:endParaRPr lang="en-US" sz="1300" dirty="0"/>
          </a:p>
          <a:p>
            <a:pPr marL="0" indent="0">
              <a:lnSpc>
                <a:spcPct val="120000"/>
              </a:lnSpc>
              <a:buNone/>
            </a:pPr>
            <a:r>
              <a:rPr lang="en-US" sz="2600" b="1" dirty="0">
                <a:solidFill>
                  <a:srgbClr val="EA5B0C"/>
                </a:solidFill>
              </a:rPr>
              <a:t>Flexible communication</a:t>
            </a:r>
          </a:p>
          <a:p>
            <a:pPr>
              <a:lnSpc>
                <a:spcPct val="120000"/>
              </a:lnSpc>
              <a:spcBef>
                <a:spcPts val="0"/>
              </a:spcBef>
            </a:pPr>
            <a:r>
              <a:rPr lang="en-US" sz="2600" dirty="0"/>
              <a:t>Programmable router</a:t>
            </a:r>
          </a:p>
          <a:p>
            <a:pPr>
              <a:lnSpc>
                <a:spcPct val="120000"/>
              </a:lnSpc>
              <a:spcBef>
                <a:spcPts val="0"/>
              </a:spcBef>
            </a:pPr>
            <a:r>
              <a:rPr lang="en-US" sz="2600" dirty="0"/>
              <a:t>Static or dynamic routes (</a:t>
            </a:r>
            <a:r>
              <a:rPr lang="en-US" sz="2600" b="1" dirty="0"/>
              <a:t>colors</a:t>
            </a:r>
            <a:r>
              <a:rPr lang="en-US" sz="2600" dirty="0"/>
              <a:t>)</a:t>
            </a:r>
          </a:p>
          <a:p>
            <a:pPr>
              <a:lnSpc>
                <a:spcPct val="120000"/>
              </a:lnSpc>
              <a:spcBef>
                <a:spcPts val="0"/>
              </a:spcBef>
            </a:pPr>
            <a:r>
              <a:rPr lang="en-US" sz="2600" dirty="0"/>
              <a:t>Data packets (</a:t>
            </a:r>
            <a:r>
              <a:rPr lang="en-US" sz="2600" b="1" dirty="0"/>
              <a:t>wavelets</a:t>
            </a:r>
            <a:r>
              <a:rPr lang="en-US" sz="2600" dirty="0"/>
              <a:t>) passed between PEs</a:t>
            </a:r>
          </a:p>
          <a:p>
            <a:pPr>
              <a:lnSpc>
                <a:spcPct val="120000"/>
              </a:lnSpc>
              <a:spcBef>
                <a:spcPts val="0"/>
              </a:spcBef>
            </a:pPr>
            <a:r>
              <a:rPr lang="en-US" sz="2600" dirty="0"/>
              <a:t>1 cycle for PE-to-PE communication</a:t>
            </a:r>
          </a:p>
          <a:p>
            <a:pPr marL="0" indent="0">
              <a:lnSpc>
                <a:spcPct val="120000"/>
              </a:lnSpc>
              <a:spcBef>
                <a:spcPts val="0"/>
              </a:spcBef>
              <a:buNone/>
            </a:pPr>
            <a:endParaRPr lang="en-US" sz="1300" dirty="0"/>
          </a:p>
          <a:p>
            <a:pPr marL="0" indent="0">
              <a:lnSpc>
                <a:spcPct val="120000"/>
              </a:lnSpc>
              <a:buNone/>
            </a:pPr>
            <a:r>
              <a:rPr lang="en-US" sz="2600" b="1" dirty="0">
                <a:solidFill>
                  <a:srgbClr val="EA5B0C"/>
                </a:solidFill>
              </a:rPr>
              <a:t>Fast memory</a:t>
            </a:r>
          </a:p>
          <a:p>
            <a:pPr>
              <a:lnSpc>
                <a:spcPct val="120000"/>
              </a:lnSpc>
              <a:spcBef>
                <a:spcPts val="0"/>
              </a:spcBef>
            </a:pPr>
            <a:r>
              <a:rPr lang="en-US" sz="2600" dirty="0"/>
              <a:t>40GB on-chip SRAM</a:t>
            </a:r>
          </a:p>
          <a:p>
            <a:pPr>
              <a:lnSpc>
                <a:spcPct val="120000"/>
              </a:lnSpc>
              <a:spcBef>
                <a:spcPts val="0"/>
              </a:spcBef>
            </a:pPr>
            <a:r>
              <a:rPr lang="en-US" sz="2600" dirty="0"/>
              <a:t>Data and instructions</a:t>
            </a:r>
          </a:p>
          <a:p>
            <a:pPr>
              <a:lnSpc>
                <a:spcPct val="120000"/>
              </a:lnSpc>
              <a:spcBef>
                <a:spcPts val="0"/>
              </a:spcBef>
            </a:pPr>
            <a:r>
              <a:rPr lang="en-US" sz="2600" dirty="0"/>
              <a:t>1 cycle read/write</a:t>
            </a:r>
          </a:p>
        </p:txBody>
      </p:sp>
      <p:grpSp>
        <p:nvGrpSpPr>
          <p:cNvPr id="18" name="Group 17">
            <a:extLst>
              <a:ext uri="{FF2B5EF4-FFF2-40B4-BE49-F238E27FC236}">
                <a16:creationId xmlns:a16="http://schemas.microsoft.com/office/drawing/2014/main" id="{58FD9936-E19C-331E-E13F-6CFC44042C8A}"/>
              </a:ext>
            </a:extLst>
          </p:cNvPr>
          <p:cNvGrpSpPr/>
          <p:nvPr/>
        </p:nvGrpSpPr>
        <p:grpSpPr>
          <a:xfrm>
            <a:off x="-1826" y="847368"/>
            <a:ext cx="6097825" cy="5408827"/>
            <a:chOff x="-1826" y="847368"/>
            <a:chExt cx="6097825" cy="5408827"/>
          </a:xfrm>
        </p:grpSpPr>
        <p:sp>
          <p:nvSpPr>
            <p:cNvPr id="12" name="TextBox 11">
              <a:extLst>
                <a:ext uri="{FF2B5EF4-FFF2-40B4-BE49-F238E27FC236}">
                  <a16:creationId xmlns:a16="http://schemas.microsoft.com/office/drawing/2014/main" id="{3AF44681-3BCA-4942-877A-9BD646563A59}"/>
                </a:ext>
              </a:extLst>
            </p:cNvPr>
            <p:cNvSpPr txBox="1"/>
            <p:nvPr/>
          </p:nvSpPr>
          <p:spPr>
            <a:xfrm>
              <a:off x="-1826" y="2040648"/>
              <a:ext cx="83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Arial" panose="020B0604020202020204"/>
                  <a:ea typeface="+mn-ea"/>
                  <a:cs typeface="+mn-cs"/>
                </a:rPr>
                <a:t>Tensors</a:t>
              </a:r>
            </a:p>
          </p:txBody>
        </p:sp>
        <p:sp>
          <p:nvSpPr>
            <p:cNvPr id="68" name="TextBox 67">
              <a:extLst>
                <a:ext uri="{FF2B5EF4-FFF2-40B4-BE49-F238E27FC236}">
                  <a16:creationId xmlns:a16="http://schemas.microsoft.com/office/drawing/2014/main" id="{237D899A-27BF-44C0-B418-564BA5D2D2B7}"/>
                </a:ext>
              </a:extLst>
            </p:cNvPr>
            <p:cNvSpPr txBox="1"/>
            <p:nvPr/>
          </p:nvSpPr>
          <p:spPr>
            <a:xfrm>
              <a:off x="5269914" y="2051158"/>
              <a:ext cx="8260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Arial" panose="020B0604020202020204"/>
                  <a:ea typeface="+mn-ea"/>
                  <a:cs typeface="+mn-cs"/>
                </a:rPr>
                <a:t>Tensors</a:t>
              </a:r>
            </a:p>
          </p:txBody>
        </p:sp>
        <p:sp>
          <p:nvSpPr>
            <p:cNvPr id="14" name="Arrow: Left-Right 13">
              <a:extLst>
                <a:ext uri="{FF2B5EF4-FFF2-40B4-BE49-F238E27FC236}">
                  <a16:creationId xmlns:a16="http://schemas.microsoft.com/office/drawing/2014/main" id="{5EC2139F-47D0-4960-A3C7-F6489D39E70C}"/>
                </a:ext>
              </a:extLst>
            </p:cNvPr>
            <p:cNvSpPr/>
            <p:nvPr/>
          </p:nvSpPr>
          <p:spPr>
            <a:xfrm>
              <a:off x="770175" y="2134213"/>
              <a:ext cx="342064" cy="122150"/>
            </a:xfrm>
            <a:prstGeom prst="leftRightArrow">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69" name="Arrow: Left-Right 68">
              <a:extLst>
                <a:ext uri="{FF2B5EF4-FFF2-40B4-BE49-F238E27FC236}">
                  <a16:creationId xmlns:a16="http://schemas.microsoft.com/office/drawing/2014/main" id="{18621F4B-39AC-4AA2-9EAA-D2C4D9BED92C}"/>
                </a:ext>
              </a:extLst>
            </p:cNvPr>
            <p:cNvSpPr/>
            <p:nvPr/>
          </p:nvSpPr>
          <p:spPr>
            <a:xfrm>
              <a:off x="4940990" y="2127700"/>
              <a:ext cx="342064" cy="122150"/>
            </a:xfrm>
            <a:prstGeom prst="leftRightArrow">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AB2F701C-38E3-4CB0-81B7-648E1CEC89F4}"/>
                </a:ext>
              </a:extLst>
            </p:cNvPr>
            <p:cNvSpPr txBox="1"/>
            <p:nvPr/>
          </p:nvSpPr>
          <p:spPr>
            <a:xfrm>
              <a:off x="2830498" y="922199"/>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71" name="TextBox 70">
              <a:extLst>
                <a:ext uri="{FF2B5EF4-FFF2-40B4-BE49-F238E27FC236}">
                  <a16:creationId xmlns:a16="http://schemas.microsoft.com/office/drawing/2014/main" id="{7C870950-205C-4D27-8312-64E790266589}"/>
                </a:ext>
              </a:extLst>
            </p:cNvPr>
            <p:cNvSpPr txBox="1"/>
            <p:nvPr/>
          </p:nvSpPr>
          <p:spPr>
            <a:xfrm>
              <a:off x="2830498" y="1441627"/>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72" name="TextBox 71">
              <a:extLst>
                <a:ext uri="{FF2B5EF4-FFF2-40B4-BE49-F238E27FC236}">
                  <a16:creationId xmlns:a16="http://schemas.microsoft.com/office/drawing/2014/main" id="{E7C0CEFF-D5D5-4E37-9CD4-062F7DB89FFE}"/>
                </a:ext>
              </a:extLst>
            </p:cNvPr>
            <p:cNvSpPr txBox="1"/>
            <p:nvPr/>
          </p:nvSpPr>
          <p:spPr>
            <a:xfrm>
              <a:off x="2830498" y="1948887"/>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73" name="TextBox 72">
              <a:extLst>
                <a:ext uri="{FF2B5EF4-FFF2-40B4-BE49-F238E27FC236}">
                  <a16:creationId xmlns:a16="http://schemas.microsoft.com/office/drawing/2014/main" id="{A3DE855D-DC68-4AAA-A3A6-008493611FB9}"/>
                </a:ext>
              </a:extLst>
            </p:cNvPr>
            <p:cNvSpPr txBox="1"/>
            <p:nvPr/>
          </p:nvSpPr>
          <p:spPr>
            <a:xfrm>
              <a:off x="2830498" y="2877574"/>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74" name="TextBox 73">
              <a:extLst>
                <a:ext uri="{FF2B5EF4-FFF2-40B4-BE49-F238E27FC236}">
                  <a16:creationId xmlns:a16="http://schemas.microsoft.com/office/drawing/2014/main" id="{010F0083-92C1-4F65-B2FE-00677B55B155}"/>
                </a:ext>
              </a:extLst>
            </p:cNvPr>
            <p:cNvSpPr txBox="1"/>
            <p:nvPr/>
          </p:nvSpPr>
          <p:spPr>
            <a:xfrm>
              <a:off x="2830498" y="3372909"/>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75" name="TextBox 74">
              <a:extLst>
                <a:ext uri="{FF2B5EF4-FFF2-40B4-BE49-F238E27FC236}">
                  <a16:creationId xmlns:a16="http://schemas.microsoft.com/office/drawing/2014/main" id="{549AFA59-5FEB-432C-9B51-DF8E8638F965}"/>
                </a:ext>
              </a:extLst>
            </p:cNvPr>
            <p:cNvSpPr txBox="1"/>
            <p:nvPr/>
          </p:nvSpPr>
          <p:spPr>
            <a:xfrm rot="5400000">
              <a:off x="1368881" y="2476510"/>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76" name="TextBox 75">
              <a:extLst>
                <a:ext uri="{FF2B5EF4-FFF2-40B4-BE49-F238E27FC236}">
                  <a16:creationId xmlns:a16="http://schemas.microsoft.com/office/drawing/2014/main" id="{073749E4-D57D-4C69-B041-DF0C36DB6872}"/>
                </a:ext>
              </a:extLst>
            </p:cNvPr>
            <p:cNvSpPr txBox="1"/>
            <p:nvPr/>
          </p:nvSpPr>
          <p:spPr>
            <a:xfrm rot="5400000">
              <a:off x="1884309" y="2476510"/>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77" name="TextBox 76">
              <a:extLst>
                <a:ext uri="{FF2B5EF4-FFF2-40B4-BE49-F238E27FC236}">
                  <a16:creationId xmlns:a16="http://schemas.microsoft.com/office/drawing/2014/main" id="{369EE8C3-FB81-4FDD-B35F-EE12F2373C94}"/>
                </a:ext>
              </a:extLst>
            </p:cNvPr>
            <p:cNvSpPr txBox="1"/>
            <p:nvPr/>
          </p:nvSpPr>
          <p:spPr>
            <a:xfrm rot="5400000">
              <a:off x="2392442" y="2476510"/>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78" name="TextBox 77">
              <a:extLst>
                <a:ext uri="{FF2B5EF4-FFF2-40B4-BE49-F238E27FC236}">
                  <a16:creationId xmlns:a16="http://schemas.microsoft.com/office/drawing/2014/main" id="{6E44E7CA-68D3-422C-B92C-31B141E33FD5}"/>
                </a:ext>
              </a:extLst>
            </p:cNvPr>
            <p:cNvSpPr txBox="1"/>
            <p:nvPr/>
          </p:nvSpPr>
          <p:spPr>
            <a:xfrm rot="5400000">
              <a:off x="3389699" y="2476510"/>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79" name="TextBox 78">
              <a:extLst>
                <a:ext uri="{FF2B5EF4-FFF2-40B4-BE49-F238E27FC236}">
                  <a16:creationId xmlns:a16="http://schemas.microsoft.com/office/drawing/2014/main" id="{1BA04C30-69D0-43BA-B908-ABC61C50BF26}"/>
                </a:ext>
              </a:extLst>
            </p:cNvPr>
            <p:cNvSpPr txBox="1"/>
            <p:nvPr/>
          </p:nvSpPr>
          <p:spPr>
            <a:xfrm rot="5400000">
              <a:off x="3905127" y="2476510"/>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80" name="TextBox 79">
              <a:extLst>
                <a:ext uri="{FF2B5EF4-FFF2-40B4-BE49-F238E27FC236}">
                  <a16:creationId xmlns:a16="http://schemas.microsoft.com/office/drawing/2014/main" id="{DBB47113-D807-4C83-ADA9-DA65243B6480}"/>
                </a:ext>
              </a:extLst>
            </p:cNvPr>
            <p:cNvSpPr txBox="1"/>
            <p:nvPr/>
          </p:nvSpPr>
          <p:spPr>
            <a:xfrm rot="5400000">
              <a:off x="4413260" y="2476510"/>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grpSp>
          <p:nvGrpSpPr>
            <p:cNvPr id="90" name="Group 89">
              <a:extLst>
                <a:ext uri="{FF2B5EF4-FFF2-40B4-BE49-F238E27FC236}">
                  <a16:creationId xmlns:a16="http://schemas.microsoft.com/office/drawing/2014/main" id="{B4DBE53B-A9BF-48BA-8CBF-1E2FB0DDDBC0}"/>
                </a:ext>
              </a:extLst>
            </p:cNvPr>
            <p:cNvGrpSpPr/>
            <p:nvPr/>
          </p:nvGrpSpPr>
          <p:grpSpPr>
            <a:xfrm>
              <a:off x="3156878" y="3988057"/>
              <a:ext cx="2619808" cy="2268138"/>
              <a:chOff x="7670442" y="68480"/>
              <a:chExt cx="2539924" cy="2673414"/>
            </a:xfrm>
          </p:grpSpPr>
          <p:sp>
            <p:nvSpPr>
              <p:cNvPr id="91" name="Rectangle 90">
                <a:extLst>
                  <a:ext uri="{FF2B5EF4-FFF2-40B4-BE49-F238E27FC236}">
                    <a16:creationId xmlns:a16="http://schemas.microsoft.com/office/drawing/2014/main" id="{F892EE87-9CB6-457F-AFF8-395D23E87999}"/>
                  </a:ext>
                </a:extLst>
              </p:cNvPr>
              <p:cNvSpPr/>
              <p:nvPr/>
            </p:nvSpPr>
            <p:spPr>
              <a:xfrm>
                <a:off x="8079583" y="475981"/>
                <a:ext cx="1721642" cy="54739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Arial" panose="020B0604020202020204"/>
                    <a:ea typeface="+mn-ea"/>
                    <a:cs typeface="+mn-cs"/>
                  </a:rPr>
                  <a:t>Fabric router</a:t>
                </a:r>
              </a:p>
            </p:txBody>
          </p:sp>
          <p:sp>
            <p:nvSpPr>
              <p:cNvPr id="92" name="Rectangle 91">
                <a:extLst>
                  <a:ext uri="{FF2B5EF4-FFF2-40B4-BE49-F238E27FC236}">
                    <a16:creationId xmlns:a16="http://schemas.microsoft.com/office/drawing/2014/main" id="{73829758-263D-4AB4-BC3E-888C059AABF6}"/>
                  </a:ext>
                </a:extLst>
              </p:cNvPr>
              <p:cNvSpPr/>
              <p:nvPr/>
            </p:nvSpPr>
            <p:spPr>
              <a:xfrm>
                <a:off x="8276034" y="1533085"/>
                <a:ext cx="885825" cy="344796"/>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Arial" panose="020B0604020202020204"/>
                    <a:ea typeface="+mn-ea"/>
                    <a:cs typeface="+mn-cs"/>
                  </a:rPr>
                  <a:t>Processor</a:t>
                </a:r>
              </a:p>
            </p:txBody>
          </p:sp>
          <p:sp>
            <p:nvSpPr>
              <p:cNvPr id="93" name="Rectangle 92">
                <a:extLst>
                  <a:ext uri="{FF2B5EF4-FFF2-40B4-BE49-F238E27FC236}">
                    <a16:creationId xmlns:a16="http://schemas.microsoft.com/office/drawing/2014/main" id="{63A2EE8C-1D4A-4302-A992-BEE5ED78B409}"/>
                  </a:ext>
                </a:extLst>
              </p:cNvPr>
              <p:cNvSpPr/>
              <p:nvPr/>
            </p:nvSpPr>
            <p:spPr>
              <a:xfrm>
                <a:off x="8336756" y="2124649"/>
                <a:ext cx="764381" cy="344796"/>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Arial" panose="020B0604020202020204"/>
                    <a:ea typeface="+mn-ea"/>
                    <a:cs typeface="+mn-cs"/>
                  </a:rPr>
                  <a:t>Memory</a:t>
                </a:r>
              </a:p>
            </p:txBody>
          </p:sp>
          <p:cxnSp>
            <p:nvCxnSpPr>
              <p:cNvPr id="94" name="Straight Arrow Connector 93">
                <a:extLst>
                  <a:ext uri="{FF2B5EF4-FFF2-40B4-BE49-F238E27FC236}">
                    <a16:creationId xmlns:a16="http://schemas.microsoft.com/office/drawing/2014/main" id="{F1F733EE-F8CA-485A-9022-6E22F58F583D}"/>
                  </a:ext>
                </a:extLst>
              </p:cNvPr>
              <p:cNvCxnSpPr>
                <a:cxnSpLocks/>
                <a:stCxn id="92" idx="2"/>
                <a:endCxn id="93" idx="0"/>
              </p:cNvCxnSpPr>
              <p:nvPr/>
            </p:nvCxnSpPr>
            <p:spPr>
              <a:xfrm flipH="1">
                <a:off x="8718946" y="1877881"/>
                <a:ext cx="1" cy="246768"/>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219325A6-3374-4AA8-B16B-623AC39604A0}"/>
                  </a:ext>
                </a:extLst>
              </p:cNvPr>
              <p:cNvGrpSpPr/>
              <p:nvPr/>
            </p:nvGrpSpPr>
            <p:grpSpPr>
              <a:xfrm>
                <a:off x="8665372" y="1020447"/>
                <a:ext cx="95321" cy="512637"/>
                <a:chOff x="8622510" y="906144"/>
                <a:chExt cx="95321" cy="512637"/>
              </a:xfrm>
            </p:grpSpPr>
            <p:cxnSp>
              <p:nvCxnSpPr>
                <p:cNvPr id="113" name="Straight Arrow Connector 112">
                  <a:extLst>
                    <a:ext uri="{FF2B5EF4-FFF2-40B4-BE49-F238E27FC236}">
                      <a16:creationId xmlns:a16="http://schemas.microsoft.com/office/drawing/2014/main" id="{5D175E1B-92B2-4E86-9F02-3A5D078A06CA}"/>
                    </a:ext>
                  </a:extLst>
                </p:cNvPr>
                <p:cNvCxnSpPr>
                  <a:cxnSpLocks/>
                </p:cNvCxnSpPr>
                <p:nvPr/>
              </p:nvCxnSpPr>
              <p:spPr>
                <a:xfrm>
                  <a:off x="8622510" y="909077"/>
                  <a:ext cx="0" cy="509704"/>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E5736F01-C1EE-404B-A446-8F6F1D821A42}"/>
                    </a:ext>
                  </a:extLst>
                </p:cNvPr>
                <p:cNvCxnSpPr>
                  <a:cxnSpLocks/>
                </p:cNvCxnSpPr>
                <p:nvPr/>
              </p:nvCxnSpPr>
              <p:spPr>
                <a:xfrm flipV="1">
                  <a:off x="8717831" y="906144"/>
                  <a:ext cx="0" cy="512637"/>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96" name="TextBox 95">
                <a:extLst>
                  <a:ext uri="{FF2B5EF4-FFF2-40B4-BE49-F238E27FC236}">
                    <a16:creationId xmlns:a16="http://schemas.microsoft.com/office/drawing/2014/main" id="{93121D7E-4E55-4E94-A6A1-27867F6B297C}"/>
                  </a:ext>
                </a:extLst>
              </p:cNvPr>
              <p:cNvSpPr txBox="1"/>
              <p:nvPr/>
            </p:nvSpPr>
            <p:spPr>
              <a:xfrm>
                <a:off x="8000295" y="1092002"/>
                <a:ext cx="700088" cy="32649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31F20"/>
                    </a:solidFill>
                    <a:effectLst/>
                    <a:uLnTx/>
                    <a:uFillTx/>
                    <a:latin typeface="Arial" panose="020B0604020202020204"/>
                    <a:ea typeface="+mn-ea"/>
                    <a:cs typeface="+mn-cs"/>
                  </a:rPr>
                  <a:t>Offramp</a:t>
                </a:r>
              </a:p>
            </p:txBody>
          </p:sp>
          <p:sp>
            <p:nvSpPr>
              <p:cNvPr id="97" name="TextBox 96">
                <a:extLst>
                  <a:ext uri="{FF2B5EF4-FFF2-40B4-BE49-F238E27FC236}">
                    <a16:creationId xmlns:a16="http://schemas.microsoft.com/office/drawing/2014/main" id="{2ECCE5DB-8CF3-414B-A3CD-61D9FC870F3C}"/>
                  </a:ext>
                </a:extLst>
              </p:cNvPr>
              <p:cNvSpPr txBox="1"/>
              <p:nvPr/>
            </p:nvSpPr>
            <p:spPr>
              <a:xfrm>
                <a:off x="8742770" y="1096523"/>
                <a:ext cx="700088" cy="32649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31F20"/>
                    </a:solidFill>
                    <a:effectLst/>
                    <a:uLnTx/>
                    <a:uFillTx/>
                    <a:latin typeface="Arial" panose="020B0604020202020204"/>
                    <a:ea typeface="+mn-ea"/>
                    <a:cs typeface="+mn-cs"/>
                  </a:rPr>
                  <a:t>Onramp</a:t>
                </a:r>
              </a:p>
            </p:txBody>
          </p:sp>
          <p:sp>
            <p:nvSpPr>
              <p:cNvPr id="98" name="Rectangle 97">
                <a:extLst>
                  <a:ext uri="{FF2B5EF4-FFF2-40B4-BE49-F238E27FC236}">
                    <a16:creationId xmlns:a16="http://schemas.microsoft.com/office/drawing/2014/main" id="{A17F6EF9-C5C1-4EED-AB30-9269109E98D5}"/>
                  </a:ext>
                </a:extLst>
              </p:cNvPr>
              <p:cNvSpPr/>
              <p:nvPr/>
            </p:nvSpPr>
            <p:spPr>
              <a:xfrm>
                <a:off x="7893845" y="200655"/>
                <a:ext cx="2093118" cy="237823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9" name="TextBox 98">
                <a:extLst>
                  <a:ext uri="{FF2B5EF4-FFF2-40B4-BE49-F238E27FC236}">
                    <a16:creationId xmlns:a16="http://schemas.microsoft.com/office/drawing/2014/main" id="{02B4CAD4-8331-4771-96AA-9009D806A858}"/>
                  </a:ext>
                </a:extLst>
              </p:cNvPr>
              <p:cNvSpPr txBox="1"/>
              <p:nvPr/>
            </p:nvSpPr>
            <p:spPr>
              <a:xfrm>
                <a:off x="7947417" y="100156"/>
                <a:ext cx="407194" cy="253940"/>
              </a:xfrm>
              <a:prstGeom prst="rect">
                <a:avLst/>
              </a:prstGeom>
              <a:solidFill>
                <a:schemeClr val="bg1"/>
              </a:solidFill>
            </p:spPr>
            <p:txBody>
              <a:bodyPr wrap="square" lIns="45720" tIns="0" rIns="4572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31F20"/>
                    </a:solidFill>
                    <a:effectLst/>
                    <a:uLnTx/>
                    <a:uFillTx/>
                    <a:latin typeface="Arial" panose="020B0604020202020204"/>
                    <a:ea typeface="+mn-ea"/>
                    <a:cs typeface="+mn-cs"/>
                  </a:rPr>
                  <a:t>PE</a:t>
                </a:r>
              </a:p>
            </p:txBody>
          </p:sp>
          <p:grpSp>
            <p:nvGrpSpPr>
              <p:cNvPr id="100" name="Group 99">
                <a:extLst>
                  <a:ext uri="{FF2B5EF4-FFF2-40B4-BE49-F238E27FC236}">
                    <a16:creationId xmlns:a16="http://schemas.microsoft.com/office/drawing/2014/main" id="{CE60C719-0C3C-40EB-8CBD-74614D008ADB}"/>
                  </a:ext>
                </a:extLst>
              </p:cNvPr>
              <p:cNvGrpSpPr/>
              <p:nvPr/>
            </p:nvGrpSpPr>
            <p:grpSpPr>
              <a:xfrm>
                <a:off x="9561918" y="1020448"/>
                <a:ext cx="109728" cy="1721446"/>
                <a:chOff x="8622510" y="909077"/>
                <a:chExt cx="107149" cy="371946"/>
              </a:xfrm>
            </p:grpSpPr>
            <p:cxnSp>
              <p:nvCxnSpPr>
                <p:cNvPr id="110" name="Straight Arrow Connector 109">
                  <a:extLst>
                    <a:ext uri="{FF2B5EF4-FFF2-40B4-BE49-F238E27FC236}">
                      <a16:creationId xmlns:a16="http://schemas.microsoft.com/office/drawing/2014/main" id="{D015025E-305E-49E3-8D80-890126796320}"/>
                    </a:ext>
                  </a:extLst>
                </p:cNvPr>
                <p:cNvCxnSpPr/>
                <p:nvPr/>
              </p:nvCxnSpPr>
              <p:spPr>
                <a:xfrm>
                  <a:off x="8622510"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5C02660A-659C-4CEB-B7F5-D35D678DD282}"/>
                    </a:ext>
                  </a:extLst>
                </p:cNvPr>
                <p:cNvCxnSpPr>
                  <a:cxnSpLocks/>
                </p:cNvCxnSpPr>
                <p:nvPr/>
              </p:nvCxnSpPr>
              <p:spPr>
                <a:xfrm rot="10800000">
                  <a:off x="8729659"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5480AD3A-C3D7-40D6-BD8A-EE15F5BBC04A}"/>
                  </a:ext>
                </a:extLst>
              </p:cNvPr>
              <p:cNvGrpSpPr/>
              <p:nvPr/>
            </p:nvGrpSpPr>
            <p:grpSpPr>
              <a:xfrm>
                <a:off x="9569093" y="68480"/>
                <a:ext cx="107149" cy="409141"/>
                <a:chOff x="8622510" y="909077"/>
                <a:chExt cx="107149" cy="371946"/>
              </a:xfrm>
            </p:grpSpPr>
            <p:cxnSp>
              <p:nvCxnSpPr>
                <p:cNvPr id="108" name="Straight Arrow Connector 107">
                  <a:extLst>
                    <a:ext uri="{FF2B5EF4-FFF2-40B4-BE49-F238E27FC236}">
                      <a16:creationId xmlns:a16="http://schemas.microsoft.com/office/drawing/2014/main" id="{D873A14A-09BB-4788-986D-4D9271DA2FDD}"/>
                    </a:ext>
                  </a:extLst>
                </p:cNvPr>
                <p:cNvCxnSpPr/>
                <p:nvPr/>
              </p:nvCxnSpPr>
              <p:spPr>
                <a:xfrm>
                  <a:off x="8622510"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DD9DF0A1-E87E-4390-851D-B2C0786F67BE}"/>
                    </a:ext>
                  </a:extLst>
                </p:cNvPr>
                <p:cNvCxnSpPr>
                  <a:cxnSpLocks/>
                </p:cNvCxnSpPr>
                <p:nvPr/>
              </p:nvCxnSpPr>
              <p:spPr>
                <a:xfrm rot="10800000">
                  <a:off x="8729659"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FF2139D1-FFFF-4A09-B4D7-86016ECA4CA9}"/>
                  </a:ext>
                </a:extLst>
              </p:cNvPr>
              <p:cNvGrpSpPr/>
              <p:nvPr/>
            </p:nvGrpSpPr>
            <p:grpSpPr>
              <a:xfrm rot="5400000">
                <a:off x="7821438" y="540745"/>
                <a:ext cx="107149" cy="409141"/>
                <a:chOff x="8622510" y="909077"/>
                <a:chExt cx="107149" cy="371946"/>
              </a:xfrm>
            </p:grpSpPr>
            <p:cxnSp>
              <p:nvCxnSpPr>
                <p:cNvPr id="106" name="Straight Arrow Connector 105">
                  <a:extLst>
                    <a:ext uri="{FF2B5EF4-FFF2-40B4-BE49-F238E27FC236}">
                      <a16:creationId xmlns:a16="http://schemas.microsoft.com/office/drawing/2014/main" id="{35BCA1E4-47D2-48A0-8518-8C1649FAA7A7}"/>
                    </a:ext>
                  </a:extLst>
                </p:cNvPr>
                <p:cNvCxnSpPr/>
                <p:nvPr/>
              </p:nvCxnSpPr>
              <p:spPr>
                <a:xfrm>
                  <a:off x="8622510"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E50FE0B1-2E0B-4627-AC92-A1CAA00E2370}"/>
                    </a:ext>
                  </a:extLst>
                </p:cNvPr>
                <p:cNvCxnSpPr>
                  <a:cxnSpLocks/>
                </p:cNvCxnSpPr>
                <p:nvPr/>
              </p:nvCxnSpPr>
              <p:spPr>
                <a:xfrm rot="10800000">
                  <a:off x="8729659"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0A3779AF-0093-4C20-9445-32FB6D2934A7}"/>
                  </a:ext>
                </a:extLst>
              </p:cNvPr>
              <p:cNvGrpSpPr/>
              <p:nvPr/>
            </p:nvGrpSpPr>
            <p:grpSpPr>
              <a:xfrm rot="5400000">
                <a:off x="9952221" y="540745"/>
                <a:ext cx="107149" cy="409141"/>
                <a:chOff x="8622510" y="909077"/>
                <a:chExt cx="107149" cy="371946"/>
              </a:xfrm>
            </p:grpSpPr>
            <p:cxnSp>
              <p:nvCxnSpPr>
                <p:cNvPr id="104" name="Straight Arrow Connector 103">
                  <a:extLst>
                    <a:ext uri="{FF2B5EF4-FFF2-40B4-BE49-F238E27FC236}">
                      <a16:creationId xmlns:a16="http://schemas.microsoft.com/office/drawing/2014/main" id="{FEE5A208-8029-452A-8CAC-F118723A2500}"/>
                    </a:ext>
                  </a:extLst>
                </p:cNvPr>
                <p:cNvCxnSpPr/>
                <p:nvPr/>
              </p:nvCxnSpPr>
              <p:spPr>
                <a:xfrm>
                  <a:off x="8622510"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0DD11BD7-ED0B-43DC-A36B-791B733F533C}"/>
                    </a:ext>
                  </a:extLst>
                </p:cNvPr>
                <p:cNvCxnSpPr>
                  <a:cxnSpLocks/>
                </p:cNvCxnSpPr>
                <p:nvPr/>
              </p:nvCxnSpPr>
              <p:spPr>
                <a:xfrm rot="10800000">
                  <a:off x="8729659"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cxnSp>
          <p:nvCxnSpPr>
            <p:cNvPr id="115" name="Straight Connector 114">
              <a:extLst>
                <a:ext uri="{FF2B5EF4-FFF2-40B4-BE49-F238E27FC236}">
                  <a16:creationId xmlns:a16="http://schemas.microsoft.com/office/drawing/2014/main" id="{391AA679-E077-412C-9B53-EEFFE3476476}"/>
                </a:ext>
              </a:extLst>
            </p:cNvPr>
            <p:cNvCxnSpPr>
              <a:cxnSpLocks/>
            </p:cNvCxnSpPr>
            <p:nvPr/>
          </p:nvCxnSpPr>
          <p:spPr>
            <a:xfrm>
              <a:off x="2765920" y="3456049"/>
              <a:ext cx="621387" cy="668002"/>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CF31C29A-1D13-4F6F-8AAB-AECD7A5348B2}"/>
                </a:ext>
              </a:extLst>
            </p:cNvPr>
            <p:cNvCxnSpPr>
              <a:cxnSpLocks/>
            </p:cNvCxnSpPr>
            <p:nvPr/>
          </p:nvCxnSpPr>
          <p:spPr>
            <a:xfrm>
              <a:off x="2755454" y="3833670"/>
              <a:ext cx="618847" cy="2284235"/>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pic>
          <p:nvPicPr>
            <p:cNvPr id="127" name="Picture 126" descr="A picture containing PowerPoint&#10;&#10;Description automatically generated">
              <a:extLst>
                <a:ext uri="{FF2B5EF4-FFF2-40B4-BE49-F238E27FC236}">
                  <a16:creationId xmlns:a16="http://schemas.microsoft.com/office/drawing/2014/main" id="{FFBDC76B-2310-4803-9165-BD640FB8FC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7744" y="847368"/>
              <a:ext cx="1686416" cy="1686416"/>
            </a:xfrm>
            <a:prstGeom prst="rect">
              <a:avLst/>
            </a:prstGeom>
          </p:spPr>
        </p:pic>
        <p:pic>
          <p:nvPicPr>
            <p:cNvPr id="128" name="Picture 127" descr="A picture containing PowerPoint&#10;&#10;Description automatically generated">
              <a:extLst>
                <a:ext uri="{FF2B5EF4-FFF2-40B4-BE49-F238E27FC236}">
                  <a16:creationId xmlns:a16="http://schemas.microsoft.com/office/drawing/2014/main" id="{035D3282-4C0F-44DC-ABFC-D05E7139EB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5017" y="847368"/>
              <a:ext cx="1686416" cy="1686416"/>
            </a:xfrm>
            <a:prstGeom prst="rect">
              <a:avLst/>
            </a:prstGeom>
          </p:spPr>
        </p:pic>
        <p:pic>
          <p:nvPicPr>
            <p:cNvPr id="130" name="Picture 129" descr="A picture containing text, red, orange&#10;&#10;Description automatically generated">
              <a:extLst>
                <a:ext uri="{FF2B5EF4-FFF2-40B4-BE49-F238E27FC236}">
                  <a16:creationId xmlns:a16="http://schemas.microsoft.com/office/drawing/2014/main" id="{39AB0DA9-F66D-4243-AD83-8236EF3A78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9704" y="2759342"/>
              <a:ext cx="1682496" cy="1201210"/>
            </a:xfrm>
            <a:prstGeom prst="rect">
              <a:avLst/>
            </a:prstGeom>
          </p:spPr>
        </p:pic>
        <p:pic>
          <p:nvPicPr>
            <p:cNvPr id="131" name="Picture 130" descr="A picture containing text, red, orange&#10;&#10;Description automatically generated">
              <a:extLst>
                <a:ext uri="{FF2B5EF4-FFF2-40B4-BE49-F238E27FC236}">
                  <a16:creationId xmlns:a16="http://schemas.microsoft.com/office/drawing/2014/main" id="{851410E2-172C-498D-994B-F51281D517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1703" y="2759342"/>
              <a:ext cx="1682496" cy="1201210"/>
            </a:xfrm>
            <a:prstGeom prst="rect">
              <a:avLst/>
            </a:prstGeom>
          </p:spPr>
        </p:pic>
      </p:grpSp>
    </p:spTree>
    <p:extLst>
      <p:ext uri="{BB962C8B-B14F-4D97-AF65-F5344CB8AC3E}">
        <p14:creationId xmlns:p14="http://schemas.microsoft.com/office/powerpoint/2010/main" val="120516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game&#10;&#10;Description automatically generated">
            <a:extLst>
              <a:ext uri="{FF2B5EF4-FFF2-40B4-BE49-F238E27FC236}">
                <a16:creationId xmlns:a16="http://schemas.microsoft.com/office/drawing/2014/main" id="{5EFDD932-9CE8-44B4-CB85-95327AC9DF66}"/>
              </a:ext>
            </a:extLst>
          </p:cNvPr>
          <p:cNvPicPr>
            <a:picLocks noChangeAspect="1"/>
          </p:cNvPicPr>
          <p:nvPr/>
        </p:nvPicPr>
        <p:blipFill>
          <a:blip r:embed="rId3"/>
          <a:stretch>
            <a:fillRect/>
          </a:stretch>
        </p:blipFill>
        <p:spPr>
          <a:xfrm>
            <a:off x="2122511" y="1502609"/>
            <a:ext cx="7772400" cy="4298528"/>
          </a:xfrm>
          <a:prstGeom prst="rect">
            <a:avLst/>
          </a:prstGeom>
        </p:spPr>
      </p:pic>
      <p:sp>
        <p:nvSpPr>
          <p:cNvPr id="2" name="Title 1">
            <a:extLst>
              <a:ext uri="{FF2B5EF4-FFF2-40B4-BE49-F238E27FC236}">
                <a16:creationId xmlns:a16="http://schemas.microsoft.com/office/drawing/2014/main" id="{AABABAAD-B23E-6874-13E1-5D1A6A31A4B0}"/>
              </a:ext>
            </a:extLst>
          </p:cNvPr>
          <p:cNvSpPr>
            <a:spLocks noGrp="1"/>
          </p:cNvSpPr>
          <p:nvPr>
            <p:ph type="title"/>
          </p:nvPr>
        </p:nvSpPr>
        <p:spPr/>
        <p:txBody>
          <a:bodyPr/>
          <a:lstStyle/>
          <a:p>
            <a:r>
              <a:rPr lang="en-US" dirty="0"/>
              <a:t>GEMV Color Routes</a:t>
            </a:r>
          </a:p>
        </p:txBody>
      </p:sp>
      <p:sp>
        <p:nvSpPr>
          <p:cNvPr id="4" name="Slide Number Placeholder 3">
            <a:extLst>
              <a:ext uri="{FF2B5EF4-FFF2-40B4-BE49-F238E27FC236}">
                <a16:creationId xmlns:a16="http://schemas.microsoft.com/office/drawing/2014/main" id="{31C45F5C-10B0-E6B4-D678-124E80912F97}"/>
              </a:ext>
            </a:extLst>
          </p:cNvPr>
          <p:cNvSpPr>
            <a:spLocks noGrp="1"/>
          </p:cNvSpPr>
          <p:nvPr>
            <p:ph type="sldNum" sz="quarter" idx="4"/>
          </p:nvPr>
        </p:nvSpPr>
        <p:spPr/>
        <p:txBody>
          <a:bodyPr/>
          <a:lstStyle/>
          <a:p>
            <a:fld id="{0B354EC8-F2B8-4A45-9B5A-4524A3A10FC3}" type="slidenum">
              <a:rPr lang="en-US" smtClean="0"/>
              <a:pPr/>
              <a:t>70</a:t>
            </a:fld>
            <a:endParaRPr lang="en-US" dirty="0"/>
          </a:p>
        </p:txBody>
      </p:sp>
      <p:sp>
        <p:nvSpPr>
          <p:cNvPr id="8" name="Rectangle 7">
            <a:extLst>
              <a:ext uri="{FF2B5EF4-FFF2-40B4-BE49-F238E27FC236}">
                <a16:creationId xmlns:a16="http://schemas.microsoft.com/office/drawing/2014/main" id="{FBE7B98B-100C-5418-EB22-15DA11AACEAF}"/>
              </a:ext>
            </a:extLst>
          </p:cNvPr>
          <p:cNvSpPr/>
          <p:nvPr/>
        </p:nvSpPr>
        <p:spPr>
          <a:xfrm>
            <a:off x="2199630" y="1557694"/>
            <a:ext cx="7627417" cy="4160061"/>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CECDFD7-C4DC-36B4-BC44-DC3887D6110E}"/>
              </a:ext>
            </a:extLst>
          </p:cNvPr>
          <p:cNvSpPr/>
          <p:nvPr/>
        </p:nvSpPr>
        <p:spPr>
          <a:xfrm>
            <a:off x="2199630" y="1557694"/>
            <a:ext cx="2757960" cy="4160061"/>
          </a:xfrm>
          <a:prstGeom prst="rect">
            <a:avLst/>
          </a:prstGeom>
          <a:solidFill>
            <a:srgbClr val="F05A28">
              <a:alpha val="5058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928148-4D93-63A9-D3E9-C6069B314BD2}"/>
              </a:ext>
            </a:extLst>
          </p:cNvPr>
          <p:cNvSpPr/>
          <p:nvPr/>
        </p:nvSpPr>
        <p:spPr>
          <a:xfrm>
            <a:off x="7733841" y="1571842"/>
            <a:ext cx="2093206" cy="4160061"/>
          </a:xfrm>
          <a:prstGeom prst="rect">
            <a:avLst/>
          </a:prstGeom>
          <a:solidFill>
            <a:srgbClr val="F05A28">
              <a:alpha val="5058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08C4BB8-0B19-A166-633E-45BB6364E058}"/>
              </a:ext>
            </a:extLst>
          </p:cNvPr>
          <p:cNvSpPr/>
          <p:nvPr/>
        </p:nvSpPr>
        <p:spPr>
          <a:xfrm>
            <a:off x="4964864" y="1543546"/>
            <a:ext cx="2757960" cy="725930"/>
          </a:xfrm>
          <a:prstGeom prst="rect">
            <a:avLst/>
          </a:prstGeom>
          <a:solidFill>
            <a:srgbClr val="FF0000">
              <a:alpha val="5058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9C5821-F1EF-C12F-1B07-C41FE9BB859F}"/>
              </a:ext>
            </a:extLst>
          </p:cNvPr>
          <p:cNvSpPr/>
          <p:nvPr/>
        </p:nvSpPr>
        <p:spPr>
          <a:xfrm>
            <a:off x="4966735" y="5023122"/>
            <a:ext cx="2757960" cy="725930"/>
          </a:xfrm>
          <a:prstGeom prst="rect">
            <a:avLst/>
          </a:prstGeom>
          <a:solidFill>
            <a:srgbClr val="FF0000">
              <a:alpha val="5058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6819BC-26D4-A329-3887-735BE024063F}"/>
              </a:ext>
            </a:extLst>
          </p:cNvPr>
          <p:cNvSpPr/>
          <p:nvPr/>
        </p:nvSpPr>
        <p:spPr>
          <a:xfrm>
            <a:off x="4957590" y="2269476"/>
            <a:ext cx="2765234" cy="2753646"/>
          </a:xfrm>
          <a:prstGeom prst="rect">
            <a:avLst/>
          </a:prstGeom>
          <a:noFill/>
          <a:ln w="381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E65CC67-F059-F4C6-F950-19CEA9AFB562}"/>
              </a:ext>
            </a:extLst>
          </p:cNvPr>
          <p:cNvSpPr txBox="1"/>
          <p:nvPr/>
        </p:nvSpPr>
        <p:spPr>
          <a:xfrm>
            <a:off x="2736071" y="3340567"/>
            <a:ext cx="1656223" cy="400110"/>
          </a:xfrm>
          <a:prstGeom prst="rect">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b="1" dirty="0" err="1">
                <a:latin typeface="Consolas" panose="020B0609020204030204" pitchFamily="49" charset="0"/>
                <a:cs typeface="Consolas" panose="020B0609020204030204" pitchFamily="49" charset="0"/>
              </a:rPr>
              <a:t>memcpy</a:t>
            </a:r>
            <a:r>
              <a:rPr lang="en-US" sz="2000" b="1" dirty="0"/>
              <a:t> infra</a:t>
            </a:r>
          </a:p>
        </p:txBody>
      </p:sp>
      <p:sp>
        <p:nvSpPr>
          <p:cNvPr id="14" name="TextBox 13">
            <a:extLst>
              <a:ext uri="{FF2B5EF4-FFF2-40B4-BE49-F238E27FC236}">
                <a16:creationId xmlns:a16="http://schemas.microsoft.com/office/drawing/2014/main" id="{F31583B6-2B46-0D8B-95B3-A982C1AA3664}"/>
              </a:ext>
            </a:extLst>
          </p:cNvPr>
          <p:cNvSpPr txBox="1"/>
          <p:nvPr/>
        </p:nvSpPr>
        <p:spPr>
          <a:xfrm>
            <a:off x="7952332" y="3340567"/>
            <a:ext cx="1656223" cy="400110"/>
          </a:xfrm>
          <a:prstGeom prst="rect">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b="1" dirty="0" err="1">
                <a:latin typeface="Consolas" panose="020B0609020204030204" pitchFamily="49" charset="0"/>
                <a:cs typeface="Consolas" panose="020B0609020204030204" pitchFamily="49" charset="0"/>
              </a:rPr>
              <a:t>memcpy</a:t>
            </a:r>
            <a:r>
              <a:rPr lang="en-US" sz="2000" b="1" dirty="0"/>
              <a:t> infra</a:t>
            </a:r>
          </a:p>
        </p:txBody>
      </p:sp>
      <p:sp>
        <p:nvSpPr>
          <p:cNvPr id="15" name="TextBox 14">
            <a:extLst>
              <a:ext uri="{FF2B5EF4-FFF2-40B4-BE49-F238E27FC236}">
                <a16:creationId xmlns:a16="http://schemas.microsoft.com/office/drawing/2014/main" id="{FD8E837A-F16D-5610-8126-A33F710918EF}"/>
              </a:ext>
            </a:extLst>
          </p:cNvPr>
          <p:cNvSpPr txBox="1"/>
          <p:nvPr/>
        </p:nvSpPr>
        <p:spPr>
          <a:xfrm>
            <a:off x="5512095" y="1695354"/>
            <a:ext cx="1656223" cy="400110"/>
          </a:xfrm>
          <a:prstGeom prst="rect">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b="1" dirty="0" err="1">
                <a:latin typeface="Consolas" panose="020B0609020204030204" pitchFamily="49" charset="0"/>
                <a:cs typeface="Consolas" panose="020B0609020204030204" pitchFamily="49" charset="0"/>
              </a:rPr>
              <a:t>memcpy</a:t>
            </a:r>
            <a:r>
              <a:rPr lang="en-US" sz="2000" b="1" dirty="0"/>
              <a:t> infra</a:t>
            </a:r>
          </a:p>
        </p:txBody>
      </p:sp>
      <p:sp>
        <p:nvSpPr>
          <p:cNvPr id="16" name="TextBox 15">
            <a:extLst>
              <a:ext uri="{FF2B5EF4-FFF2-40B4-BE49-F238E27FC236}">
                <a16:creationId xmlns:a16="http://schemas.microsoft.com/office/drawing/2014/main" id="{D326E1ED-2736-4D6D-E40C-BEC817BD09F4}"/>
              </a:ext>
            </a:extLst>
          </p:cNvPr>
          <p:cNvSpPr txBox="1"/>
          <p:nvPr/>
        </p:nvSpPr>
        <p:spPr>
          <a:xfrm>
            <a:off x="5521536" y="5158151"/>
            <a:ext cx="1656223" cy="400110"/>
          </a:xfrm>
          <a:prstGeom prst="rect">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b="1" dirty="0" err="1">
                <a:latin typeface="Consolas" panose="020B0609020204030204" pitchFamily="49" charset="0"/>
                <a:cs typeface="Consolas" panose="020B0609020204030204" pitchFamily="49" charset="0"/>
              </a:rPr>
              <a:t>memcpy</a:t>
            </a:r>
            <a:r>
              <a:rPr lang="en-US" sz="2000" b="1" dirty="0"/>
              <a:t> infra</a:t>
            </a:r>
          </a:p>
        </p:txBody>
      </p:sp>
      <p:sp>
        <p:nvSpPr>
          <p:cNvPr id="17" name="TextBox 16">
            <a:extLst>
              <a:ext uri="{FF2B5EF4-FFF2-40B4-BE49-F238E27FC236}">
                <a16:creationId xmlns:a16="http://schemas.microsoft.com/office/drawing/2014/main" id="{E1C6A653-6CE4-42B6-C90D-33D7BA58F756}"/>
              </a:ext>
            </a:extLst>
          </p:cNvPr>
          <p:cNvSpPr txBox="1"/>
          <p:nvPr/>
        </p:nvSpPr>
        <p:spPr>
          <a:xfrm>
            <a:off x="5751729" y="3368226"/>
            <a:ext cx="1172116" cy="400110"/>
          </a:xfrm>
          <a:prstGeom prst="rect">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b="1" dirty="0">
                <a:latin typeface="Consolas" panose="020B0609020204030204" pitchFamily="49" charset="0"/>
                <a:cs typeface="Consolas" panose="020B0609020204030204" pitchFamily="49" charset="0"/>
              </a:rPr>
              <a:t>program</a:t>
            </a:r>
            <a:endParaRPr lang="en-US" sz="2000" b="1" dirty="0"/>
          </a:p>
        </p:txBody>
      </p:sp>
      <p:sp>
        <p:nvSpPr>
          <p:cNvPr id="19" name="Triangle 18">
            <a:extLst>
              <a:ext uri="{FF2B5EF4-FFF2-40B4-BE49-F238E27FC236}">
                <a16:creationId xmlns:a16="http://schemas.microsoft.com/office/drawing/2014/main" id="{6D2A7FB1-66F2-640F-0EB7-B1B0C582427D}"/>
              </a:ext>
            </a:extLst>
          </p:cNvPr>
          <p:cNvSpPr/>
          <p:nvPr/>
        </p:nvSpPr>
        <p:spPr>
          <a:xfrm rot="5400000">
            <a:off x="1651003" y="1622082"/>
            <a:ext cx="518708" cy="400110"/>
          </a:xfrm>
          <a:prstGeom prst="triangl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BE6107C8-6EF0-0DEC-4357-0C78B23F9779}"/>
              </a:ext>
            </a:extLst>
          </p:cNvPr>
          <p:cNvSpPr/>
          <p:nvPr/>
        </p:nvSpPr>
        <p:spPr>
          <a:xfrm rot="5400000">
            <a:off x="1651003" y="3029672"/>
            <a:ext cx="518708" cy="400110"/>
          </a:xfrm>
          <a:prstGeom prst="triangl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F2D6B16A-21D1-2D34-F9E6-C004CD361101}"/>
              </a:ext>
            </a:extLst>
          </p:cNvPr>
          <p:cNvSpPr/>
          <p:nvPr/>
        </p:nvSpPr>
        <p:spPr>
          <a:xfrm rot="5400000">
            <a:off x="1651003" y="4354775"/>
            <a:ext cx="518708" cy="400110"/>
          </a:xfrm>
          <a:prstGeom prst="triangl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475FF89A-27EE-07B8-3948-93CCCA04CEAD}"/>
              </a:ext>
            </a:extLst>
          </p:cNvPr>
          <p:cNvSpPr/>
          <p:nvPr/>
        </p:nvSpPr>
        <p:spPr>
          <a:xfrm rot="16200000">
            <a:off x="9835612" y="1661984"/>
            <a:ext cx="518708" cy="400110"/>
          </a:xfrm>
          <a:prstGeom prst="triangl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7802C9ED-2F29-C1E5-E845-E5C5530A5830}"/>
              </a:ext>
            </a:extLst>
          </p:cNvPr>
          <p:cNvSpPr/>
          <p:nvPr/>
        </p:nvSpPr>
        <p:spPr>
          <a:xfrm rot="16200000">
            <a:off x="9835612" y="3069574"/>
            <a:ext cx="518708" cy="400110"/>
          </a:xfrm>
          <a:prstGeom prst="triangl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7EDF5537-235A-3325-3CD8-2A3C8140048C}"/>
              </a:ext>
            </a:extLst>
          </p:cNvPr>
          <p:cNvSpPr/>
          <p:nvPr/>
        </p:nvSpPr>
        <p:spPr>
          <a:xfrm rot="16200000">
            <a:off x="9835612" y="4394677"/>
            <a:ext cx="518708" cy="400110"/>
          </a:xfrm>
          <a:prstGeom prst="triangl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6535142-CF6E-31F6-BE7D-55F35458358F}"/>
              </a:ext>
            </a:extLst>
          </p:cNvPr>
          <p:cNvSpPr txBox="1"/>
          <p:nvPr/>
        </p:nvSpPr>
        <p:spPr>
          <a:xfrm>
            <a:off x="1191370" y="1677373"/>
            <a:ext cx="492443" cy="369332"/>
          </a:xfrm>
          <a:prstGeom prst="rect">
            <a:avLst/>
          </a:prstGeom>
          <a:noFill/>
        </p:spPr>
        <p:txBody>
          <a:bodyPr wrap="none" rtlCol="0">
            <a:spAutoFit/>
          </a:bodyPr>
          <a:lstStyle/>
          <a:p>
            <a:r>
              <a:rPr lang="en-US" dirty="0"/>
              <a:t>I/O</a:t>
            </a:r>
          </a:p>
        </p:txBody>
      </p:sp>
      <p:sp>
        <p:nvSpPr>
          <p:cNvPr id="26" name="TextBox 25">
            <a:extLst>
              <a:ext uri="{FF2B5EF4-FFF2-40B4-BE49-F238E27FC236}">
                <a16:creationId xmlns:a16="http://schemas.microsoft.com/office/drawing/2014/main" id="{376E4806-0BA8-D641-4333-7FC8E18BE942}"/>
              </a:ext>
            </a:extLst>
          </p:cNvPr>
          <p:cNvSpPr txBox="1"/>
          <p:nvPr/>
        </p:nvSpPr>
        <p:spPr>
          <a:xfrm>
            <a:off x="1191370" y="3059668"/>
            <a:ext cx="492443" cy="369332"/>
          </a:xfrm>
          <a:prstGeom prst="rect">
            <a:avLst/>
          </a:prstGeom>
          <a:noFill/>
        </p:spPr>
        <p:txBody>
          <a:bodyPr wrap="none" rtlCol="0">
            <a:spAutoFit/>
          </a:bodyPr>
          <a:lstStyle/>
          <a:p>
            <a:r>
              <a:rPr lang="en-US" dirty="0"/>
              <a:t>I/O</a:t>
            </a:r>
          </a:p>
        </p:txBody>
      </p:sp>
      <p:sp>
        <p:nvSpPr>
          <p:cNvPr id="27" name="TextBox 26">
            <a:extLst>
              <a:ext uri="{FF2B5EF4-FFF2-40B4-BE49-F238E27FC236}">
                <a16:creationId xmlns:a16="http://schemas.microsoft.com/office/drawing/2014/main" id="{38CCAA6F-9E5E-2FA2-7312-FD41E3C51C75}"/>
              </a:ext>
            </a:extLst>
          </p:cNvPr>
          <p:cNvSpPr txBox="1"/>
          <p:nvPr/>
        </p:nvSpPr>
        <p:spPr>
          <a:xfrm>
            <a:off x="1191370" y="4408062"/>
            <a:ext cx="492443" cy="369332"/>
          </a:xfrm>
          <a:prstGeom prst="rect">
            <a:avLst/>
          </a:prstGeom>
          <a:noFill/>
        </p:spPr>
        <p:txBody>
          <a:bodyPr wrap="none" rtlCol="0">
            <a:spAutoFit/>
          </a:bodyPr>
          <a:lstStyle/>
          <a:p>
            <a:r>
              <a:rPr lang="en-US" dirty="0"/>
              <a:t>I/O</a:t>
            </a:r>
          </a:p>
        </p:txBody>
      </p:sp>
      <p:sp>
        <p:nvSpPr>
          <p:cNvPr id="28" name="TextBox 27">
            <a:extLst>
              <a:ext uri="{FF2B5EF4-FFF2-40B4-BE49-F238E27FC236}">
                <a16:creationId xmlns:a16="http://schemas.microsoft.com/office/drawing/2014/main" id="{77C722F7-1CFB-AAEC-E981-F98C63440FB6}"/>
              </a:ext>
            </a:extLst>
          </p:cNvPr>
          <p:cNvSpPr txBox="1"/>
          <p:nvPr/>
        </p:nvSpPr>
        <p:spPr>
          <a:xfrm>
            <a:off x="10318955" y="1637457"/>
            <a:ext cx="492443" cy="369332"/>
          </a:xfrm>
          <a:prstGeom prst="rect">
            <a:avLst/>
          </a:prstGeom>
          <a:noFill/>
        </p:spPr>
        <p:txBody>
          <a:bodyPr wrap="none" rtlCol="0">
            <a:spAutoFit/>
          </a:bodyPr>
          <a:lstStyle/>
          <a:p>
            <a:r>
              <a:rPr lang="en-US" dirty="0"/>
              <a:t>I/O</a:t>
            </a:r>
          </a:p>
        </p:txBody>
      </p:sp>
      <p:sp>
        <p:nvSpPr>
          <p:cNvPr id="29" name="TextBox 28">
            <a:extLst>
              <a:ext uri="{FF2B5EF4-FFF2-40B4-BE49-F238E27FC236}">
                <a16:creationId xmlns:a16="http://schemas.microsoft.com/office/drawing/2014/main" id="{5F56D626-FFDE-F720-38EB-56D3646E0200}"/>
              </a:ext>
            </a:extLst>
          </p:cNvPr>
          <p:cNvSpPr txBox="1"/>
          <p:nvPr/>
        </p:nvSpPr>
        <p:spPr>
          <a:xfrm>
            <a:off x="10318955" y="3019752"/>
            <a:ext cx="492443" cy="369332"/>
          </a:xfrm>
          <a:prstGeom prst="rect">
            <a:avLst/>
          </a:prstGeom>
          <a:noFill/>
        </p:spPr>
        <p:txBody>
          <a:bodyPr wrap="none" rtlCol="0">
            <a:spAutoFit/>
          </a:bodyPr>
          <a:lstStyle/>
          <a:p>
            <a:r>
              <a:rPr lang="en-US" dirty="0"/>
              <a:t>I/O</a:t>
            </a:r>
          </a:p>
        </p:txBody>
      </p:sp>
      <p:sp>
        <p:nvSpPr>
          <p:cNvPr id="30" name="TextBox 29">
            <a:extLst>
              <a:ext uri="{FF2B5EF4-FFF2-40B4-BE49-F238E27FC236}">
                <a16:creationId xmlns:a16="http://schemas.microsoft.com/office/drawing/2014/main" id="{6CE7567E-3D5D-602C-7745-2D0EB9CFD53E}"/>
              </a:ext>
            </a:extLst>
          </p:cNvPr>
          <p:cNvSpPr txBox="1"/>
          <p:nvPr/>
        </p:nvSpPr>
        <p:spPr>
          <a:xfrm>
            <a:off x="10318955" y="4368146"/>
            <a:ext cx="492443" cy="369332"/>
          </a:xfrm>
          <a:prstGeom prst="rect">
            <a:avLst/>
          </a:prstGeom>
          <a:noFill/>
        </p:spPr>
        <p:txBody>
          <a:bodyPr wrap="none" rtlCol="0">
            <a:spAutoFit/>
          </a:bodyPr>
          <a:lstStyle/>
          <a:p>
            <a:r>
              <a:rPr lang="en-US" dirty="0"/>
              <a:t>I/O</a:t>
            </a:r>
          </a:p>
        </p:txBody>
      </p:sp>
    </p:spTree>
    <p:extLst>
      <p:ext uri="{BB962C8B-B14F-4D97-AF65-F5344CB8AC3E}">
        <p14:creationId xmlns:p14="http://schemas.microsoft.com/office/powerpoint/2010/main" val="2125861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71</a:t>
            </a:fld>
            <a:endParaRPr lang="en"/>
          </a:p>
        </p:txBody>
      </p:sp>
      <p:pic>
        <p:nvPicPr>
          <p:cNvPr id="17" name="Picture 16" descr="A picture containing icon&#10;&#10;Description automatically generated">
            <a:extLst>
              <a:ext uri="{FF2B5EF4-FFF2-40B4-BE49-F238E27FC236}">
                <a16:creationId xmlns:a16="http://schemas.microsoft.com/office/drawing/2014/main" id="{A9734F56-419C-E55A-0D94-24C5393A9C6C}"/>
              </a:ext>
            </a:extLst>
          </p:cNvPr>
          <p:cNvPicPr>
            <a:picLocks noChangeAspect="1"/>
          </p:cNvPicPr>
          <p:nvPr/>
        </p:nvPicPr>
        <p:blipFill>
          <a:blip r:embed="rId2"/>
          <a:stretch>
            <a:fillRect/>
          </a:stretch>
        </p:blipFill>
        <p:spPr>
          <a:xfrm>
            <a:off x="207607" y="1634868"/>
            <a:ext cx="593638" cy="593638"/>
          </a:xfrm>
          <a:prstGeom prst="rect">
            <a:avLst/>
          </a:prstGeom>
        </p:spPr>
      </p:pic>
      <p:sp>
        <p:nvSpPr>
          <p:cNvPr id="10" name="TextBox 9">
            <a:extLst>
              <a:ext uri="{FF2B5EF4-FFF2-40B4-BE49-F238E27FC236}">
                <a16:creationId xmlns:a16="http://schemas.microsoft.com/office/drawing/2014/main" id="{7559A17D-483F-DFC8-2155-630CC56DD75F}"/>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pic>
        <p:nvPicPr>
          <p:cNvPr id="121" name="Picture 120" descr="A picture containing shape&#10;&#10;Description automatically generated">
            <a:extLst>
              <a:ext uri="{FF2B5EF4-FFF2-40B4-BE49-F238E27FC236}">
                <a16:creationId xmlns:a16="http://schemas.microsoft.com/office/drawing/2014/main" id="{B72E9D97-45E4-CB0C-58D7-86F14279A237}"/>
              </a:ext>
            </a:extLst>
          </p:cNvPr>
          <p:cNvPicPr>
            <a:picLocks noChangeAspect="1"/>
          </p:cNvPicPr>
          <p:nvPr/>
        </p:nvPicPr>
        <p:blipFill>
          <a:blip r:embed="rId3"/>
          <a:stretch>
            <a:fillRect/>
          </a:stretch>
        </p:blipFill>
        <p:spPr>
          <a:xfrm>
            <a:off x="10069038" y="4109654"/>
            <a:ext cx="593639" cy="593639"/>
          </a:xfrm>
          <a:prstGeom prst="rect">
            <a:avLst/>
          </a:prstGeom>
        </p:spPr>
      </p:pic>
      <p:pic>
        <p:nvPicPr>
          <p:cNvPr id="122" name="Picture 121" descr="Icon&#10;&#10;Description automatically generated">
            <a:extLst>
              <a:ext uri="{FF2B5EF4-FFF2-40B4-BE49-F238E27FC236}">
                <a16:creationId xmlns:a16="http://schemas.microsoft.com/office/drawing/2014/main" id="{9C1E3FA4-AD74-1DB1-6C7F-3DC87078C0EE}"/>
              </a:ext>
            </a:extLst>
          </p:cNvPr>
          <p:cNvPicPr>
            <a:picLocks noChangeAspect="1"/>
          </p:cNvPicPr>
          <p:nvPr/>
        </p:nvPicPr>
        <p:blipFill>
          <a:blip r:embed="rId4"/>
          <a:stretch>
            <a:fillRect/>
          </a:stretch>
        </p:blipFill>
        <p:spPr>
          <a:xfrm>
            <a:off x="10489310" y="4806599"/>
            <a:ext cx="942916" cy="942916"/>
          </a:xfrm>
          <a:prstGeom prst="rect">
            <a:avLst/>
          </a:prstGeom>
        </p:spPr>
      </p:pic>
      <p:sp>
        <p:nvSpPr>
          <p:cNvPr id="123" name="TextBox 122">
            <a:extLst>
              <a:ext uri="{FF2B5EF4-FFF2-40B4-BE49-F238E27FC236}">
                <a16:creationId xmlns:a16="http://schemas.microsoft.com/office/drawing/2014/main" id="{85F97D45-758D-3076-5FF1-E8F76CE5A6C0}"/>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grpSp>
        <p:nvGrpSpPr>
          <p:cNvPr id="49" name="Group 48">
            <a:extLst>
              <a:ext uri="{FF2B5EF4-FFF2-40B4-BE49-F238E27FC236}">
                <a16:creationId xmlns:a16="http://schemas.microsoft.com/office/drawing/2014/main" id="{0AA04DAB-886D-7A49-018B-4E928A9E03DD}"/>
              </a:ext>
            </a:extLst>
          </p:cNvPr>
          <p:cNvGrpSpPr/>
          <p:nvPr/>
        </p:nvGrpSpPr>
        <p:grpSpPr>
          <a:xfrm>
            <a:off x="1828800" y="1104141"/>
            <a:ext cx="4795713" cy="4784868"/>
            <a:chOff x="3144844" y="1104141"/>
            <a:chExt cx="4795713" cy="4784868"/>
          </a:xfrm>
        </p:grpSpPr>
        <p:sp>
          <p:nvSpPr>
            <p:cNvPr id="50" name="Rectangle 49">
              <a:extLst>
                <a:ext uri="{FF2B5EF4-FFF2-40B4-BE49-F238E27FC236}">
                  <a16:creationId xmlns:a16="http://schemas.microsoft.com/office/drawing/2014/main" id="{1A8F9E59-23F7-F050-E5BC-A8B34BDE3AEC}"/>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170793F-A6DC-00F7-5700-D22D8CE7399A}"/>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2A5239A-B402-9355-8936-23634BCD875E}"/>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5FAE51B-A5AB-35A2-8364-E79126CD1EF0}"/>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5E6590FA-A3BA-1FD4-F921-0E5AB1F66AD9}"/>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C8270B3-85FF-993F-CCA5-A4830BEFF3C5}"/>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388DE66-2711-857A-07CC-EB0A947DEC9B}"/>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7839A503-5F89-238B-A35D-EAECAC6BBF11}"/>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8E4C5EDE-7305-57C6-4B33-F876C6B09558}"/>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DDB0287-BEED-D42B-FBA7-0145E36B0C07}"/>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EE94AC2D-4F53-C25F-67D9-082C97DB69A7}"/>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CA38E503-C614-6166-5B6A-D5A9A4A81EF4}"/>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03329F79-38DA-5911-73D5-310E6BD6BB06}"/>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D3E5F44-FE2F-E3C8-2B5B-B9092DA5D929}"/>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4A0C368-5335-60C8-43A8-11C59D7A57DE}"/>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DA765A2E-0DC4-D9DA-07CE-F844AD4E5458}"/>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B5EA0125-90D3-E634-1D97-90C31D1CEE5B}"/>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B18D26E-E144-15E3-0FC7-3DEC9CAA1C0E}"/>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17214E0-4281-8D9F-FCB6-C733AB16B3DA}"/>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F63F046A-0943-D88F-2EA1-E8C1A05F5687}"/>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389AC094-86DD-D740-683C-8D676FAD5B58}"/>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6B4FC395-5F41-5CE2-AC6D-72355FDA2643}"/>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0BD66AE7-BC40-5831-178A-4EEF6CABF0B8}"/>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A608474E-E2CC-FC7E-D133-1B43A80DFA94}"/>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8837E55D-3CB3-A526-B5A6-581D98023D44}"/>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4D049A3D-2948-2D46-0CBF-FE4C59EE25D8}"/>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F11FA95C-7057-7C64-AD14-0838BFE5A6B3}"/>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FE8E5686-578F-48D6-FD29-88DD1CABB011}"/>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CA2C17E-BCDC-803E-55C8-2172274E7387}"/>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6136CF7F-169A-38CD-7738-C797F63DD79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A0D59396-C5DE-0798-EBED-6374F1F823FB}"/>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F1895A60-3043-E3F5-4F0A-48D2FB5A4DDB}"/>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3F128681-C58B-5984-867D-5D9151955541}"/>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81874AD6-0ED2-EB48-4124-406AB12B1999}"/>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60E17704-5B42-4D4A-FFAB-BBCC96B11687}"/>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8694A2F-BF2A-3566-2197-595AEC35204B}"/>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1" name="Straight Connector 140">
              <a:extLst>
                <a:ext uri="{FF2B5EF4-FFF2-40B4-BE49-F238E27FC236}">
                  <a16:creationId xmlns:a16="http://schemas.microsoft.com/office/drawing/2014/main" id="{6F55ACC1-192F-EB24-6C70-A8FE49384641}"/>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BB6E2AC-831E-5E00-6A93-239B0E190EAC}"/>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754320A-BCCE-7C99-B54F-1C58A9B6AB89}"/>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37BB919-0AEB-9615-5C53-59BCBA338FDB}"/>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B340AB1-503C-30D8-98FA-A9FB80DEDCAB}"/>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2BCAB46-A4A4-3CB8-765C-193C37C630D7}"/>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217FA47-D09C-76AF-0ABA-277FF0255C46}"/>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D585434-4646-2BAF-DB7B-F03C59C9A363}"/>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17C6F06-4132-94A3-3FE8-9DF639CF1C78}"/>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FD24E77-CDCA-B46D-A1D8-07E9001EC21C}"/>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594D911-62E7-957A-C763-ACEEB6DE722D}"/>
                </a:ext>
              </a:extLst>
            </p:cNvPr>
            <p:cNvCxnSpPr>
              <a:cxnSpLocks/>
            </p:cNvCxnSpPr>
            <p:nvPr/>
          </p:nvCxnSpPr>
          <p:spPr>
            <a:xfrm flipH="1">
              <a:off x="4261754" y="2142446"/>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7883935-5CB0-F1A6-9D82-D539D47AC9CB}"/>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1A744A0-4CA6-11AC-1C68-4934462A6BB4}"/>
                </a:ext>
              </a:extLst>
            </p:cNvPr>
            <p:cNvCxnSpPr>
              <a:cxnSpLocks/>
            </p:cNvCxnSpPr>
            <p:nvPr/>
          </p:nvCxnSpPr>
          <p:spPr>
            <a:xfrm flipH="1">
              <a:off x="4261754" y="2960692"/>
              <a:ext cx="160400" cy="167166"/>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37AC006-92E7-C0BD-F87C-9275CB3CD30C}"/>
                </a:ext>
              </a:extLst>
            </p:cNvPr>
            <p:cNvCxnSpPr>
              <a:cxnSpLocks/>
            </p:cNvCxnSpPr>
            <p:nvPr/>
          </p:nvCxnSpPr>
          <p:spPr>
            <a:xfrm flipH="1">
              <a:off x="5074437" y="2954241"/>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CEED687-8AF3-10DB-01A9-A1BFE0AE9B50}"/>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6A42233-6B26-56E6-19B9-19FD9AD4BF0D}"/>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9F7CD85-D42E-F723-CA86-250C4B977938}"/>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C1D716A-6934-52FC-01B4-A500D8F75391}"/>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CBD84D0-6129-987F-F30D-424A866FFB2C}"/>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3B47EDE-AE6D-189B-8D81-A1C4078E1C49}"/>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813806B-F10A-2BF6-3CD7-F99575DEF602}"/>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46FA1A9C-7CA1-0A62-99C4-2B9B041B1823}"/>
                </a:ext>
              </a:extLst>
            </p:cNvPr>
            <p:cNvCxnSpPr>
              <a:cxnSpLocks/>
            </p:cNvCxnSpPr>
            <p:nvPr/>
          </p:nvCxnSpPr>
          <p:spPr>
            <a:xfrm flipH="1">
              <a:off x="5891719" y="2962854"/>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851BA49-1B62-28FE-7152-772152D74486}"/>
                </a:ext>
              </a:extLst>
            </p:cNvPr>
            <p:cNvCxnSpPr>
              <a:cxnSpLocks/>
            </p:cNvCxnSpPr>
            <p:nvPr/>
          </p:nvCxnSpPr>
          <p:spPr>
            <a:xfrm flipH="1">
              <a:off x="6715963" y="2961315"/>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83821D5-4419-CDD1-32FE-65F3A2A69312}"/>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F9911D2-FC39-681D-0267-6E986BED6263}"/>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CA3C3A8-7CA1-4411-D647-5472F8172FD0}"/>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C6297A2-F31B-EE95-F3F2-9D698A34B78F}"/>
                </a:ext>
              </a:extLst>
            </p:cNvPr>
            <p:cNvCxnSpPr>
              <a:cxnSpLocks/>
            </p:cNvCxnSpPr>
            <p:nvPr/>
          </p:nvCxnSpPr>
          <p:spPr>
            <a:xfrm flipH="1">
              <a:off x="4261754" y="3753769"/>
              <a:ext cx="162764"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2196033-B06A-5969-31EB-8A9A0BEA39A4}"/>
                </a:ext>
              </a:extLst>
            </p:cNvPr>
            <p:cNvCxnSpPr>
              <a:cxnSpLocks/>
            </p:cNvCxnSpPr>
            <p:nvPr/>
          </p:nvCxnSpPr>
          <p:spPr>
            <a:xfrm flipH="1">
              <a:off x="5076800" y="3756892"/>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7335C2D-AE70-7B60-76A3-3A4047503322}"/>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CE9AB922-11C8-6585-CFAA-0697D1E11F96}"/>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CDB2F242-08FB-7FA1-5D65-D9EEC05EE210}"/>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8F60AD18-D702-830D-85C8-D6E18B01437D}"/>
                </a:ext>
              </a:extLst>
            </p:cNvPr>
            <p:cNvCxnSpPr>
              <a:cxnSpLocks/>
            </p:cNvCxnSpPr>
            <p:nvPr/>
          </p:nvCxnSpPr>
          <p:spPr>
            <a:xfrm flipH="1">
              <a:off x="4259350" y="4573976"/>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CC6F398-1EDB-B0A1-7EAB-27C0F654EE6B}"/>
                </a:ext>
              </a:extLst>
            </p:cNvPr>
            <p:cNvCxnSpPr>
              <a:cxnSpLocks/>
            </p:cNvCxnSpPr>
            <p:nvPr/>
          </p:nvCxnSpPr>
          <p:spPr>
            <a:xfrm flipH="1">
              <a:off x="5081588" y="4572313"/>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0885BB9-52E1-7A25-BB67-472EA4C01E01}"/>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441DAFE-1720-6E0B-7E07-F9F036EE569E}"/>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2C41AF1-A17A-C84F-09B1-807CEAF10605}"/>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C7FE0983-3103-D160-8BFE-043CF621861F}"/>
                </a:ext>
              </a:extLst>
            </p:cNvPr>
            <p:cNvCxnSpPr>
              <a:cxnSpLocks/>
            </p:cNvCxnSpPr>
            <p:nvPr/>
          </p:nvCxnSpPr>
          <p:spPr>
            <a:xfrm flipH="1">
              <a:off x="5879719" y="3765504"/>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CDE7FE12-05AE-A6EF-5E2A-C64A2F7D79FA}"/>
                </a:ext>
              </a:extLst>
            </p:cNvPr>
            <p:cNvCxnSpPr>
              <a:cxnSpLocks/>
            </p:cNvCxnSpPr>
            <p:nvPr/>
          </p:nvCxnSpPr>
          <p:spPr>
            <a:xfrm flipH="1">
              <a:off x="6708753" y="375917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43BB3B8-3886-1D1F-1910-FD364252CB78}"/>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38F068F-CF26-CB05-DD60-7402648C810D}"/>
                </a:ext>
              </a:extLst>
            </p:cNvPr>
            <p:cNvCxnSpPr>
              <a:cxnSpLocks/>
            </p:cNvCxnSpPr>
            <p:nvPr/>
          </p:nvCxnSpPr>
          <p:spPr>
            <a:xfrm flipH="1">
              <a:off x="5894084" y="4571351"/>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4F77D62-9E98-39F7-F4D6-E95FA5F85E51}"/>
                </a:ext>
              </a:extLst>
            </p:cNvPr>
            <p:cNvCxnSpPr>
              <a:cxnSpLocks/>
            </p:cNvCxnSpPr>
            <p:nvPr/>
          </p:nvCxnSpPr>
          <p:spPr>
            <a:xfrm flipH="1">
              <a:off x="6713539" y="457459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B1CF0F4A-1955-CAAA-8EFC-EF44D74D421B}"/>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0F94674-937B-4ABA-7B9C-0B292000D86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C4FAFD4E-2AD8-58ED-74ED-2D38F330716E}"/>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F23D48BF-9F0D-509A-0ABD-E0BC4344CCD7}"/>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8A2E1E0C-1894-C8BB-66C8-128114E7A4C4}"/>
                </a:ext>
              </a:extLst>
            </p:cNvPr>
            <p:cNvCxnSpPr>
              <a:cxnSpLocks/>
            </p:cNvCxnSpPr>
            <p:nvPr/>
          </p:nvCxnSpPr>
          <p:spPr>
            <a:xfrm>
              <a:off x="4412629" y="2142446"/>
              <a:ext cx="0" cy="245546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EB08498-73D8-B3DF-A4AA-B3B58ECFA499}"/>
                </a:ext>
              </a:extLst>
            </p:cNvPr>
            <p:cNvCxnSpPr>
              <a:cxnSpLocks/>
            </p:cNvCxnSpPr>
            <p:nvPr/>
          </p:nvCxnSpPr>
          <p:spPr>
            <a:xfrm>
              <a:off x="5233925" y="2158858"/>
              <a:ext cx="0" cy="2439053"/>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896EB10C-1FEC-E9AE-4107-573C18304ACF}"/>
                </a:ext>
              </a:extLst>
            </p:cNvPr>
            <p:cNvCxnSpPr>
              <a:cxnSpLocks/>
            </p:cNvCxnSpPr>
            <p:nvPr/>
          </p:nvCxnSpPr>
          <p:spPr>
            <a:xfrm>
              <a:off x="6048973" y="2166224"/>
              <a:ext cx="0" cy="2431687"/>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EAEAD31-DB7A-704E-C0E9-84639E3E43A2}"/>
                </a:ext>
              </a:extLst>
            </p:cNvPr>
            <p:cNvCxnSpPr>
              <a:cxnSpLocks/>
            </p:cNvCxnSpPr>
            <p:nvPr/>
          </p:nvCxnSpPr>
          <p:spPr>
            <a:xfrm>
              <a:off x="6868322" y="2158858"/>
              <a:ext cx="0" cy="2439053"/>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EC8DF27-389D-16D8-C1DF-6DBD588B2ECA}"/>
                </a:ext>
              </a:extLst>
            </p:cNvPr>
            <p:cNvCxnSpPr>
              <a:cxnSpLocks/>
            </p:cNvCxnSpPr>
            <p:nvPr/>
          </p:nvCxnSpPr>
          <p:spPr>
            <a:xfrm flipH="1">
              <a:off x="5081723" y="2151679"/>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6103376-0E93-DB75-57C3-F344DC438774}"/>
                </a:ext>
              </a:extLst>
            </p:cNvPr>
            <p:cNvCxnSpPr>
              <a:cxnSpLocks/>
            </p:cNvCxnSpPr>
            <p:nvPr/>
          </p:nvCxnSpPr>
          <p:spPr>
            <a:xfrm flipH="1">
              <a:off x="5894804" y="2151787"/>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B451011-6702-23D6-BD5B-F7A33DD8D1E6}"/>
                </a:ext>
              </a:extLst>
            </p:cNvPr>
            <p:cNvCxnSpPr>
              <a:cxnSpLocks/>
            </p:cNvCxnSpPr>
            <p:nvPr/>
          </p:nvCxnSpPr>
          <p:spPr>
            <a:xfrm flipH="1">
              <a:off x="6714015" y="2154844"/>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grpSp>
      <p:sp>
        <p:nvSpPr>
          <p:cNvPr id="2" name="Title 106">
            <a:extLst>
              <a:ext uri="{FF2B5EF4-FFF2-40B4-BE49-F238E27FC236}">
                <a16:creationId xmlns:a16="http://schemas.microsoft.com/office/drawing/2014/main" id="{A9439BCA-2092-196B-E190-4E43811707C8}"/>
              </a:ext>
            </a:extLst>
          </p:cNvPr>
          <p:cNvSpPr>
            <a:spLocks noGrp="1"/>
          </p:cNvSpPr>
          <p:nvPr>
            <p:ph type="title"/>
          </p:nvPr>
        </p:nvSpPr>
        <p:spPr>
          <a:xfrm>
            <a:off x="361543" y="287877"/>
            <a:ext cx="10998200" cy="795852"/>
          </a:xfrm>
        </p:spPr>
        <p:txBody>
          <a:bodyPr/>
          <a:lstStyle/>
          <a:p>
            <a:r>
              <a:rPr lang="en-US" dirty="0"/>
              <a:t>GEMV Color Routes</a:t>
            </a:r>
          </a:p>
        </p:txBody>
      </p:sp>
      <p:sp>
        <p:nvSpPr>
          <p:cNvPr id="3" name="TextBox 2">
            <a:extLst>
              <a:ext uri="{FF2B5EF4-FFF2-40B4-BE49-F238E27FC236}">
                <a16:creationId xmlns:a16="http://schemas.microsoft.com/office/drawing/2014/main" id="{B4AF3CFB-D7CF-6D38-9E44-495D1DC5E220}"/>
              </a:ext>
            </a:extLst>
          </p:cNvPr>
          <p:cNvSpPr txBox="1"/>
          <p:nvPr/>
        </p:nvSpPr>
        <p:spPr>
          <a:xfrm>
            <a:off x="7357986" y="1034285"/>
            <a:ext cx="4429564" cy="2554545"/>
          </a:xfrm>
          <a:prstGeom prst="rect">
            <a:avLst/>
          </a:prstGeom>
          <a:noFill/>
        </p:spPr>
        <p:txBody>
          <a:bodyPr wrap="square">
            <a:spAutoFit/>
          </a:bodyPr>
          <a:lstStyle/>
          <a:p>
            <a:r>
              <a:rPr lang="en-US" sz="2000" b="1" dirty="0"/>
              <a:t>Color 5: </a:t>
            </a:r>
          </a:p>
          <a:p>
            <a:pPr marL="342900" indent="-342900">
              <a:buFont typeface="Arial" panose="020B0604020202020204" pitchFamily="34" charset="0"/>
              <a:buChar char="•"/>
            </a:pPr>
            <a:r>
              <a:rPr lang="en-US" sz="2000" b="1" dirty="0"/>
              <a:t>On row 0, receive from Ramp</a:t>
            </a:r>
          </a:p>
          <a:p>
            <a:pPr marL="342900" indent="-342900">
              <a:buFont typeface="Arial" panose="020B0604020202020204" pitchFamily="34" charset="0"/>
              <a:buChar char="•"/>
            </a:pPr>
            <a:r>
              <a:rPr lang="en-US" sz="2000" b="1" dirty="0"/>
              <a:t>On rows 1, 2, 3, receive from North</a:t>
            </a:r>
          </a:p>
          <a:p>
            <a:pPr marL="342900" indent="-342900">
              <a:buFont typeface="Arial" panose="020B0604020202020204" pitchFamily="34" charset="0"/>
              <a:buChar char="•"/>
            </a:pPr>
            <a:r>
              <a:rPr lang="en-US" sz="2000" b="1" dirty="0"/>
              <a:t>On rows 0, 1, 2, transmit down Ramp and South</a:t>
            </a:r>
          </a:p>
          <a:p>
            <a:pPr marL="342900" indent="-342900">
              <a:buFont typeface="Arial" panose="020B0604020202020204" pitchFamily="34" charset="0"/>
              <a:buChar char="•"/>
            </a:pPr>
            <a:r>
              <a:rPr lang="en-US" sz="2000" b="1" dirty="0"/>
              <a:t>On row 3, transmit down Ramp</a:t>
            </a:r>
          </a:p>
          <a:p>
            <a:pPr marL="342900" indent="-342900">
              <a:buFont typeface="Arial" panose="020B0604020202020204" pitchFamily="34" charset="0"/>
              <a:buChar char="•"/>
            </a:pPr>
            <a:endParaRPr lang="en-US" sz="2000" b="1" dirty="0"/>
          </a:p>
        </p:txBody>
      </p:sp>
    </p:spTree>
    <p:extLst>
      <p:ext uri="{BB962C8B-B14F-4D97-AF65-F5344CB8AC3E}">
        <p14:creationId xmlns:p14="http://schemas.microsoft.com/office/powerpoint/2010/main" val="4486150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BAAD-B23E-6874-13E1-5D1A6A31A4B0}"/>
              </a:ext>
            </a:extLst>
          </p:cNvPr>
          <p:cNvSpPr>
            <a:spLocks noGrp="1"/>
          </p:cNvSpPr>
          <p:nvPr>
            <p:ph type="title"/>
          </p:nvPr>
        </p:nvSpPr>
        <p:spPr/>
        <p:txBody>
          <a:bodyPr/>
          <a:lstStyle/>
          <a:p>
            <a:r>
              <a:rPr lang="en-US" dirty="0"/>
              <a:t>GEMV Color Routes</a:t>
            </a:r>
          </a:p>
        </p:txBody>
      </p:sp>
      <p:sp>
        <p:nvSpPr>
          <p:cNvPr id="4" name="Slide Number Placeholder 3">
            <a:extLst>
              <a:ext uri="{FF2B5EF4-FFF2-40B4-BE49-F238E27FC236}">
                <a16:creationId xmlns:a16="http://schemas.microsoft.com/office/drawing/2014/main" id="{31C45F5C-10B0-E6B4-D678-124E80912F97}"/>
              </a:ext>
            </a:extLst>
          </p:cNvPr>
          <p:cNvSpPr>
            <a:spLocks noGrp="1"/>
          </p:cNvSpPr>
          <p:nvPr>
            <p:ph type="sldNum" sz="quarter" idx="4"/>
          </p:nvPr>
        </p:nvSpPr>
        <p:spPr/>
        <p:txBody>
          <a:bodyPr/>
          <a:lstStyle/>
          <a:p>
            <a:fld id="{0B354EC8-F2B8-4A45-9B5A-4524A3A10FC3}" type="slidenum">
              <a:rPr lang="en-US" smtClean="0"/>
              <a:pPr/>
              <a:t>72</a:t>
            </a:fld>
            <a:endParaRPr lang="en-US" dirty="0"/>
          </a:p>
        </p:txBody>
      </p:sp>
      <p:pic>
        <p:nvPicPr>
          <p:cNvPr id="6" name="Picture 5" descr="A screenshot of a video game&#10;&#10;Description automatically generated">
            <a:extLst>
              <a:ext uri="{FF2B5EF4-FFF2-40B4-BE49-F238E27FC236}">
                <a16:creationId xmlns:a16="http://schemas.microsoft.com/office/drawing/2014/main" id="{D29DA354-B98B-E3A1-2A56-D3B2F3AF9D6F}"/>
              </a:ext>
            </a:extLst>
          </p:cNvPr>
          <p:cNvPicPr>
            <a:picLocks noChangeAspect="1"/>
          </p:cNvPicPr>
          <p:nvPr/>
        </p:nvPicPr>
        <p:blipFill>
          <a:blip r:embed="rId2"/>
          <a:stretch>
            <a:fillRect/>
          </a:stretch>
        </p:blipFill>
        <p:spPr>
          <a:xfrm>
            <a:off x="2122511" y="1471312"/>
            <a:ext cx="7772400" cy="4361123"/>
          </a:xfrm>
          <a:prstGeom prst="rect">
            <a:avLst/>
          </a:prstGeom>
        </p:spPr>
      </p:pic>
      <p:sp>
        <p:nvSpPr>
          <p:cNvPr id="7" name="TextBox 6">
            <a:extLst>
              <a:ext uri="{FF2B5EF4-FFF2-40B4-BE49-F238E27FC236}">
                <a16:creationId xmlns:a16="http://schemas.microsoft.com/office/drawing/2014/main" id="{39796C92-F9E4-9518-8E46-67665E237AF1}"/>
              </a:ext>
            </a:extLst>
          </p:cNvPr>
          <p:cNvSpPr txBox="1"/>
          <p:nvPr/>
        </p:nvSpPr>
        <p:spPr>
          <a:xfrm>
            <a:off x="9894911" y="1471312"/>
            <a:ext cx="1614545" cy="923330"/>
          </a:xfrm>
          <a:prstGeom prst="rect">
            <a:avLst/>
          </a:prstGeom>
          <a:noFill/>
        </p:spPr>
        <p:txBody>
          <a:bodyPr wrap="none" rtlCol="0">
            <a:spAutoFit/>
          </a:bodyPr>
          <a:lstStyle/>
          <a:p>
            <a:r>
              <a:rPr lang="en-US" b="1" dirty="0"/>
              <a:t>Circle:</a:t>
            </a:r>
            <a:r>
              <a:rPr lang="en-US" dirty="0"/>
              <a:t>	</a:t>
            </a:r>
            <a:r>
              <a:rPr lang="en-US" dirty="0">
                <a:latin typeface="Consolas" panose="020B0609020204030204" pitchFamily="49" charset="0"/>
                <a:cs typeface="Consolas" panose="020B0609020204030204" pitchFamily="49" charset="0"/>
              </a:rPr>
              <a:t>RAMP</a:t>
            </a:r>
          </a:p>
          <a:p>
            <a:r>
              <a:rPr lang="en-US" b="1" dirty="0"/>
              <a:t>Outline:</a:t>
            </a:r>
            <a:r>
              <a:rPr lang="en-US" dirty="0"/>
              <a:t>	</a:t>
            </a:r>
            <a:r>
              <a:rPr lang="en-US" dirty="0">
                <a:latin typeface="Consolas" panose="020B0609020204030204" pitchFamily="49" charset="0"/>
                <a:cs typeface="Consolas" panose="020B0609020204030204" pitchFamily="49" charset="0"/>
              </a:rPr>
              <a:t>rx</a:t>
            </a:r>
          </a:p>
          <a:p>
            <a:r>
              <a:rPr lang="en-US" b="1" dirty="0"/>
              <a:t>Solid:</a:t>
            </a:r>
            <a:r>
              <a:rPr lang="en-US" dirty="0"/>
              <a:t>	</a:t>
            </a:r>
            <a:r>
              <a:rPr lang="en-US" dirty="0">
                <a:latin typeface="Consolas" panose="020B0609020204030204" pitchFamily="49" charset="0"/>
                <a:cs typeface="Consolas" panose="020B0609020204030204" pitchFamily="49" charset="0"/>
              </a:rPr>
              <a:t>tx</a:t>
            </a:r>
          </a:p>
        </p:txBody>
      </p:sp>
    </p:spTree>
    <p:extLst>
      <p:ext uri="{BB962C8B-B14F-4D97-AF65-F5344CB8AC3E}">
        <p14:creationId xmlns:p14="http://schemas.microsoft.com/office/powerpoint/2010/main" val="32065194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EEE8-FF65-48EA-2A09-67074CDC4063}"/>
              </a:ext>
            </a:extLst>
          </p:cNvPr>
          <p:cNvSpPr>
            <a:spLocks noGrp="1"/>
          </p:cNvSpPr>
          <p:nvPr>
            <p:ph type="title"/>
          </p:nvPr>
        </p:nvSpPr>
        <p:spPr/>
        <p:txBody>
          <a:bodyPr/>
          <a:lstStyle/>
          <a:p>
            <a:r>
              <a:rPr lang="en-US" dirty="0"/>
              <a:t>GEMV Color Routes–CSL Layout</a:t>
            </a:r>
          </a:p>
        </p:txBody>
      </p:sp>
      <p:sp>
        <p:nvSpPr>
          <p:cNvPr id="4" name="Slide Number Placeholder 3">
            <a:extLst>
              <a:ext uri="{FF2B5EF4-FFF2-40B4-BE49-F238E27FC236}">
                <a16:creationId xmlns:a16="http://schemas.microsoft.com/office/drawing/2014/main" id="{68B716F0-90FC-0CEF-9A5D-6D4370A6AB11}"/>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73</a:t>
            </a:fld>
            <a:endParaRPr lang="en"/>
          </a:p>
        </p:txBody>
      </p:sp>
      <p:sp>
        <p:nvSpPr>
          <p:cNvPr id="6" name="TextBox 5">
            <a:extLst>
              <a:ext uri="{FF2B5EF4-FFF2-40B4-BE49-F238E27FC236}">
                <a16:creationId xmlns:a16="http://schemas.microsoft.com/office/drawing/2014/main" id="{43287A6A-56C6-27DF-3D7F-78C1F8328615}"/>
              </a:ext>
            </a:extLst>
          </p:cNvPr>
          <p:cNvSpPr txBox="1"/>
          <p:nvPr/>
        </p:nvSpPr>
        <p:spPr>
          <a:xfrm>
            <a:off x="541850" y="1155779"/>
            <a:ext cx="11120561" cy="5262979"/>
          </a:xfrm>
          <a:prstGeom prst="rect">
            <a:avLst/>
          </a:prstGeom>
          <a:noFill/>
        </p:spPr>
        <p:txBody>
          <a:bodyPr wrap="square">
            <a:spAutoFit/>
          </a:bodyPr>
          <a:lstStyle/>
          <a:p>
            <a:r>
              <a:rPr lang="en-US" sz="2000" dirty="0">
                <a:solidFill>
                  <a:srgbClr val="8F5902"/>
                </a:solidFill>
                <a:effectLst/>
                <a:latin typeface="Consolas" panose="020B0609020204030204" pitchFamily="49" charset="0"/>
              </a:rPr>
              <a:t>// Set routes for color blue, used for communicating x</a:t>
            </a:r>
          </a:p>
          <a:p>
            <a:r>
              <a:rPr lang="en-US" sz="2000" dirty="0">
                <a:solidFill>
                  <a:srgbClr val="204A87"/>
                </a:solidFill>
                <a:effectLst/>
                <a:latin typeface="Consolas" panose="020B0609020204030204" pitchFamily="49" charset="0"/>
              </a:rPr>
              <a:t>for</a:t>
            </a:r>
            <a:r>
              <a:rPr lang="en-US" sz="2000" dirty="0">
                <a:latin typeface="Consolas" panose="020B0609020204030204" pitchFamily="49" charset="0"/>
              </a:rPr>
              <a:t> (</a:t>
            </a:r>
            <a:r>
              <a:rPr lang="en-US" sz="2000" dirty="0">
                <a:solidFill>
                  <a:srgbClr val="204A87"/>
                </a:solidFill>
                <a:effectLst/>
                <a:latin typeface="Consolas" panose="020B0609020204030204" pitchFamily="49" charset="0"/>
              </a:rPr>
              <a:t>@range</a:t>
            </a:r>
            <a:r>
              <a:rPr lang="en-US" sz="2000" dirty="0">
                <a:latin typeface="Consolas" panose="020B0609020204030204" pitchFamily="49" charset="0"/>
              </a:rPr>
              <a:t>(</a:t>
            </a:r>
            <a:r>
              <a:rPr lang="en-US" sz="2000" dirty="0">
                <a:solidFill>
                  <a:srgbClr val="204A87"/>
                </a:solidFill>
                <a:effectLst/>
                <a:latin typeface="Consolas" panose="020B0609020204030204" pitchFamily="49" charset="0"/>
              </a:rPr>
              <a:t>i16</a:t>
            </a:r>
            <a:r>
              <a:rPr lang="en-US" sz="2000" dirty="0">
                <a:latin typeface="Consolas" panose="020B0609020204030204" pitchFamily="49" charset="0"/>
              </a:rPr>
              <a:t>, kernel_x_dim)) |i| {    </a:t>
            </a:r>
            <a:r>
              <a:rPr lang="en-US" sz="2000" dirty="0">
                <a:solidFill>
                  <a:srgbClr val="8F5902"/>
                </a:solidFill>
                <a:latin typeface="Consolas" panose="020B0609020204030204" pitchFamily="49" charset="0"/>
              </a:rPr>
              <a:t>// Loop over all four columns</a:t>
            </a:r>
            <a:endParaRPr lang="en-US" sz="2000" dirty="0">
              <a:latin typeface="Consolas" panose="020B0609020204030204" pitchFamily="49" charset="0"/>
            </a:endParaRPr>
          </a:p>
          <a:p>
            <a:r>
              <a:rPr lang="en-US" sz="2000" dirty="0">
                <a:solidFill>
                  <a:srgbClr val="204A87"/>
                </a:solidFill>
                <a:effectLst/>
                <a:latin typeface="Consolas" panose="020B0609020204030204" pitchFamily="49" charset="0"/>
              </a:rPr>
              <a:t>  for</a:t>
            </a:r>
            <a:r>
              <a:rPr lang="en-US" sz="2000" dirty="0">
                <a:latin typeface="Consolas" panose="020B0609020204030204" pitchFamily="49" charset="0"/>
              </a:rPr>
              <a:t> (</a:t>
            </a:r>
            <a:r>
              <a:rPr lang="en-US" sz="2000" dirty="0">
                <a:solidFill>
                  <a:srgbClr val="204A87"/>
                </a:solidFill>
                <a:effectLst/>
                <a:latin typeface="Consolas" panose="020B0609020204030204" pitchFamily="49" charset="0"/>
              </a:rPr>
              <a:t>@range</a:t>
            </a:r>
            <a:r>
              <a:rPr lang="en-US" sz="2000" dirty="0">
                <a:latin typeface="Consolas" panose="020B0609020204030204" pitchFamily="49" charset="0"/>
              </a:rPr>
              <a:t>(</a:t>
            </a:r>
            <a:r>
              <a:rPr lang="en-US" sz="2000" dirty="0">
                <a:solidFill>
                  <a:srgbClr val="204A87"/>
                </a:solidFill>
                <a:effectLst/>
                <a:latin typeface="Consolas" panose="020B0609020204030204" pitchFamily="49" charset="0"/>
              </a:rPr>
              <a:t>i16</a:t>
            </a:r>
            <a:r>
              <a:rPr lang="en-US" sz="2000" dirty="0">
                <a:latin typeface="Consolas" panose="020B0609020204030204" pitchFamily="49" charset="0"/>
              </a:rPr>
              <a:t>, kernel_y_dim)) |j| {  </a:t>
            </a:r>
            <a:r>
              <a:rPr lang="en-US" sz="2000" dirty="0">
                <a:solidFill>
                  <a:srgbClr val="8F5902"/>
                </a:solidFill>
                <a:latin typeface="Consolas" panose="020B0609020204030204" pitchFamily="49" charset="0"/>
              </a:rPr>
              <a:t>// Loop over all four rows</a:t>
            </a:r>
            <a:endParaRPr lang="en-US" sz="2000" dirty="0">
              <a:latin typeface="Consolas" panose="020B0609020204030204" pitchFamily="49" charset="0"/>
            </a:endParaRPr>
          </a:p>
          <a:p>
            <a:endParaRPr lang="en-US" sz="800" dirty="0">
              <a:latin typeface="Consolas" panose="020B0609020204030204" pitchFamily="49" charset="0"/>
            </a:endParaRPr>
          </a:p>
          <a:p>
            <a:endParaRPr lang="en-US" sz="800" dirty="0">
              <a:latin typeface="Consolas" panose="020B0609020204030204" pitchFamily="49" charset="0"/>
            </a:endParaRPr>
          </a:p>
          <a:p>
            <a:r>
              <a:rPr lang="en-US" sz="2000" dirty="0">
                <a:solidFill>
                  <a:srgbClr val="8F5902"/>
                </a:solidFill>
                <a:effectLst/>
                <a:latin typeface="Consolas" panose="020B0609020204030204" pitchFamily="49" charset="0"/>
              </a:rPr>
              <a:t>    </a:t>
            </a:r>
            <a:r>
              <a:rPr lang="en-US" sz="2000" dirty="0">
                <a:solidFill>
                  <a:srgbClr val="8F5902"/>
                </a:solidFill>
                <a:latin typeface="Consolas" panose="020B0609020204030204" pitchFamily="49" charset="0"/>
              </a:rPr>
              <a:t>// Handle first row</a:t>
            </a:r>
            <a:endParaRPr lang="en-US" sz="2000" dirty="0">
              <a:solidFill>
                <a:srgbClr val="8F5902"/>
              </a:solidFill>
              <a:effectLst/>
              <a:latin typeface="Consolas" panose="020B0609020204030204" pitchFamily="49" charset="0"/>
            </a:endParaRPr>
          </a:p>
          <a:p>
            <a:r>
              <a:rPr lang="en-US" sz="2000" dirty="0">
                <a:solidFill>
                  <a:srgbClr val="8F5902"/>
                </a:solidFill>
                <a:latin typeface="Consolas" panose="020B0609020204030204" pitchFamily="49" charset="0"/>
              </a:rPr>
              <a:t>    </a:t>
            </a:r>
            <a:r>
              <a:rPr lang="en-US" sz="2000" dirty="0">
                <a:solidFill>
                  <a:srgbClr val="204A87"/>
                </a:solidFill>
                <a:effectLst/>
                <a:latin typeface="Consolas" panose="020B0609020204030204" pitchFamily="49" charset="0"/>
              </a:rPr>
              <a:t>if</a:t>
            </a:r>
            <a:r>
              <a:rPr lang="en-US" sz="2000" dirty="0">
                <a:effectLst/>
                <a:latin typeface="Consolas" panose="020B0609020204030204" pitchFamily="49" charset="0"/>
              </a:rPr>
              <a:t> (j </a:t>
            </a:r>
            <a:r>
              <a:rPr lang="en-US" sz="2000" dirty="0">
                <a:solidFill>
                  <a:srgbClr val="CE5C00"/>
                </a:solidFill>
                <a:effectLst/>
                <a:latin typeface="Consolas" panose="020B0609020204030204" pitchFamily="49" charset="0"/>
              </a:rPr>
              <a:t>==</a:t>
            </a:r>
            <a:r>
              <a:rPr lang="en-US" sz="2000" dirty="0">
                <a:effectLst/>
                <a:latin typeface="Consolas" panose="020B0609020204030204" pitchFamily="49" charset="0"/>
              </a:rPr>
              <a:t> 0) { </a:t>
            </a:r>
          </a:p>
          <a:p>
            <a:r>
              <a:rPr lang="en-US" sz="2000" dirty="0">
                <a:solidFill>
                  <a:srgbClr val="204A87"/>
                </a:solidFill>
                <a:effectLst/>
                <a:latin typeface="Consolas" panose="020B0609020204030204" pitchFamily="49" charset="0"/>
              </a:rPr>
              <a:t>      @set_color_config</a:t>
            </a:r>
            <a:r>
              <a:rPr lang="en-US" sz="2000" dirty="0">
                <a:latin typeface="Consolas" panose="020B0609020204030204" pitchFamily="49" charset="0"/>
              </a:rPr>
              <a:t>(i, j, blue, .{.rx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latin typeface="Consolas" panose="020B0609020204030204" pitchFamily="49" charset="0"/>
              </a:rPr>
              <a:t>RAMP</a:t>
            </a:r>
            <a:r>
              <a:rPr lang="en-US" sz="2000" dirty="0">
                <a:latin typeface="Consolas" panose="020B0609020204030204" pitchFamily="49" charset="0"/>
              </a:rPr>
              <a:t>}, .tx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effectLst/>
                <a:latin typeface="Consolas" panose="020B0609020204030204" pitchFamily="49" charset="0"/>
              </a:rPr>
              <a:t>RAMP</a:t>
            </a:r>
            <a:r>
              <a:rPr lang="en-US" sz="2000" dirty="0">
                <a:latin typeface="Consolas" panose="020B0609020204030204" pitchFamily="49" charset="0"/>
              </a:rPr>
              <a:t>, </a:t>
            </a:r>
            <a:r>
              <a:rPr lang="en-US" sz="2000" dirty="0">
                <a:solidFill>
                  <a:srgbClr val="000000"/>
                </a:solidFill>
                <a:effectLst/>
                <a:latin typeface="Consolas" panose="020B0609020204030204" pitchFamily="49" charset="0"/>
              </a:rPr>
              <a:t>SOUTH</a:t>
            </a:r>
            <a:r>
              <a:rPr lang="en-US" sz="2000" dirty="0">
                <a:latin typeface="Consolas" panose="020B0609020204030204" pitchFamily="49" charset="0"/>
              </a:rPr>
              <a:t>}});</a:t>
            </a:r>
          </a:p>
          <a:p>
            <a:endParaRPr lang="en-US" sz="2000" dirty="0">
              <a:latin typeface="Consolas" panose="020B0609020204030204" pitchFamily="49" charset="0"/>
            </a:endParaRPr>
          </a:p>
          <a:p>
            <a:r>
              <a:rPr lang="en-US" sz="2000" dirty="0">
                <a:latin typeface="Consolas" panose="020B0609020204030204" pitchFamily="49" charset="0"/>
              </a:rPr>
              <a:t>    </a:t>
            </a:r>
            <a:r>
              <a:rPr lang="en-US" sz="2000" dirty="0">
                <a:solidFill>
                  <a:srgbClr val="8F5902"/>
                </a:solidFill>
                <a:latin typeface="Consolas" panose="020B0609020204030204" pitchFamily="49" charset="0"/>
              </a:rPr>
              <a:t>// Handle last row</a:t>
            </a:r>
            <a:endParaRPr lang="en-US" sz="2000" dirty="0">
              <a:latin typeface="Consolas" panose="020B0609020204030204" pitchFamily="49" charset="0"/>
            </a:endParaRPr>
          </a:p>
          <a:p>
            <a:r>
              <a:rPr lang="en-US" sz="2000" dirty="0">
                <a:latin typeface="Consolas" panose="020B0609020204030204" pitchFamily="49" charset="0"/>
              </a:rPr>
              <a:t>    } </a:t>
            </a:r>
            <a:r>
              <a:rPr lang="en-US" sz="2000" dirty="0">
                <a:solidFill>
                  <a:srgbClr val="204A87"/>
                </a:solidFill>
                <a:effectLst/>
                <a:latin typeface="Consolas" panose="020B0609020204030204" pitchFamily="49" charset="0"/>
              </a:rPr>
              <a:t>else if</a:t>
            </a:r>
            <a:r>
              <a:rPr lang="en-US" sz="2000" dirty="0">
                <a:effectLst/>
                <a:latin typeface="Consolas" panose="020B0609020204030204" pitchFamily="49" charset="0"/>
              </a:rPr>
              <a:t> (j </a:t>
            </a:r>
            <a:r>
              <a:rPr lang="en-US" sz="2000" dirty="0">
                <a:solidFill>
                  <a:srgbClr val="CE5C00"/>
                </a:solidFill>
                <a:effectLst/>
                <a:latin typeface="Consolas" panose="020B0609020204030204" pitchFamily="49" charset="0"/>
              </a:rPr>
              <a:t>==</a:t>
            </a:r>
            <a:r>
              <a:rPr lang="en-US" sz="2000" dirty="0">
                <a:effectLst/>
                <a:latin typeface="Consolas" panose="020B0609020204030204" pitchFamily="49" charset="0"/>
              </a:rPr>
              <a:t> kernel_y_dim</a:t>
            </a:r>
            <a:r>
              <a:rPr lang="en-US" sz="2000" dirty="0">
                <a:solidFill>
                  <a:srgbClr val="CE5C00"/>
                </a:solidFill>
                <a:latin typeface="Consolas" panose="020B0609020204030204" pitchFamily="49" charset="0"/>
              </a:rPr>
              <a:t>-</a:t>
            </a:r>
            <a:r>
              <a:rPr lang="en-US" sz="2000" dirty="0">
                <a:solidFill>
                  <a:srgbClr val="FF0000"/>
                </a:solidFill>
                <a:effectLst/>
                <a:latin typeface="Consolas" panose="020B0609020204030204" pitchFamily="49" charset="0"/>
              </a:rPr>
              <a:t>1</a:t>
            </a:r>
            <a:r>
              <a:rPr lang="en-US" sz="2000" dirty="0">
                <a:effectLst/>
                <a:latin typeface="Consolas" panose="020B0609020204030204" pitchFamily="49" charset="0"/>
              </a:rPr>
              <a:t>) {</a:t>
            </a:r>
          </a:p>
          <a:p>
            <a:r>
              <a:rPr lang="en-US" sz="2000" dirty="0">
                <a:solidFill>
                  <a:srgbClr val="204A87"/>
                </a:solidFill>
                <a:effectLst/>
                <a:latin typeface="Consolas" panose="020B0609020204030204" pitchFamily="49" charset="0"/>
              </a:rPr>
              <a:t>      @set_color_config</a:t>
            </a:r>
            <a:r>
              <a:rPr lang="en-US" sz="2000" dirty="0">
                <a:latin typeface="Consolas" panose="020B0609020204030204" pitchFamily="49" charset="0"/>
              </a:rPr>
              <a:t>(i, j, blue, .{.rx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effectLst/>
                <a:latin typeface="Consolas" panose="020B0609020204030204" pitchFamily="49" charset="0"/>
              </a:rPr>
              <a:t>NORTH</a:t>
            </a:r>
            <a:r>
              <a:rPr lang="en-US" sz="2000" dirty="0">
                <a:latin typeface="Consolas" panose="020B0609020204030204" pitchFamily="49" charset="0"/>
              </a:rPr>
              <a:t>}, .tx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effectLst/>
                <a:latin typeface="Consolas" panose="020B0609020204030204" pitchFamily="49" charset="0"/>
              </a:rPr>
              <a:t>RAMP</a:t>
            </a:r>
            <a:r>
              <a:rPr lang="en-US" sz="2000" dirty="0">
                <a:latin typeface="Consolas" panose="020B0609020204030204" pitchFamily="49" charset="0"/>
              </a:rPr>
              <a:t>}});</a:t>
            </a:r>
          </a:p>
          <a:p>
            <a:endParaRPr lang="en-US" sz="2000" dirty="0">
              <a:latin typeface="Consolas" panose="020B0609020204030204" pitchFamily="49" charset="0"/>
            </a:endParaRPr>
          </a:p>
          <a:p>
            <a:r>
              <a:rPr lang="en-US" sz="2000" dirty="0">
                <a:latin typeface="Consolas" panose="020B0609020204030204" pitchFamily="49" charset="0"/>
              </a:rPr>
              <a:t>    } </a:t>
            </a:r>
            <a:r>
              <a:rPr lang="en-US" sz="2000" dirty="0">
                <a:solidFill>
                  <a:srgbClr val="204A87"/>
                </a:solidFill>
                <a:effectLst/>
                <a:latin typeface="Consolas" panose="020B0609020204030204" pitchFamily="49" charset="0"/>
              </a:rPr>
              <a:t>else </a:t>
            </a:r>
            <a:r>
              <a:rPr lang="en-US" sz="2000" dirty="0">
                <a:latin typeface="Consolas" panose="020B0609020204030204" pitchFamily="49" charset="0"/>
              </a:rPr>
              <a:t>{</a:t>
            </a:r>
          </a:p>
          <a:p>
            <a:r>
              <a:rPr lang="en-US" sz="2000" dirty="0">
                <a:solidFill>
                  <a:srgbClr val="204A87"/>
                </a:solidFill>
                <a:effectLst/>
                <a:latin typeface="Consolas" panose="020B0609020204030204" pitchFamily="49" charset="0"/>
              </a:rPr>
              <a:t>      @set_color_config</a:t>
            </a:r>
            <a:r>
              <a:rPr lang="en-US" sz="2000" dirty="0">
                <a:latin typeface="Consolas" panose="020B0609020204030204" pitchFamily="49" charset="0"/>
              </a:rPr>
              <a:t>(i, j, blue, .{.rx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effectLst/>
                <a:latin typeface="Consolas" panose="020B0609020204030204" pitchFamily="49" charset="0"/>
              </a:rPr>
              <a:t>NORTH</a:t>
            </a:r>
            <a:r>
              <a:rPr lang="en-US" sz="2000" dirty="0">
                <a:latin typeface="Consolas" panose="020B0609020204030204" pitchFamily="49" charset="0"/>
              </a:rPr>
              <a:t>}, .tx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effectLst/>
                <a:latin typeface="Consolas" panose="020B0609020204030204" pitchFamily="49" charset="0"/>
              </a:rPr>
              <a:t>RAMP, SOUTH</a:t>
            </a:r>
            <a:r>
              <a:rPr lang="en-US" sz="2000" dirty="0">
                <a:latin typeface="Consolas" panose="020B0609020204030204" pitchFamily="49" charset="0"/>
              </a:rPr>
              <a:t>}});</a:t>
            </a:r>
          </a:p>
          <a:p>
            <a:r>
              <a:rPr lang="en-US" sz="2000" dirty="0">
                <a:latin typeface="Consolas" panose="020B0609020204030204" pitchFamily="49" charset="0"/>
              </a:rPr>
              <a:t>    }</a:t>
            </a:r>
          </a:p>
          <a:p>
            <a:r>
              <a:rPr lang="en-US" sz="2000" dirty="0">
                <a:latin typeface="Consolas" panose="020B0609020204030204" pitchFamily="49" charset="0"/>
              </a:rPr>
              <a:t>  }</a:t>
            </a:r>
          </a:p>
          <a:p>
            <a:r>
              <a:rPr lang="en-US" sz="2000" dirty="0">
                <a:latin typeface="Consolas" panose="020B0609020204030204" pitchFamily="49" charset="0"/>
              </a:rPr>
              <a:t>}</a:t>
            </a:r>
          </a:p>
        </p:txBody>
      </p:sp>
    </p:spTree>
    <p:extLst>
      <p:ext uri="{BB962C8B-B14F-4D97-AF65-F5344CB8AC3E}">
        <p14:creationId xmlns:p14="http://schemas.microsoft.com/office/powerpoint/2010/main" val="38016583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46B8-225E-77CD-5070-E2B60A818E9A}"/>
              </a:ext>
            </a:extLst>
          </p:cNvPr>
          <p:cNvSpPr>
            <a:spLocks noGrp="1"/>
          </p:cNvSpPr>
          <p:nvPr>
            <p:ph type="title"/>
          </p:nvPr>
        </p:nvSpPr>
        <p:spPr/>
        <p:txBody>
          <a:bodyPr/>
          <a:lstStyle/>
          <a:p>
            <a:r>
              <a:rPr lang="en-US" dirty="0"/>
              <a:t>GEMV Color Routes</a:t>
            </a:r>
          </a:p>
        </p:txBody>
      </p:sp>
      <p:sp>
        <p:nvSpPr>
          <p:cNvPr id="3" name="Text Placeholder 2">
            <a:extLst>
              <a:ext uri="{FF2B5EF4-FFF2-40B4-BE49-F238E27FC236}">
                <a16:creationId xmlns:a16="http://schemas.microsoft.com/office/drawing/2014/main" id="{B76FA411-AD2B-1820-F1CA-631359896DC1}"/>
              </a:ext>
            </a:extLst>
          </p:cNvPr>
          <p:cNvSpPr>
            <a:spLocks noGrp="1"/>
          </p:cNvSpPr>
          <p:nvPr>
            <p:ph type="body" idx="1"/>
          </p:nvPr>
        </p:nvSpPr>
        <p:spPr/>
        <p:txBody>
          <a:bodyPr/>
          <a:lstStyle/>
          <a:p>
            <a:pPr marL="342900" indent="-342900">
              <a:buFont typeface="Arial" panose="020B0604020202020204" pitchFamily="34" charset="0"/>
              <a:buChar char="•"/>
            </a:pPr>
            <a:r>
              <a:rPr lang="en-US" sz="2400" dirty="0"/>
              <a:t>Note that we use </a:t>
            </a:r>
            <a:r>
              <a:rPr lang="en-US" sz="2400" b="1" dirty="0"/>
              <a:t>one color</a:t>
            </a:r>
            <a:r>
              <a:rPr lang="en-US" sz="2400" dirty="0"/>
              <a:t> for sending values of </a:t>
            </a:r>
            <a:r>
              <a:rPr lang="en-US" sz="2400" b="1" i="1" dirty="0"/>
              <a:t>x</a:t>
            </a:r>
            <a:r>
              <a:rPr lang="en-US" sz="2400" dirty="0"/>
              <a:t> down fabric</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However, we </a:t>
            </a:r>
            <a:r>
              <a:rPr lang="en-US" sz="2400" b="1" dirty="0"/>
              <a:t>can’t</a:t>
            </a:r>
            <a:r>
              <a:rPr lang="en-US" sz="2400" dirty="0"/>
              <a:t> do this for sending accumulated values across fabric</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Why?</a:t>
            </a:r>
          </a:p>
          <a:p>
            <a:pPr marL="739110" lvl="1" indent="-342900">
              <a:buFont typeface="Arial" panose="020B0604020202020204" pitchFamily="34" charset="0"/>
              <a:buChar char="•"/>
            </a:pPr>
            <a:r>
              <a:rPr lang="en-US" sz="2200" dirty="0"/>
              <a:t>PEs are also sending values </a:t>
            </a:r>
            <a:r>
              <a:rPr lang="en-US" sz="2200" b="1" dirty="0"/>
              <a:t>to</a:t>
            </a:r>
            <a:r>
              <a:rPr lang="en-US" sz="2200" dirty="0"/>
              <a:t> ramp, not just receiving </a:t>
            </a:r>
            <a:r>
              <a:rPr lang="en-US" sz="2200" b="1" dirty="0"/>
              <a:t>from</a:t>
            </a:r>
            <a:r>
              <a:rPr lang="en-US" sz="2200" dirty="0"/>
              <a:t> ramp</a:t>
            </a:r>
          </a:p>
          <a:p>
            <a:pPr marL="739110" lvl="1" indent="-342900">
              <a:buFont typeface="Arial" panose="020B0604020202020204" pitchFamily="34" charset="0"/>
              <a:buChar char="•"/>
            </a:pPr>
            <a:r>
              <a:rPr lang="en-US" sz="2200" dirty="0"/>
              <a:t>We must be able to differentiate values being sent up and down ramp</a:t>
            </a:r>
          </a:p>
          <a:p>
            <a:pPr marL="739110" lvl="1" indent="-342900">
              <a:buFont typeface="Arial" panose="020B0604020202020204" pitchFamily="34" charset="0"/>
              <a:buChar char="•"/>
            </a:pPr>
            <a:r>
              <a:rPr lang="en-US" sz="2200" dirty="0"/>
              <a:t>We need at least two colors, in a </a:t>
            </a:r>
            <a:r>
              <a:rPr lang="en-US" sz="2200" b="1" dirty="0"/>
              <a:t>checkerboard</a:t>
            </a:r>
            <a:r>
              <a:rPr lang="en-US" sz="2200" dirty="0"/>
              <a:t> pattern</a:t>
            </a:r>
          </a:p>
        </p:txBody>
      </p:sp>
      <p:sp>
        <p:nvSpPr>
          <p:cNvPr id="4" name="Slide Number Placeholder 3">
            <a:extLst>
              <a:ext uri="{FF2B5EF4-FFF2-40B4-BE49-F238E27FC236}">
                <a16:creationId xmlns:a16="http://schemas.microsoft.com/office/drawing/2014/main" id="{DFF07ED7-AACC-AEEA-999B-457A621672D7}"/>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74</a:t>
            </a:fld>
            <a:endParaRPr lang="en"/>
          </a:p>
        </p:txBody>
      </p:sp>
    </p:spTree>
    <p:extLst>
      <p:ext uri="{BB962C8B-B14F-4D97-AF65-F5344CB8AC3E}">
        <p14:creationId xmlns:p14="http://schemas.microsoft.com/office/powerpoint/2010/main" val="20491924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75</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sp>
        <p:nvSpPr>
          <p:cNvPr id="60" name="Title 106">
            <a:extLst>
              <a:ext uri="{FF2B5EF4-FFF2-40B4-BE49-F238E27FC236}">
                <a16:creationId xmlns:a16="http://schemas.microsoft.com/office/drawing/2014/main" id="{0F18615E-608E-B71A-7911-21F0451927A7}"/>
              </a:ext>
            </a:extLst>
          </p:cNvPr>
          <p:cNvSpPr>
            <a:spLocks noGrp="1"/>
          </p:cNvSpPr>
          <p:nvPr>
            <p:ph type="title"/>
          </p:nvPr>
        </p:nvSpPr>
        <p:spPr>
          <a:xfrm>
            <a:off x="361543" y="287877"/>
            <a:ext cx="10998200" cy="795852"/>
          </a:xfrm>
        </p:spPr>
        <p:txBody>
          <a:bodyPr/>
          <a:lstStyle/>
          <a:p>
            <a:r>
              <a:rPr lang="en-US" dirty="0"/>
              <a:t>GEMV Color Routes</a:t>
            </a:r>
          </a:p>
        </p:txBody>
      </p:sp>
      <p:grpSp>
        <p:nvGrpSpPr>
          <p:cNvPr id="109" name="Group 108">
            <a:extLst>
              <a:ext uri="{FF2B5EF4-FFF2-40B4-BE49-F238E27FC236}">
                <a16:creationId xmlns:a16="http://schemas.microsoft.com/office/drawing/2014/main" id="{DCD91ECD-DE43-E4D0-4CCF-6B1E74D9BBCC}"/>
              </a:ext>
            </a:extLst>
          </p:cNvPr>
          <p:cNvGrpSpPr/>
          <p:nvPr/>
        </p:nvGrpSpPr>
        <p:grpSpPr>
          <a:xfrm>
            <a:off x="2943306" y="2148422"/>
            <a:ext cx="2646505" cy="2613522"/>
            <a:chOff x="2943306" y="2148422"/>
            <a:chExt cx="2646505" cy="2613522"/>
          </a:xfrm>
        </p:grpSpPr>
        <p:cxnSp>
          <p:nvCxnSpPr>
            <p:cNvPr id="2" name="Straight Connector 1">
              <a:extLst>
                <a:ext uri="{FF2B5EF4-FFF2-40B4-BE49-F238E27FC236}">
                  <a16:creationId xmlns:a16="http://schemas.microsoft.com/office/drawing/2014/main" id="{EC9383D0-2B93-CF51-4A75-D25C93AA9B4B}"/>
                </a:ext>
              </a:extLst>
            </p:cNvPr>
            <p:cNvCxnSpPr>
              <a:cxnSpLocks/>
            </p:cNvCxnSpPr>
            <p:nvPr/>
          </p:nvCxnSpPr>
          <p:spPr>
            <a:xfrm flipH="1">
              <a:off x="4577384" y="2148422"/>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3B73C72-0FD2-6AAD-0F76-C37B78A58174}"/>
                </a:ext>
              </a:extLst>
            </p:cNvPr>
            <p:cNvCxnSpPr>
              <a:cxnSpLocks/>
            </p:cNvCxnSpPr>
            <p:nvPr/>
          </p:nvCxnSpPr>
          <p:spPr>
            <a:xfrm flipH="1">
              <a:off x="4577384" y="2960692"/>
              <a:ext cx="160400" cy="167166"/>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DEEFAC-542A-357A-78AB-D2587C119104}"/>
                </a:ext>
              </a:extLst>
            </p:cNvPr>
            <p:cNvCxnSpPr>
              <a:cxnSpLocks/>
            </p:cNvCxnSpPr>
            <p:nvPr/>
          </p:nvCxnSpPr>
          <p:spPr>
            <a:xfrm flipH="1">
              <a:off x="4577384" y="3753769"/>
              <a:ext cx="162764"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D781B8B-34B4-5E34-8637-D503945FC65A}"/>
                </a:ext>
              </a:extLst>
            </p:cNvPr>
            <p:cNvCxnSpPr>
              <a:cxnSpLocks/>
            </p:cNvCxnSpPr>
            <p:nvPr/>
          </p:nvCxnSpPr>
          <p:spPr>
            <a:xfrm flipH="1">
              <a:off x="4574980" y="4573976"/>
              <a:ext cx="164592"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81E6B90-87C5-2DEF-B263-89147AD02185}"/>
                </a:ext>
              </a:extLst>
            </p:cNvPr>
            <p:cNvCxnSpPr>
              <a:cxnSpLocks/>
            </p:cNvCxnSpPr>
            <p:nvPr/>
          </p:nvCxnSpPr>
          <p:spPr>
            <a:xfrm>
              <a:off x="4717010" y="2154627"/>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EDE1AD1-7C92-8F58-4893-D60AB3F2B83D}"/>
                </a:ext>
              </a:extLst>
            </p:cNvPr>
            <p:cNvCxnSpPr>
              <a:cxnSpLocks/>
            </p:cNvCxnSpPr>
            <p:nvPr/>
          </p:nvCxnSpPr>
          <p:spPr>
            <a:xfrm>
              <a:off x="4712380" y="2971604"/>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C0357DA-8678-6972-91B4-05C37DC7F1F1}"/>
                </a:ext>
              </a:extLst>
            </p:cNvPr>
            <p:cNvCxnSpPr>
              <a:cxnSpLocks/>
            </p:cNvCxnSpPr>
            <p:nvPr/>
          </p:nvCxnSpPr>
          <p:spPr>
            <a:xfrm>
              <a:off x="4716206" y="3763475"/>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A83171B-CC2C-A81E-D51B-EC9D30E612E4}"/>
                </a:ext>
              </a:extLst>
            </p:cNvPr>
            <p:cNvCxnSpPr>
              <a:cxnSpLocks/>
            </p:cNvCxnSpPr>
            <p:nvPr/>
          </p:nvCxnSpPr>
          <p:spPr>
            <a:xfrm>
              <a:off x="4716206" y="4584161"/>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3E625DC-26C4-DC7E-8A09-22B0EB868D74}"/>
                </a:ext>
              </a:extLst>
            </p:cNvPr>
            <p:cNvCxnSpPr>
              <a:cxnSpLocks/>
            </p:cNvCxnSpPr>
            <p:nvPr/>
          </p:nvCxnSpPr>
          <p:spPr>
            <a:xfrm flipH="1">
              <a:off x="5398417" y="2163495"/>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7EDEE1E-F10E-87E8-3F85-86E5E8750100}"/>
                </a:ext>
              </a:extLst>
            </p:cNvPr>
            <p:cNvCxnSpPr>
              <a:cxnSpLocks/>
            </p:cNvCxnSpPr>
            <p:nvPr/>
          </p:nvCxnSpPr>
          <p:spPr>
            <a:xfrm flipH="1">
              <a:off x="5393276" y="2981071"/>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A463BCC-55AE-E683-3E3E-8D9A8F4FD722}"/>
                </a:ext>
              </a:extLst>
            </p:cNvPr>
            <p:cNvCxnSpPr>
              <a:cxnSpLocks/>
            </p:cNvCxnSpPr>
            <p:nvPr/>
          </p:nvCxnSpPr>
          <p:spPr>
            <a:xfrm flipH="1">
              <a:off x="5396022" y="3773931"/>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818B11C-5FEB-45CD-2A8B-1BE5371616F2}"/>
                </a:ext>
              </a:extLst>
            </p:cNvPr>
            <p:cNvCxnSpPr>
              <a:cxnSpLocks/>
            </p:cNvCxnSpPr>
            <p:nvPr/>
          </p:nvCxnSpPr>
          <p:spPr>
            <a:xfrm flipH="1">
              <a:off x="5395552" y="4597352"/>
              <a:ext cx="164592"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33FE995-0C94-219F-58A1-4EB01CDA91BF}"/>
                </a:ext>
              </a:extLst>
            </p:cNvPr>
            <p:cNvCxnSpPr>
              <a:cxnSpLocks/>
            </p:cNvCxnSpPr>
            <p:nvPr/>
          </p:nvCxnSpPr>
          <p:spPr>
            <a:xfrm flipH="1">
              <a:off x="2945710" y="2148422"/>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FD65230-CEB9-3C55-B3A5-BE53A49931B8}"/>
                </a:ext>
              </a:extLst>
            </p:cNvPr>
            <p:cNvCxnSpPr>
              <a:cxnSpLocks/>
            </p:cNvCxnSpPr>
            <p:nvPr/>
          </p:nvCxnSpPr>
          <p:spPr>
            <a:xfrm flipH="1">
              <a:off x="2945710" y="2960692"/>
              <a:ext cx="160400" cy="167166"/>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E69C021-041D-BF7F-5D59-7F1F5966AA6C}"/>
                </a:ext>
              </a:extLst>
            </p:cNvPr>
            <p:cNvCxnSpPr>
              <a:cxnSpLocks/>
            </p:cNvCxnSpPr>
            <p:nvPr/>
          </p:nvCxnSpPr>
          <p:spPr>
            <a:xfrm flipH="1">
              <a:off x="2945710" y="3753769"/>
              <a:ext cx="162764"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A962222-9F52-07CD-5F10-3D0B78BC3212}"/>
                </a:ext>
              </a:extLst>
            </p:cNvPr>
            <p:cNvCxnSpPr>
              <a:cxnSpLocks/>
            </p:cNvCxnSpPr>
            <p:nvPr/>
          </p:nvCxnSpPr>
          <p:spPr>
            <a:xfrm flipH="1">
              <a:off x="2943306" y="4573976"/>
              <a:ext cx="164592"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0766470-BA6E-4692-778C-C301D342A78C}"/>
                </a:ext>
              </a:extLst>
            </p:cNvPr>
            <p:cNvCxnSpPr>
              <a:cxnSpLocks/>
            </p:cNvCxnSpPr>
            <p:nvPr/>
          </p:nvCxnSpPr>
          <p:spPr>
            <a:xfrm>
              <a:off x="3085336" y="2154627"/>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FF772E2-A3AE-6888-5506-0AFE9AE490E4}"/>
                </a:ext>
              </a:extLst>
            </p:cNvPr>
            <p:cNvCxnSpPr>
              <a:cxnSpLocks/>
            </p:cNvCxnSpPr>
            <p:nvPr/>
          </p:nvCxnSpPr>
          <p:spPr>
            <a:xfrm>
              <a:off x="3080706" y="2971604"/>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A3B6A40-679C-3188-4F3E-CBF2E9BC6429}"/>
                </a:ext>
              </a:extLst>
            </p:cNvPr>
            <p:cNvCxnSpPr>
              <a:cxnSpLocks/>
            </p:cNvCxnSpPr>
            <p:nvPr/>
          </p:nvCxnSpPr>
          <p:spPr>
            <a:xfrm>
              <a:off x="3084532" y="3763475"/>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42D7BCD-292B-E137-6FED-F96B73691AE6}"/>
                </a:ext>
              </a:extLst>
            </p:cNvPr>
            <p:cNvCxnSpPr>
              <a:cxnSpLocks/>
            </p:cNvCxnSpPr>
            <p:nvPr/>
          </p:nvCxnSpPr>
          <p:spPr>
            <a:xfrm>
              <a:off x="3084532" y="4584161"/>
              <a:ext cx="872801"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252932A-0A01-753B-E5A1-B16719D04589}"/>
                </a:ext>
              </a:extLst>
            </p:cNvPr>
            <p:cNvCxnSpPr>
              <a:cxnSpLocks/>
            </p:cNvCxnSpPr>
            <p:nvPr/>
          </p:nvCxnSpPr>
          <p:spPr>
            <a:xfrm flipH="1">
              <a:off x="3766743" y="2163495"/>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ECB51AB-47FC-EA75-4931-0D01C5736C23}"/>
                </a:ext>
              </a:extLst>
            </p:cNvPr>
            <p:cNvCxnSpPr>
              <a:cxnSpLocks/>
            </p:cNvCxnSpPr>
            <p:nvPr/>
          </p:nvCxnSpPr>
          <p:spPr>
            <a:xfrm flipH="1">
              <a:off x="3761602" y="2981071"/>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EAE73E2-04C5-A1C8-CF78-20FB0BC15F13}"/>
                </a:ext>
              </a:extLst>
            </p:cNvPr>
            <p:cNvCxnSpPr>
              <a:cxnSpLocks/>
            </p:cNvCxnSpPr>
            <p:nvPr/>
          </p:nvCxnSpPr>
          <p:spPr>
            <a:xfrm flipH="1">
              <a:off x="3764348" y="3773931"/>
              <a:ext cx="164122" cy="16284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9BE78F8-93F9-F4B4-EFC7-2C57C3B25819}"/>
                </a:ext>
              </a:extLst>
            </p:cNvPr>
            <p:cNvCxnSpPr>
              <a:cxnSpLocks/>
            </p:cNvCxnSpPr>
            <p:nvPr/>
          </p:nvCxnSpPr>
          <p:spPr>
            <a:xfrm flipH="1">
              <a:off x="3763878" y="4597352"/>
              <a:ext cx="164592" cy="164592"/>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E77B6614-3F6F-306F-9388-67FEEF66FFB1}"/>
              </a:ext>
            </a:extLst>
          </p:cNvPr>
          <p:cNvSpPr txBox="1"/>
          <p:nvPr/>
        </p:nvSpPr>
        <p:spPr>
          <a:xfrm>
            <a:off x="7357986" y="1034285"/>
            <a:ext cx="4429564" cy="2246769"/>
          </a:xfrm>
          <a:prstGeom prst="rect">
            <a:avLst/>
          </a:prstGeom>
          <a:noFill/>
        </p:spPr>
        <p:txBody>
          <a:bodyPr wrap="square">
            <a:spAutoFit/>
          </a:bodyPr>
          <a:lstStyle/>
          <a:p>
            <a:r>
              <a:rPr lang="en-US" sz="2000" b="1" dirty="0"/>
              <a:t>Color 3: </a:t>
            </a:r>
          </a:p>
          <a:p>
            <a:pPr marL="342900" indent="-342900">
              <a:buFont typeface="Arial" panose="020B0604020202020204" pitchFamily="34" charset="0"/>
              <a:buChar char="•"/>
            </a:pPr>
            <a:r>
              <a:rPr lang="en-US" sz="2000" b="1" dirty="0"/>
              <a:t>On column 0 and 2, receive from Ramp and transmit East</a:t>
            </a:r>
          </a:p>
          <a:p>
            <a:pPr marL="342900" indent="-342900">
              <a:buFont typeface="Arial" panose="020B0604020202020204" pitchFamily="34" charset="0"/>
              <a:buChar char="•"/>
            </a:pPr>
            <a:r>
              <a:rPr lang="en-US" sz="2000" b="1" dirty="0"/>
              <a:t>On column 1 and 3, receive from East and transmit down Ramp</a:t>
            </a:r>
          </a:p>
          <a:p>
            <a:pPr marL="342900" indent="-342900">
              <a:buFont typeface="Arial" panose="020B0604020202020204" pitchFamily="34" charset="0"/>
              <a:buChar char="•"/>
            </a:pPr>
            <a:endParaRPr lang="en-US" sz="2000" b="1" dirty="0"/>
          </a:p>
        </p:txBody>
      </p:sp>
    </p:spTree>
    <p:extLst>
      <p:ext uri="{BB962C8B-B14F-4D97-AF65-F5344CB8AC3E}">
        <p14:creationId xmlns:p14="http://schemas.microsoft.com/office/powerpoint/2010/main" val="42387794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76</a:t>
            </a:fld>
            <a:endParaRPr lang="en"/>
          </a:p>
        </p:txBody>
      </p:sp>
      <p:grpSp>
        <p:nvGrpSpPr>
          <p:cNvPr id="95" name="Group 94">
            <a:extLst>
              <a:ext uri="{FF2B5EF4-FFF2-40B4-BE49-F238E27FC236}">
                <a16:creationId xmlns:a16="http://schemas.microsoft.com/office/drawing/2014/main" id="{8367A4DC-DDED-6885-1171-54B509F4633A}"/>
              </a:ext>
            </a:extLst>
          </p:cNvPr>
          <p:cNvGrpSpPr/>
          <p:nvPr/>
        </p:nvGrpSpPr>
        <p:grpSpPr>
          <a:xfrm>
            <a:off x="1828800" y="1104141"/>
            <a:ext cx="4795713" cy="4784868"/>
            <a:chOff x="3144844" y="1104141"/>
            <a:chExt cx="4795713" cy="4784868"/>
          </a:xfrm>
        </p:grpSpPr>
        <p:sp>
          <p:nvSpPr>
            <p:cNvPr id="11" name="Rectangle 10">
              <a:extLst>
                <a:ext uri="{FF2B5EF4-FFF2-40B4-BE49-F238E27FC236}">
                  <a16:creationId xmlns:a16="http://schemas.microsoft.com/office/drawing/2014/main" id="{E9B03949-005E-21BB-CC71-11E2E2CA1030}"/>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BE34A0-BC31-CDEB-BBF8-6B1B27300D44}"/>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AB382E-442F-7768-086B-40A9C8D1459B}"/>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F8C735-3287-FC15-840C-CFB70B1B8E97}"/>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14B753D-4EE7-6104-3D7D-503871E7347B}"/>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6781D02-C7FF-3BEE-FEAE-CB8602E143BE}"/>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67D1EDD-7C73-765C-E0DA-932C8942F618}"/>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E05CA48-19B6-FB9A-6B33-6989360F147D}"/>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5B7B650B-E9CA-B119-00B9-17453CCFB09B}"/>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6F2CB68-1F31-5E2E-A3D5-927298752771}"/>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9894A77-126F-62D8-AB2D-93C20A544A62}"/>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6E7AC43-D229-0574-9252-DD8FBA18DE18}"/>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6284885-15FE-5D61-3DB1-E3F2409ED170}"/>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975233C-5B45-1E9E-6759-003F7CE3AF5C}"/>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165B930-787E-EEA6-E516-FDADCF40CD69}"/>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D4C3566-7AAD-F05B-FD8F-2D2AC6E39549}"/>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497079-17DF-E13D-E229-7D1E3CA1E0A2}"/>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23C341-00C6-6D7E-C26A-89FA77FA8FB1}"/>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26E7E0-E2F3-9CE0-1CF8-99152AC213B7}"/>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FCB3F0-EA35-6292-1ECE-866BB7E6219F}"/>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5E4EEC-BB21-F60D-DEE3-E2D8340F8E95}"/>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B45A65-A9E2-C597-A785-276570F2FEA9}"/>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8B8823-C0DE-BBE0-0F82-C9FA09F87887}"/>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2F4741-545A-5777-A1A5-8A9CF40B598F}"/>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9D5A54-5014-FE77-2D51-2D5CAE92505F}"/>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3CE7F0-08A2-50B2-BA42-2A3B1FC28104}"/>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6630DCA-78B7-E630-8A2E-3D1FD3B408B7}"/>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2BAEB6-55A6-6025-3643-4F2BB437D2F5}"/>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42159A9-D9AD-2F80-C832-A32CCCB84AD9}"/>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FABD517-6409-19CD-F036-8B50972B086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084816-9E18-E0EB-2B95-6430382487B9}"/>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8B70802-C034-EB87-6E82-E9F4233E6C33}"/>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628E5E6-0ADF-929F-0304-3D1915F2E547}"/>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7F146D-9474-22D0-7D56-DFEBE87B9DBA}"/>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51F13FB-6FC9-E380-9295-155C679FE706}"/>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2E9FCC5-9193-4F9D-7CBE-1D9874E444A7}"/>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8779AB94-4E09-D59E-FF4B-7B1957D31700}"/>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2C1F9D3-5372-50B5-9B18-AF912BC5C9AD}"/>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9915FB-9667-5FB4-64CC-2C380E2C57B5}"/>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B76A29-08E7-0906-9A45-8CEB1A428A35}"/>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8C3427-9ED5-EDAB-527C-AF0B311C9C6F}"/>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434488-174B-4AB2-C3B0-6DA6055AC60D}"/>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C18166-28DD-9C22-D780-8DF2024581AF}"/>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207A3-0B38-AC4C-4AD0-A0863DE202AF}"/>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4EEEF-376B-47C1-C8E3-D445553B9E39}"/>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0ECCCD-8736-C001-0DD4-C5B54A3DDF89}"/>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FD7D5F-5B86-98EC-A2EC-A6BEEA8661EC}"/>
                </a:ext>
              </a:extLst>
            </p:cNvPr>
            <p:cNvCxnSpPr>
              <a:cxnSpLocks/>
            </p:cNvCxnSpPr>
            <p:nvPr/>
          </p:nvCxnSpPr>
          <p:spPr>
            <a:xfrm flipH="1">
              <a:off x="4307224" y="217425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015152-6F01-48FC-2A3E-3D272AF1F69D}"/>
                </a:ext>
              </a:extLst>
            </p:cNvPr>
            <p:cNvCxnSpPr>
              <a:cxnSpLocks/>
            </p:cNvCxnSpPr>
            <p:nvPr/>
          </p:nvCxnSpPr>
          <p:spPr>
            <a:xfrm flipH="1">
              <a:off x="5139035" y="21582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5870E-8F5B-8F04-078A-E927E8115C31}"/>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E01FCF-A210-D94D-9157-ACC37C80EE74}"/>
                </a:ext>
              </a:extLst>
            </p:cNvPr>
            <p:cNvCxnSpPr>
              <a:cxnSpLocks/>
            </p:cNvCxnSpPr>
            <p:nvPr/>
          </p:nvCxnSpPr>
          <p:spPr>
            <a:xfrm flipH="1">
              <a:off x="4304860" y="297026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129471-F30E-05CE-F265-4B8839C5BECE}"/>
                </a:ext>
              </a:extLst>
            </p:cNvPr>
            <p:cNvCxnSpPr>
              <a:cxnSpLocks/>
            </p:cNvCxnSpPr>
            <p:nvPr/>
          </p:nvCxnSpPr>
          <p:spPr>
            <a:xfrm flipH="1">
              <a:off x="5136672" y="29542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EC60C8-2DAD-4DF1-28AD-F24A99961854}"/>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41BA29-D9BF-1CD0-68EB-E7EA736E1399}"/>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C6D9EB-0576-EE46-3333-9D851B3CA332}"/>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B34C90-A5AF-4516-675A-7B4F7F6BB495}"/>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B6E14B1-52C2-26F3-37BB-3DE6B53810FE}"/>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FE4BE6-844A-21A3-2B19-A5E16937B49E}"/>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721BC2-7D75-AEDA-9114-277633847964}"/>
                </a:ext>
              </a:extLst>
            </p:cNvPr>
            <p:cNvCxnSpPr>
              <a:cxnSpLocks/>
            </p:cNvCxnSpPr>
            <p:nvPr/>
          </p:nvCxnSpPr>
          <p:spPr>
            <a:xfrm flipH="1">
              <a:off x="5946743" y="216684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8DDDD7F-7445-13C4-4F77-2DBDC313CD7B}"/>
                </a:ext>
              </a:extLst>
            </p:cNvPr>
            <p:cNvCxnSpPr>
              <a:cxnSpLocks/>
            </p:cNvCxnSpPr>
            <p:nvPr/>
          </p:nvCxnSpPr>
          <p:spPr>
            <a:xfrm flipH="1">
              <a:off x="6761412" y="217488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CE6298-303C-47AB-E8E8-A1B22B0E5C05}"/>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766F81-1290-FB83-6460-BA076C499ED6}"/>
                </a:ext>
              </a:extLst>
            </p:cNvPr>
            <p:cNvCxnSpPr>
              <a:cxnSpLocks/>
            </p:cNvCxnSpPr>
            <p:nvPr/>
          </p:nvCxnSpPr>
          <p:spPr>
            <a:xfrm flipH="1">
              <a:off x="5944379" y="296285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4D84D04-3B9C-5FB0-6C13-09F0446D5D31}"/>
                </a:ext>
              </a:extLst>
            </p:cNvPr>
            <p:cNvCxnSpPr>
              <a:cxnSpLocks/>
            </p:cNvCxnSpPr>
            <p:nvPr/>
          </p:nvCxnSpPr>
          <p:spPr>
            <a:xfrm flipH="1">
              <a:off x="6759048" y="297088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F23B64-8670-13F7-001F-944E607191A1}"/>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CC8496D-E02F-F482-FD9E-E83CEDC91C10}"/>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950203-A5AC-E903-1627-9B03B92BB698}"/>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6D542A-EB1E-7604-6B92-2B01C7E36086}"/>
                </a:ext>
              </a:extLst>
            </p:cNvPr>
            <p:cNvCxnSpPr>
              <a:cxnSpLocks/>
            </p:cNvCxnSpPr>
            <p:nvPr/>
          </p:nvCxnSpPr>
          <p:spPr>
            <a:xfrm flipH="1">
              <a:off x="4307224" y="37729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117D0-1B21-BA9E-8778-0141B3D592BE}"/>
                </a:ext>
              </a:extLst>
            </p:cNvPr>
            <p:cNvCxnSpPr>
              <a:cxnSpLocks/>
            </p:cNvCxnSpPr>
            <p:nvPr/>
          </p:nvCxnSpPr>
          <p:spPr>
            <a:xfrm flipH="1">
              <a:off x="5139035" y="375689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A432F7D-ABEE-00A7-56C4-25EB3FF3FC41}"/>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9580550-B78F-0999-7F50-0741768D8C6D}"/>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50F5881-9E69-C176-6E4A-05B0A593F724}"/>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98B4B5B-636E-41DC-9E18-BA8C54BEA316}"/>
                </a:ext>
              </a:extLst>
            </p:cNvPr>
            <p:cNvCxnSpPr>
              <a:cxnSpLocks/>
            </p:cNvCxnSpPr>
            <p:nvPr/>
          </p:nvCxnSpPr>
          <p:spPr>
            <a:xfrm flipH="1">
              <a:off x="4307224" y="459791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E1C78FC-4049-E162-4BE6-5184A58912C1}"/>
                </a:ext>
              </a:extLst>
            </p:cNvPr>
            <p:cNvCxnSpPr>
              <a:cxnSpLocks/>
            </p:cNvCxnSpPr>
            <p:nvPr/>
          </p:nvCxnSpPr>
          <p:spPr>
            <a:xfrm flipH="1">
              <a:off x="5139035" y="458188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B9F097-0E77-3082-07B3-4DA8006C4055}"/>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4E28578-6D2C-D7DD-EC25-819BEE82D52B}"/>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F1DAC4C-0EF2-769F-97B9-2DC68922BE42}"/>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1AE3642-722F-7D88-3E56-58EF3D006541}"/>
                </a:ext>
              </a:extLst>
            </p:cNvPr>
            <p:cNvCxnSpPr>
              <a:cxnSpLocks/>
            </p:cNvCxnSpPr>
            <p:nvPr/>
          </p:nvCxnSpPr>
          <p:spPr>
            <a:xfrm flipH="1">
              <a:off x="5946743" y="376550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5B56A6E-A1FB-C17C-61A9-8D4E2C7C0F0C}"/>
                </a:ext>
              </a:extLst>
            </p:cNvPr>
            <p:cNvCxnSpPr>
              <a:cxnSpLocks/>
            </p:cNvCxnSpPr>
            <p:nvPr/>
          </p:nvCxnSpPr>
          <p:spPr>
            <a:xfrm flipH="1">
              <a:off x="6761412" y="37735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F1DBB91-EE1B-0A46-B42D-C8D027F135B5}"/>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D96B75-DEEB-75A9-DAD9-C90355D86CBD}"/>
                </a:ext>
              </a:extLst>
            </p:cNvPr>
            <p:cNvCxnSpPr>
              <a:cxnSpLocks/>
            </p:cNvCxnSpPr>
            <p:nvPr/>
          </p:nvCxnSpPr>
          <p:spPr>
            <a:xfrm flipH="1">
              <a:off x="5946743" y="459049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3A938F0-A84E-345F-0213-0547B029DAA9}"/>
                </a:ext>
              </a:extLst>
            </p:cNvPr>
            <p:cNvCxnSpPr>
              <a:cxnSpLocks/>
            </p:cNvCxnSpPr>
            <p:nvPr/>
          </p:nvCxnSpPr>
          <p:spPr>
            <a:xfrm flipH="1">
              <a:off x="6761412" y="459853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F1BB5BE-E2E0-FAFC-DAFB-76F8A5755466}"/>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56EDE6-DFDF-4A08-665D-C76CF6EB8CD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51EFC05-A33F-D774-A8D9-997AF6C34C12}"/>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9E6C268-4C59-C733-D623-CDC9D4F6C638}"/>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pic>
        <p:nvPicPr>
          <p:cNvPr id="97" name="Picture 96" descr="A picture containing shape&#10;&#10;Description automatically generated">
            <a:extLst>
              <a:ext uri="{FF2B5EF4-FFF2-40B4-BE49-F238E27FC236}">
                <a16:creationId xmlns:a16="http://schemas.microsoft.com/office/drawing/2014/main" id="{FAEC8C3D-78DF-F87C-DFD8-BE86BF73323E}"/>
              </a:ext>
            </a:extLst>
          </p:cNvPr>
          <p:cNvPicPr>
            <a:picLocks noChangeAspect="1"/>
          </p:cNvPicPr>
          <p:nvPr/>
        </p:nvPicPr>
        <p:blipFill>
          <a:blip r:embed="rId2"/>
          <a:stretch>
            <a:fillRect/>
          </a:stretch>
        </p:blipFill>
        <p:spPr>
          <a:xfrm>
            <a:off x="10069038" y="4109654"/>
            <a:ext cx="593639" cy="593639"/>
          </a:xfrm>
          <a:prstGeom prst="rect">
            <a:avLst/>
          </a:prstGeom>
        </p:spPr>
      </p:pic>
      <p:pic>
        <p:nvPicPr>
          <p:cNvPr id="98" name="Picture 97" descr="Icon&#10;&#10;Description automatically generated">
            <a:extLst>
              <a:ext uri="{FF2B5EF4-FFF2-40B4-BE49-F238E27FC236}">
                <a16:creationId xmlns:a16="http://schemas.microsoft.com/office/drawing/2014/main" id="{052C8862-D620-D047-D408-514046530DE2}"/>
              </a:ext>
            </a:extLst>
          </p:cNvPr>
          <p:cNvPicPr>
            <a:picLocks noChangeAspect="1"/>
          </p:cNvPicPr>
          <p:nvPr/>
        </p:nvPicPr>
        <p:blipFill>
          <a:blip r:embed="rId3"/>
          <a:stretch>
            <a:fillRect/>
          </a:stretch>
        </p:blipFill>
        <p:spPr>
          <a:xfrm>
            <a:off x="10489310" y="4806599"/>
            <a:ext cx="942916" cy="942916"/>
          </a:xfrm>
          <a:prstGeom prst="rect">
            <a:avLst/>
          </a:prstGeom>
        </p:spPr>
      </p:pic>
      <p:sp>
        <p:nvSpPr>
          <p:cNvPr id="99" name="TextBox 98">
            <a:extLst>
              <a:ext uri="{FF2B5EF4-FFF2-40B4-BE49-F238E27FC236}">
                <a16:creationId xmlns:a16="http://schemas.microsoft.com/office/drawing/2014/main" id="{B3389CF4-A5DE-F94E-ABF3-A9211FB2A4F1}"/>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pic>
        <p:nvPicPr>
          <p:cNvPr id="100" name="Picture 99" descr="A picture containing icon&#10;&#10;Description automatically generated">
            <a:extLst>
              <a:ext uri="{FF2B5EF4-FFF2-40B4-BE49-F238E27FC236}">
                <a16:creationId xmlns:a16="http://schemas.microsoft.com/office/drawing/2014/main" id="{E5600FA0-1F1C-C9EA-E299-0AA7FC1BB883}"/>
              </a:ext>
            </a:extLst>
          </p:cNvPr>
          <p:cNvPicPr>
            <a:picLocks noChangeAspect="1"/>
          </p:cNvPicPr>
          <p:nvPr/>
        </p:nvPicPr>
        <p:blipFill>
          <a:blip r:embed="rId4"/>
          <a:stretch>
            <a:fillRect/>
          </a:stretch>
        </p:blipFill>
        <p:spPr>
          <a:xfrm>
            <a:off x="207607" y="1634868"/>
            <a:ext cx="593638" cy="593638"/>
          </a:xfrm>
          <a:prstGeom prst="rect">
            <a:avLst/>
          </a:prstGeom>
        </p:spPr>
      </p:pic>
      <p:sp>
        <p:nvSpPr>
          <p:cNvPr id="101" name="TextBox 100">
            <a:extLst>
              <a:ext uri="{FF2B5EF4-FFF2-40B4-BE49-F238E27FC236}">
                <a16:creationId xmlns:a16="http://schemas.microsoft.com/office/drawing/2014/main" id="{917D36BE-4B08-3DCB-412F-6926F3CDCB9A}"/>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grpSp>
        <p:nvGrpSpPr>
          <p:cNvPr id="105" name="Group 104">
            <a:extLst>
              <a:ext uri="{FF2B5EF4-FFF2-40B4-BE49-F238E27FC236}">
                <a16:creationId xmlns:a16="http://schemas.microsoft.com/office/drawing/2014/main" id="{1FA79F1D-B533-1571-2701-2268CEC8E011}"/>
              </a:ext>
            </a:extLst>
          </p:cNvPr>
          <p:cNvGrpSpPr/>
          <p:nvPr/>
        </p:nvGrpSpPr>
        <p:grpSpPr>
          <a:xfrm>
            <a:off x="3759145" y="2148422"/>
            <a:ext cx="1014831" cy="2613522"/>
            <a:chOff x="3759145" y="2148422"/>
            <a:chExt cx="1014831" cy="2613522"/>
          </a:xfrm>
        </p:grpSpPr>
        <p:cxnSp>
          <p:nvCxnSpPr>
            <p:cNvPr id="61" name="Straight Connector 60">
              <a:extLst>
                <a:ext uri="{FF2B5EF4-FFF2-40B4-BE49-F238E27FC236}">
                  <a16:creationId xmlns:a16="http://schemas.microsoft.com/office/drawing/2014/main" id="{747541C6-C52B-F185-53EF-7EAABEF200B1}"/>
                </a:ext>
              </a:extLst>
            </p:cNvPr>
            <p:cNvCxnSpPr>
              <a:cxnSpLocks/>
            </p:cNvCxnSpPr>
            <p:nvPr/>
          </p:nvCxnSpPr>
          <p:spPr>
            <a:xfrm flipH="1">
              <a:off x="3761549" y="2148422"/>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C7C4748-389B-B6CF-A2E0-D6B75C7E5E97}"/>
                </a:ext>
              </a:extLst>
            </p:cNvPr>
            <p:cNvCxnSpPr>
              <a:cxnSpLocks/>
            </p:cNvCxnSpPr>
            <p:nvPr/>
          </p:nvCxnSpPr>
          <p:spPr>
            <a:xfrm flipH="1">
              <a:off x="3761549" y="2960692"/>
              <a:ext cx="160400" cy="167166"/>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D936025-FA0E-EE33-6976-286BB10FA6C0}"/>
                </a:ext>
              </a:extLst>
            </p:cNvPr>
            <p:cNvCxnSpPr>
              <a:cxnSpLocks/>
            </p:cNvCxnSpPr>
            <p:nvPr/>
          </p:nvCxnSpPr>
          <p:spPr>
            <a:xfrm flipH="1">
              <a:off x="3761549" y="3753769"/>
              <a:ext cx="162764" cy="164592"/>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60D3628-1ECB-CD69-0891-D51C6E83753A}"/>
                </a:ext>
              </a:extLst>
            </p:cNvPr>
            <p:cNvCxnSpPr>
              <a:cxnSpLocks/>
            </p:cNvCxnSpPr>
            <p:nvPr/>
          </p:nvCxnSpPr>
          <p:spPr>
            <a:xfrm flipH="1">
              <a:off x="3759145" y="4573976"/>
              <a:ext cx="164592" cy="164592"/>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04A4E48-28E1-91E0-7293-7C39DD52CBAE}"/>
                </a:ext>
              </a:extLst>
            </p:cNvPr>
            <p:cNvCxnSpPr>
              <a:cxnSpLocks/>
            </p:cNvCxnSpPr>
            <p:nvPr/>
          </p:nvCxnSpPr>
          <p:spPr>
            <a:xfrm>
              <a:off x="3901175" y="2154627"/>
              <a:ext cx="872801" cy="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84D80D8-4784-D1EC-36AE-BB981288BA75}"/>
                </a:ext>
              </a:extLst>
            </p:cNvPr>
            <p:cNvCxnSpPr>
              <a:cxnSpLocks/>
            </p:cNvCxnSpPr>
            <p:nvPr/>
          </p:nvCxnSpPr>
          <p:spPr>
            <a:xfrm>
              <a:off x="3896545" y="2971604"/>
              <a:ext cx="872801" cy="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9FFACBC-5B78-287F-6DEB-E87DB0222FDF}"/>
                </a:ext>
              </a:extLst>
            </p:cNvPr>
            <p:cNvCxnSpPr>
              <a:cxnSpLocks/>
            </p:cNvCxnSpPr>
            <p:nvPr/>
          </p:nvCxnSpPr>
          <p:spPr>
            <a:xfrm>
              <a:off x="3900371" y="3763475"/>
              <a:ext cx="872801" cy="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826E7D1-8E96-2AAE-931B-B52FB9D558B2}"/>
                </a:ext>
              </a:extLst>
            </p:cNvPr>
            <p:cNvCxnSpPr>
              <a:cxnSpLocks/>
            </p:cNvCxnSpPr>
            <p:nvPr/>
          </p:nvCxnSpPr>
          <p:spPr>
            <a:xfrm>
              <a:off x="3900371" y="4584161"/>
              <a:ext cx="872801" cy="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A68219A-FBB9-7AB1-0DDB-97935569D3C7}"/>
                </a:ext>
              </a:extLst>
            </p:cNvPr>
            <p:cNvCxnSpPr>
              <a:cxnSpLocks/>
            </p:cNvCxnSpPr>
            <p:nvPr/>
          </p:nvCxnSpPr>
          <p:spPr>
            <a:xfrm flipH="1">
              <a:off x="4582582" y="2163495"/>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23D4D61-5A7D-F10E-BF75-11C8604AB14C}"/>
                </a:ext>
              </a:extLst>
            </p:cNvPr>
            <p:cNvCxnSpPr>
              <a:cxnSpLocks/>
            </p:cNvCxnSpPr>
            <p:nvPr/>
          </p:nvCxnSpPr>
          <p:spPr>
            <a:xfrm flipH="1">
              <a:off x="4577441" y="2981071"/>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4C19C01-E4E3-DA3D-4753-C7976884A168}"/>
                </a:ext>
              </a:extLst>
            </p:cNvPr>
            <p:cNvCxnSpPr>
              <a:cxnSpLocks/>
            </p:cNvCxnSpPr>
            <p:nvPr/>
          </p:nvCxnSpPr>
          <p:spPr>
            <a:xfrm flipH="1">
              <a:off x="4580187" y="3773931"/>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F2B19D4-3383-237A-84B4-CA6F830365A1}"/>
                </a:ext>
              </a:extLst>
            </p:cNvPr>
            <p:cNvCxnSpPr>
              <a:cxnSpLocks/>
            </p:cNvCxnSpPr>
            <p:nvPr/>
          </p:nvCxnSpPr>
          <p:spPr>
            <a:xfrm flipH="1">
              <a:off x="4579717" y="4597352"/>
              <a:ext cx="164592" cy="164592"/>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grpSp>
      <p:sp>
        <p:nvSpPr>
          <p:cNvPr id="118" name="Title 106">
            <a:extLst>
              <a:ext uri="{FF2B5EF4-FFF2-40B4-BE49-F238E27FC236}">
                <a16:creationId xmlns:a16="http://schemas.microsoft.com/office/drawing/2014/main" id="{A2FFC990-75C6-CBFB-6073-01772364705C}"/>
              </a:ext>
            </a:extLst>
          </p:cNvPr>
          <p:cNvSpPr>
            <a:spLocks noGrp="1"/>
          </p:cNvSpPr>
          <p:nvPr>
            <p:ph type="title"/>
          </p:nvPr>
        </p:nvSpPr>
        <p:spPr>
          <a:xfrm>
            <a:off x="361543" y="287877"/>
            <a:ext cx="10998200" cy="795852"/>
          </a:xfrm>
        </p:spPr>
        <p:txBody>
          <a:bodyPr/>
          <a:lstStyle/>
          <a:p>
            <a:r>
              <a:rPr lang="en-US" dirty="0"/>
              <a:t>GEMV Color Routes</a:t>
            </a:r>
          </a:p>
        </p:txBody>
      </p:sp>
      <p:sp>
        <p:nvSpPr>
          <p:cNvPr id="119" name="TextBox 118">
            <a:extLst>
              <a:ext uri="{FF2B5EF4-FFF2-40B4-BE49-F238E27FC236}">
                <a16:creationId xmlns:a16="http://schemas.microsoft.com/office/drawing/2014/main" id="{0009BAB6-9323-EA47-17E9-FAD30E22EB47}"/>
              </a:ext>
            </a:extLst>
          </p:cNvPr>
          <p:cNvSpPr txBox="1"/>
          <p:nvPr/>
        </p:nvSpPr>
        <p:spPr>
          <a:xfrm>
            <a:off x="7357986" y="1034285"/>
            <a:ext cx="4429564" cy="1938992"/>
          </a:xfrm>
          <a:prstGeom prst="rect">
            <a:avLst/>
          </a:prstGeom>
          <a:noFill/>
        </p:spPr>
        <p:txBody>
          <a:bodyPr wrap="square">
            <a:spAutoFit/>
          </a:bodyPr>
          <a:lstStyle/>
          <a:p>
            <a:r>
              <a:rPr lang="en-US" sz="2000" b="1" dirty="0"/>
              <a:t>Color 4: </a:t>
            </a:r>
          </a:p>
          <a:p>
            <a:pPr marL="342900" indent="-342900">
              <a:buFont typeface="Arial" panose="020B0604020202020204" pitchFamily="34" charset="0"/>
              <a:buChar char="•"/>
            </a:pPr>
            <a:r>
              <a:rPr lang="en-US" sz="2000" b="1" dirty="0"/>
              <a:t>On column 2, receive from West and transmit down Ramp</a:t>
            </a:r>
          </a:p>
          <a:p>
            <a:pPr marL="342900" indent="-342900">
              <a:buFont typeface="Arial" panose="020B0604020202020204" pitchFamily="34" charset="0"/>
              <a:buChar char="•"/>
            </a:pPr>
            <a:r>
              <a:rPr lang="en-US" sz="2000" b="1" dirty="0"/>
              <a:t>On column 1, receive from Ramp and transmit East</a:t>
            </a:r>
          </a:p>
          <a:p>
            <a:pPr marL="342900" indent="-342900">
              <a:buFont typeface="Arial" panose="020B0604020202020204" pitchFamily="34" charset="0"/>
              <a:buChar char="•"/>
            </a:pPr>
            <a:endParaRPr lang="en-US" sz="2000" b="1" dirty="0"/>
          </a:p>
        </p:txBody>
      </p:sp>
      <p:grpSp>
        <p:nvGrpSpPr>
          <p:cNvPr id="134" name="Group 133">
            <a:extLst>
              <a:ext uri="{FF2B5EF4-FFF2-40B4-BE49-F238E27FC236}">
                <a16:creationId xmlns:a16="http://schemas.microsoft.com/office/drawing/2014/main" id="{99A91F1E-C11C-91BA-A74E-0E4864D15520}"/>
              </a:ext>
            </a:extLst>
          </p:cNvPr>
          <p:cNvGrpSpPr/>
          <p:nvPr/>
        </p:nvGrpSpPr>
        <p:grpSpPr>
          <a:xfrm>
            <a:off x="2805098" y="2163019"/>
            <a:ext cx="360765" cy="2597122"/>
            <a:chOff x="2805098" y="2163019"/>
            <a:chExt cx="360765" cy="2597122"/>
          </a:xfrm>
        </p:grpSpPr>
        <p:cxnSp>
          <p:nvCxnSpPr>
            <p:cNvPr id="107" name="Straight Connector 106">
              <a:extLst>
                <a:ext uri="{FF2B5EF4-FFF2-40B4-BE49-F238E27FC236}">
                  <a16:creationId xmlns:a16="http://schemas.microsoft.com/office/drawing/2014/main" id="{1EA2E26D-882D-F6A7-D438-EA8D150FBBFF}"/>
                </a:ext>
              </a:extLst>
            </p:cNvPr>
            <p:cNvCxnSpPr>
              <a:cxnSpLocks/>
            </p:cNvCxnSpPr>
            <p:nvPr/>
          </p:nvCxnSpPr>
          <p:spPr>
            <a:xfrm flipH="1">
              <a:off x="2835526" y="2163019"/>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9CC950D-3EF2-74B8-9A72-EF13131017A1}"/>
                </a:ext>
              </a:extLst>
            </p:cNvPr>
            <p:cNvCxnSpPr>
              <a:cxnSpLocks/>
            </p:cNvCxnSpPr>
            <p:nvPr/>
          </p:nvCxnSpPr>
          <p:spPr>
            <a:xfrm>
              <a:off x="2974469" y="2166224"/>
              <a:ext cx="191394" cy="251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A7F6595-C780-A617-3996-5EC5B31E1718}"/>
                </a:ext>
              </a:extLst>
            </p:cNvPr>
            <p:cNvCxnSpPr>
              <a:cxnSpLocks/>
            </p:cNvCxnSpPr>
            <p:nvPr/>
          </p:nvCxnSpPr>
          <p:spPr>
            <a:xfrm flipH="1">
              <a:off x="2974469" y="2177602"/>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9FBFF45F-02CB-9341-4131-35F5D1BE11AA}"/>
                </a:ext>
              </a:extLst>
            </p:cNvPr>
            <p:cNvCxnSpPr>
              <a:cxnSpLocks/>
            </p:cNvCxnSpPr>
            <p:nvPr/>
          </p:nvCxnSpPr>
          <p:spPr>
            <a:xfrm flipH="1">
              <a:off x="2815850" y="2966488"/>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275AEA0-A091-0CAA-49BE-5C0EB2CB5205}"/>
                </a:ext>
              </a:extLst>
            </p:cNvPr>
            <p:cNvCxnSpPr>
              <a:cxnSpLocks/>
            </p:cNvCxnSpPr>
            <p:nvPr/>
          </p:nvCxnSpPr>
          <p:spPr>
            <a:xfrm>
              <a:off x="2954793" y="2969693"/>
              <a:ext cx="191394" cy="251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85CA0310-0B7E-9CFD-1384-6301B8626CFF}"/>
                </a:ext>
              </a:extLst>
            </p:cNvPr>
            <p:cNvCxnSpPr>
              <a:cxnSpLocks/>
            </p:cNvCxnSpPr>
            <p:nvPr/>
          </p:nvCxnSpPr>
          <p:spPr>
            <a:xfrm flipH="1">
              <a:off x="2954793" y="2981071"/>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9BCC579-7827-A2E0-3A48-9D2250DC7E45}"/>
                </a:ext>
              </a:extLst>
            </p:cNvPr>
            <p:cNvCxnSpPr>
              <a:cxnSpLocks/>
            </p:cNvCxnSpPr>
            <p:nvPr/>
          </p:nvCxnSpPr>
          <p:spPr>
            <a:xfrm flipH="1">
              <a:off x="2808855" y="3761487"/>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2FFFAB9-CB7F-FCAA-3276-725A1467ADCE}"/>
                </a:ext>
              </a:extLst>
            </p:cNvPr>
            <p:cNvCxnSpPr>
              <a:cxnSpLocks/>
            </p:cNvCxnSpPr>
            <p:nvPr/>
          </p:nvCxnSpPr>
          <p:spPr>
            <a:xfrm>
              <a:off x="2947798" y="3764692"/>
              <a:ext cx="191394" cy="251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4FD2D0C-85CD-B33F-E36F-AF1130ED27C3}"/>
                </a:ext>
              </a:extLst>
            </p:cNvPr>
            <p:cNvCxnSpPr>
              <a:cxnSpLocks/>
            </p:cNvCxnSpPr>
            <p:nvPr/>
          </p:nvCxnSpPr>
          <p:spPr>
            <a:xfrm flipH="1">
              <a:off x="2947798" y="3776070"/>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0807631-7EC1-E6B3-2E85-CDFA3FD52655}"/>
                </a:ext>
              </a:extLst>
            </p:cNvPr>
            <p:cNvCxnSpPr>
              <a:cxnSpLocks/>
            </p:cNvCxnSpPr>
            <p:nvPr/>
          </p:nvCxnSpPr>
          <p:spPr>
            <a:xfrm flipH="1">
              <a:off x="2805098" y="4582709"/>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52B801E-9863-453A-763E-333F5CF8DE7B}"/>
                </a:ext>
              </a:extLst>
            </p:cNvPr>
            <p:cNvCxnSpPr>
              <a:cxnSpLocks/>
            </p:cNvCxnSpPr>
            <p:nvPr/>
          </p:nvCxnSpPr>
          <p:spPr>
            <a:xfrm>
              <a:off x="2944041" y="4585914"/>
              <a:ext cx="191394" cy="2510"/>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73B378E-D394-D00C-70B7-2D73C883E282}"/>
                </a:ext>
              </a:extLst>
            </p:cNvPr>
            <p:cNvCxnSpPr>
              <a:cxnSpLocks/>
            </p:cNvCxnSpPr>
            <p:nvPr/>
          </p:nvCxnSpPr>
          <p:spPr>
            <a:xfrm flipH="1">
              <a:off x="2944041" y="4597292"/>
              <a:ext cx="164122" cy="162849"/>
            </a:xfrm>
            <a:prstGeom prst="line">
              <a:avLst/>
            </a:prstGeom>
            <a:ln w="76200">
              <a:solidFill>
                <a:srgbClr val="FFFC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6127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game&#10;&#10;Description automatically generated">
            <a:extLst>
              <a:ext uri="{FF2B5EF4-FFF2-40B4-BE49-F238E27FC236}">
                <a16:creationId xmlns:a16="http://schemas.microsoft.com/office/drawing/2014/main" id="{EA88C2CB-BEF5-27CB-084B-82972BA006FE}"/>
              </a:ext>
            </a:extLst>
          </p:cNvPr>
          <p:cNvPicPr>
            <a:picLocks noChangeAspect="1"/>
          </p:cNvPicPr>
          <p:nvPr/>
        </p:nvPicPr>
        <p:blipFill>
          <a:blip r:embed="rId2"/>
          <a:stretch>
            <a:fillRect/>
          </a:stretch>
        </p:blipFill>
        <p:spPr>
          <a:xfrm>
            <a:off x="2122511" y="1471312"/>
            <a:ext cx="7772400" cy="4316874"/>
          </a:xfrm>
          <a:prstGeom prst="rect">
            <a:avLst/>
          </a:prstGeom>
        </p:spPr>
      </p:pic>
      <p:sp>
        <p:nvSpPr>
          <p:cNvPr id="2" name="Title 1">
            <a:extLst>
              <a:ext uri="{FF2B5EF4-FFF2-40B4-BE49-F238E27FC236}">
                <a16:creationId xmlns:a16="http://schemas.microsoft.com/office/drawing/2014/main" id="{AABABAAD-B23E-6874-13E1-5D1A6A31A4B0}"/>
              </a:ext>
            </a:extLst>
          </p:cNvPr>
          <p:cNvSpPr>
            <a:spLocks noGrp="1"/>
          </p:cNvSpPr>
          <p:nvPr>
            <p:ph type="title"/>
          </p:nvPr>
        </p:nvSpPr>
        <p:spPr/>
        <p:txBody>
          <a:bodyPr/>
          <a:lstStyle/>
          <a:p>
            <a:r>
              <a:rPr lang="en-US" dirty="0"/>
              <a:t>GEMV Color Routes</a:t>
            </a:r>
          </a:p>
        </p:txBody>
      </p:sp>
      <p:sp>
        <p:nvSpPr>
          <p:cNvPr id="4" name="Slide Number Placeholder 3">
            <a:extLst>
              <a:ext uri="{FF2B5EF4-FFF2-40B4-BE49-F238E27FC236}">
                <a16:creationId xmlns:a16="http://schemas.microsoft.com/office/drawing/2014/main" id="{31C45F5C-10B0-E6B4-D678-124E80912F97}"/>
              </a:ext>
            </a:extLst>
          </p:cNvPr>
          <p:cNvSpPr>
            <a:spLocks noGrp="1"/>
          </p:cNvSpPr>
          <p:nvPr>
            <p:ph type="sldNum" sz="quarter" idx="4"/>
          </p:nvPr>
        </p:nvSpPr>
        <p:spPr/>
        <p:txBody>
          <a:bodyPr/>
          <a:lstStyle/>
          <a:p>
            <a:fld id="{0B354EC8-F2B8-4A45-9B5A-4524A3A10FC3}" type="slidenum">
              <a:rPr lang="en-US" smtClean="0"/>
              <a:pPr/>
              <a:t>77</a:t>
            </a:fld>
            <a:endParaRPr lang="en-US" dirty="0"/>
          </a:p>
        </p:txBody>
      </p:sp>
      <p:sp>
        <p:nvSpPr>
          <p:cNvPr id="7" name="TextBox 6">
            <a:extLst>
              <a:ext uri="{FF2B5EF4-FFF2-40B4-BE49-F238E27FC236}">
                <a16:creationId xmlns:a16="http://schemas.microsoft.com/office/drawing/2014/main" id="{39796C92-F9E4-9518-8E46-67665E237AF1}"/>
              </a:ext>
            </a:extLst>
          </p:cNvPr>
          <p:cNvSpPr txBox="1"/>
          <p:nvPr/>
        </p:nvSpPr>
        <p:spPr>
          <a:xfrm>
            <a:off x="9894911" y="1471312"/>
            <a:ext cx="1614545" cy="923330"/>
          </a:xfrm>
          <a:prstGeom prst="rect">
            <a:avLst/>
          </a:prstGeom>
          <a:noFill/>
        </p:spPr>
        <p:txBody>
          <a:bodyPr wrap="none" rtlCol="0">
            <a:spAutoFit/>
          </a:bodyPr>
          <a:lstStyle/>
          <a:p>
            <a:r>
              <a:rPr lang="en-US" b="1" dirty="0"/>
              <a:t>Circle:</a:t>
            </a:r>
            <a:r>
              <a:rPr lang="en-US" dirty="0"/>
              <a:t>	</a:t>
            </a:r>
            <a:r>
              <a:rPr lang="en-US" dirty="0">
                <a:latin typeface="Consolas" panose="020B0609020204030204" pitchFamily="49" charset="0"/>
                <a:cs typeface="Consolas" panose="020B0609020204030204" pitchFamily="49" charset="0"/>
              </a:rPr>
              <a:t>RAMP</a:t>
            </a:r>
          </a:p>
          <a:p>
            <a:r>
              <a:rPr lang="en-US" b="1" dirty="0"/>
              <a:t>Outline:</a:t>
            </a:r>
            <a:r>
              <a:rPr lang="en-US" dirty="0"/>
              <a:t>	</a:t>
            </a:r>
            <a:r>
              <a:rPr lang="en-US" dirty="0">
                <a:latin typeface="Consolas" panose="020B0609020204030204" pitchFamily="49" charset="0"/>
                <a:cs typeface="Consolas" panose="020B0609020204030204" pitchFamily="49" charset="0"/>
              </a:rPr>
              <a:t>rx</a:t>
            </a:r>
          </a:p>
          <a:p>
            <a:r>
              <a:rPr lang="en-US" b="1" dirty="0"/>
              <a:t>Solid:</a:t>
            </a:r>
            <a:r>
              <a:rPr lang="en-US" dirty="0"/>
              <a:t>	</a:t>
            </a:r>
            <a:r>
              <a:rPr lang="en-US" dirty="0">
                <a:latin typeface="Consolas" panose="020B0609020204030204" pitchFamily="49" charset="0"/>
                <a:cs typeface="Consolas" panose="020B0609020204030204" pitchFamily="49" charset="0"/>
              </a:rPr>
              <a:t>tx</a:t>
            </a:r>
          </a:p>
        </p:txBody>
      </p:sp>
    </p:spTree>
    <p:extLst>
      <p:ext uri="{BB962C8B-B14F-4D97-AF65-F5344CB8AC3E}">
        <p14:creationId xmlns:p14="http://schemas.microsoft.com/office/powerpoint/2010/main" val="12089813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3DE7-D204-3C0A-8649-8106B8CB4E16}"/>
              </a:ext>
            </a:extLst>
          </p:cNvPr>
          <p:cNvSpPr>
            <a:spLocks noGrp="1"/>
          </p:cNvSpPr>
          <p:nvPr>
            <p:ph type="title"/>
          </p:nvPr>
        </p:nvSpPr>
        <p:spPr/>
        <p:txBody>
          <a:bodyPr/>
          <a:lstStyle/>
          <a:p>
            <a:r>
              <a:rPr lang="en-US" dirty="0"/>
              <a:t>GEMV Color Routes–Simplified CSL Layout</a:t>
            </a:r>
          </a:p>
        </p:txBody>
      </p:sp>
      <p:sp>
        <p:nvSpPr>
          <p:cNvPr id="7" name="Text Placeholder 6">
            <a:extLst>
              <a:ext uri="{FF2B5EF4-FFF2-40B4-BE49-F238E27FC236}">
                <a16:creationId xmlns:a16="http://schemas.microsoft.com/office/drawing/2014/main" id="{DF2DBDE2-35A0-703D-857E-0E2D0DF7CF75}"/>
              </a:ext>
            </a:extLst>
          </p:cNvPr>
          <p:cNvSpPr>
            <a:spLocks noGrp="1"/>
          </p:cNvSpPr>
          <p:nvPr>
            <p:ph type="body" idx="1"/>
          </p:nvPr>
        </p:nvSpPr>
        <p:spPr/>
        <p:txBody>
          <a:bodyPr/>
          <a:lstStyle/>
          <a:p>
            <a:pPr marL="342900" indent="-342900">
              <a:buFont typeface="Arial" panose="020B0604020202020204" pitchFamily="34" charset="0"/>
              <a:buChar char="•"/>
            </a:pPr>
            <a:r>
              <a:rPr lang="en-US" dirty="0"/>
              <a:t>Each PE has an “</a:t>
            </a:r>
            <a:r>
              <a:rPr lang="en-US" b="1" dirty="0">
                <a:latin typeface="+mn-lt"/>
              </a:rPr>
              <a:t>out color</a:t>
            </a:r>
            <a:r>
              <a:rPr lang="en-US" dirty="0"/>
              <a:t>” and an “</a:t>
            </a:r>
            <a:r>
              <a:rPr lang="en-US" b="1" dirty="0"/>
              <a:t>in color</a:t>
            </a:r>
            <a:r>
              <a:rPr lang="en-US"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t>
            </a:r>
            <a:r>
              <a:rPr lang="en-US" b="1" dirty="0"/>
              <a:t>out color</a:t>
            </a:r>
            <a:r>
              <a:rPr lang="en-US" dirty="0"/>
              <a:t>” is the routing color associated with transmitting accumulated sum</a:t>
            </a:r>
          </a:p>
          <a:p>
            <a:pPr marL="740664" lvl="1" indent="-342900"/>
            <a:r>
              <a:rPr lang="en-US" sz="2000" dirty="0"/>
              <a:t>For the last column, this is the final result </a:t>
            </a:r>
            <a:r>
              <a:rPr lang="en-US" sz="2000" b="1" i="1" dirty="0">
                <a:latin typeface="Cambria Math" panose="02040503050406030204" pitchFamily="18" charset="0"/>
                <a:ea typeface="Cambria Math" panose="02040503050406030204" pitchFamily="18" charset="0"/>
              </a:rPr>
              <a:t>y</a:t>
            </a:r>
          </a:p>
          <a:p>
            <a:pPr lvl="1" indent="0">
              <a:buNone/>
            </a:pPr>
            <a:endParaRPr lang="en-US" sz="2000" b="1" i="1" dirty="0"/>
          </a:p>
          <a:p>
            <a:pPr marL="342900" indent="-342900">
              <a:buFont typeface="Arial" panose="020B0604020202020204" pitchFamily="34" charset="0"/>
              <a:buChar char="•"/>
            </a:pPr>
            <a:r>
              <a:rPr lang="en-US" dirty="0"/>
              <a:t>“</a:t>
            </a:r>
            <a:r>
              <a:rPr lang="en-US" b="1" dirty="0"/>
              <a:t>in color</a:t>
            </a:r>
            <a:r>
              <a:rPr lang="en-US" dirty="0"/>
              <a:t>” is the routing color associated with receiving accumulated sum</a:t>
            </a:r>
          </a:p>
          <a:p>
            <a:pPr marL="740664" lvl="1" indent="-342900"/>
            <a:r>
              <a:rPr lang="en-US" sz="2000" dirty="0"/>
              <a:t>For the first column, this is the input vector </a:t>
            </a:r>
            <a:r>
              <a:rPr lang="en-US" sz="2000" b="1" i="1" dirty="0">
                <a:latin typeface="Cambria Math" panose="02040503050406030204" pitchFamily="18" charset="0"/>
                <a:ea typeface="Cambria Math" panose="02040503050406030204" pitchFamily="18" charset="0"/>
              </a:rPr>
              <a:t>b</a:t>
            </a:r>
            <a:endParaRPr lang="en-US" b="1" i="1" dirty="0">
              <a:latin typeface="Cambria Math" panose="02040503050406030204" pitchFamily="18" charset="0"/>
              <a:ea typeface="Cambria Math" panose="02040503050406030204" pitchFamily="18" charset="0"/>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b="1" i="1" dirty="0"/>
              <a:t>*italicized </a:t>
            </a:r>
            <a:r>
              <a:rPr lang="en-US" dirty="0"/>
              <a:t>colors are </a:t>
            </a:r>
            <a:r>
              <a:rPr lang="en-US" dirty="0" err="1">
                <a:latin typeface="Consolas" panose="020B0609020204030204" pitchFamily="49" charset="0"/>
                <a:cs typeface="Consolas" panose="020B0609020204030204" pitchFamily="49" charset="0"/>
              </a:rPr>
              <a:t>memcpy</a:t>
            </a:r>
            <a:r>
              <a:rPr lang="en-US" dirty="0"/>
              <a:t> colors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97C0626-4A94-B9C4-30CE-874C80D149B0}"/>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78</a:t>
            </a:fld>
            <a:endParaRPr lang="en"/>
          </a:p>
        </p:txBody>
      </p:sp>
      <p:graphicFrame>
        <p:nvGraphicFramePr>
          <p:cNvPr id="8" name="Table 8">
            <a:extLst>
              <a:ext uri="{FF2B5EF4-FFF2-40B4-BE49-F238E27FC236}">
                <a16:creationId xmlns:a16="http://schemas.microsoft.com/office/drawing/2014/main" id="{5559D025-0924-C789-924D-26BD44B1F9CC}"/>
              </a:ext>
            </a:extLst>
          </p:cNvPr>
          <p:cNvGraphicFramePr>
            <a:graphicFrameLocks noGrp="1"/>
          </p:cNvGraphicFramePr>
          <p:nvPr/>
        </p:nvGraphicFramePr>
        <p:xfrm>
          <a:off x="2032000" y="2117364"/>
          <a:ext cx="8128000" cy="1112520"/>
        </p:xfrm>
        <a:graphic>
          <a:graphicData uri="http://schemas.openxmlformats.org/drawingml/2006/table">
            <a:tbl>
              <a:tblPr firstRow="1" firstCol="1" bandRow="1">
                <a:tableStyleId>{5C22544A-7EE6-4342-B048-85BDC9FD1C3A}</a:tableStyleId>
              </a:tblPr>
              <a:tblGrid>
                <a:gridCol w="1440070">
                  <a:extLst>
                    <a:ext uri="{9D8B030D-6E8A-4147-A177-3AD203B41FA5}">
                      <a16:colId xmlns:a16="http://schemas.microsoft.com/office/drawing/2014/main" val="418814856"/>
                    </a:ext>
                  </a:extLst>
                </a:gridCol>
                <a:gridCol w="1811130">
                  <a:extLst>
                    <a:ext uri="{9D8B030D-6E8A-4147-A177-3AD203B41FA5}">
                      <a16:colId xmlns:a16="http://schemas.microsoft.com/office/drawing/2014/main" val="3956180135"/>
                    </a:ext>
                  </a:extLst>
                </a:gridCol>
                <a:gridCol w="1625600">
                  <a:extLst>
                    <a:ext uri="{9D8B030D-6E8A-4147-A177-3AD203B41FA5}">
                      <a16:colId xmlns:a16="http://schemas.microsoft.com/office/drawing/2014/main" val="3315252792"/>
                    </a:ext>
                  </a:extLst>
                </a:gridCol>
                <a:gridCol w="1625600">
                  <a:extLst>
                    <a:ext uri="{9D8B030D-6E8A-4147-A177-3AD203B41FA5}">
                      <a16:colId xmlns:a16="http://schemas.microsoft.com/office/drawing/2014/main" val="3136581413"/>
                    </a:ext>
                  </a:extLst>
                </a:gridCol>
                <a:gridCol w="1625600">
                  <a:extLst>
                    <a:ext uri="{9D8B030D-6E8A-4147-A177-3AD203B41FA5}">
                      <a16:colId xmlns:a16="http://schemas.microsoft.com/office/drawing/2014/main" val="1846922754"/>
                    </a:ext>
                  </a:extLst>
                </a:gridCol>
              </a:tblGrid>
              <a:tr h="370840">
                <a:tc>
                  <a:txBody>
                    <a:bodyPr/>
                    <a:lstStyle/>
                    <a:p>
                      <a:endParaRPr lang="en-US" dirty="0"/>
                    </a:p>
                  </a:txBody>
                  <a:tcPr/>
                </a:tc>
                <a:tc>
                  <a:txBody>
                    <a:bodyPr/>
                    <a:lstStyle/>
                    <a:p>
                      <a:r>
                        <a:rPr lang="en-US" dirty="0"/>
                        <a:t>Column 0</a:t>
                      </a:r>
                    </a:p>
                  </a:txBody>
                  <a:tcPr/>
                </a:tc>
                <a:tc>
                  <a:txBody>
                    <a:bodyPr/>
                    <a:lstStyle/>
                    <a:p>
                      <a:r>
                        <a:rPr lang="en-US" dirty="0"/>
                        <a:t>Column 1</a:t>
                      </a:r>
                    </a:p>
                  </a:txBody>
                  <a:tcPr/>
                </a:tc>
                <a:tc>
                  <a:txBody>
                    <a:bodyPr/>
                    <a:lstStyle/>
                    <a:p>
                      <a:r>
                        <a:rPr lang="en-US" dirty="0"/>
                        <a:t>Column 2</a:t>
                      </a:r>
                    </a:p>
                  </a:txBody>
                  <a:tcPr/>
                </a:tc>
                <a:tc>
                  <a:txBody>
                    <a:bodyPr/>
                    <a:lstStyle/>
                    <a:p>
                      <a:r>
                        <a:rPr lang="en-US" dirty="0"/>
                        <a:t>Column 3</a:t>
                      </a:r>
                    </a:p>
                  </a:txBody>
                  <a:tcPr/>
                </a:tc>
                <a:extLst>
                  <a:ext uri="{0D108BD9-81ED-4DB2-BD59-A6C34878D82A}">
                    <a16:rowId xmlns:a16="http://schemas.microsoft.com/office/drawing/2014/main" val="2111120000"/>
                  </a:ext>
                </a:extLst>
              </a:tr>
              <a:tr h="370840">
                <a:tc>
                  <a:txBody>
                    <a:bodyPr/>
                    <a:lstStyle/>
                    <a:p>
                      <a:r>
                        <a:rPr lang="en-US" b="1" dirty="0">
                          <a:latin typeface="+mn-lt"/>
                        </a:rPr>
                        <a:t>in color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chemeClr val="accent1">
                              <a:lumMod val="75000"/>
                            </a:schemeClr>
                          </a:solidFill>
                        </a:rPr>
                        <a:t>red* </a:t>
                      </a:r>
                      <a:r>
                        <a:rPr lang="en-US" b="1" i="1" dirty="0">
                          <a:solidFill>
                            <a:schemeClr val="tx1"/>
                          </a:solidFill>
                          <a:sym typeface="Wingdings" pitchFamily="2" charset="2"/>
                        </a:rPr>
                        <a:t></a:t>
                      </a:r>
                      <a:r>
                        <a:rPr lang="en-US" b="1" i="1" dirty="0">
                          <a:solidFill>
                            <a:schemeClr val="accent1">
                              <a:lumMod val="75000"/>
                            </a:schemeClr>
                          </a:solidFill>
                          <a:sym typeface="Wingdings" pitchFamily="2" charset="2"/>
                        </a:rPr>
                        <a:t> </a:t>
                      </a:r>
                      <a:r>
                        <a:rPr lang="en-US" b="1" dirty="0">
                          <a:solidFill>
                            <a:srgbClr val="D7A10E"/>
                          </a:solidFill>
                        </a:rPr>
                        <a:t>yellow</a:t>
                      </a:r>
                    </a:p>
                  </a:txBody>
                  <a:tcPr/>
                </a:tc>
                <a:tc>
                  <a:txBody>
                    <a:bodyPr/>
                    <a:lstStyle/>
                    <a:p>
                      <a:r>
                        <a:rPr lang="en-US" b="1" dirty="0">
                          <a:solidFill>
                            <a:schemeClr val="accent2">
                              <a:lumMod val="50000"/>
                            </a:schemeClr>
                          </a:solidFill>
                        </a:rPr>
                        <a:t>green</a:t>
                      </a:r>
                    </a:p>
                  </a:txBody>
                  <a:tcPr/>
                </a:tc>
                <a:tc>
                  <a:txBody>
                    <a:bodyPr/>
                    <a:lstStyle/>
                    <a:p>
                      <a:r>
                        <a:rPr lang="en-US" b="1" dirty="0">
                          <a:solidFill>
                            <a:srgbClr val="D7A10E"/>
                          </a:solidFill>
                        </a:rPr>
                        <a:t>yellow</a:t>
                      </a:r>
                    </a:p>
                  </a:txBody>
                  <a:tcPr/>
                </a:tc>
                <a:tc>
                  <a:txBody>
                    <a:bodyPr/>
                    <a:lstStyle/>
                    <a:p>
                      <a:r>
                        <a:rPr lang="en-US" b="1" dirty="0">
                          <a:solidFill>
                            <a:schemeClr val="accent2">
                              <a:lumMod val="50000"/>
                            </a:schemeClr>
                          </a:solidFill>
                        </a:rPr>
                        <a:t>green</a:t>
                      </a:r>
                    </a:p>
                  </a:txBody>
                  <a:tcPr/>
                </a:tc>
                <a:extLst>
                  <a:ext uri="{0D108BD9-81ED-4DB2-BD59-A6C34878D82A}">
                    <a16:rowId xmlns:a16="http://schemas.microsoft.com/office/drawing/2014/main" val="329805244"/>
                  </a:ext>
                </a:extLst>
              </a:tr>
              <a:tr h="370840">
                <a:tc>
                  <a:txBody>
                    <a:bodyPr/>
                    <a:lstStyle/>
                    <a:p>
                      <a:r>
                        <a:rPr lang="en-US" dirty="0">
                          <a:latin typeface="+mn-lt"/>
                        </a:rPr>
                        <a:t>out color</a:t>
                      </a:r>
                    </a:p>
                  </a:txBody>
                  <a:tcPr/>
                </a:tc>
                <a:tc>
                  <a:txBody>
                    <a:bodyPr/>
                    <a:lstStyle/>
                    <a:p>
                      <a:r>
                        <a:rPr lang="en-US" b="1" dirty="0">
                          <a:solidFill>
                            <a:schemeClr val="accent2">
                              <a:lumMod val="50000"/>
                            </a:schemeClr>
                          </a:solidFill>
                        </a:rPr>
                        <a:t>green</a:t>
                      </a:r>
                    </a:p>
                  </a:txBody>
                  <a:tcPr/>
                </a:tc>
                <a:tc>
                  <a:txBody>
                    <a:bodyPr/>
                    <a:lstStyle/>
                    <a:p>
                      <a:r>
                        <a:rPr lang="en-US" b="1" dirty="0">
                          <a:solidFill>
                            <a:srgbClr val="D7A10E"/>
                          </a:solidFill>
                        </a:rPr>
                        <a:t>yellow</a:t>
                      </a:r>
                    </a:p>
                  </a:txBody>
                  <a:tcPr/>
                </a:tc>
                <a:tc>
                  <a:txBody>
                    <a:bodyPr/>
                    <a:lstStyle/>
                    <a:p>
                      <a:r>
                        <a:rPr lang="en-US" b="1" dirty="0">
                          <a:solidFill>
                            <a:schemeClr val="accent2">
                              <a:lumMod val="50000"/>
                            </a:schemeClr>
                          </a:solidFill>
                        </a:rPr>
                        <a:t>green</a:t>
                      </a:r>
                    </a:p>
                  </a:txBody>
                  <a:tcPr/>
                </a:tc>
                <a:tc>
                  <a:txBody>
                    <a:bodyPr/>
                    <a:lstStyle/>
                    <a:p>
                      <a:r>
                        <a:rPr lang="en-US" b="1" i="1" dirty="0">
                          <a:solidFill>
                            <a:schemeClr val="accent5"/>
                          </a:solidFill>
                        </a:rPr>
                        <a:t>magenta*</a:t>
                      </a:r>
                    </a:p>
                  </a:txBody>
                  <a:tcPr/>
                </a:tc>
                <a:extLst>
                  <a:ext uri="{0D108BD9-81ED-4DB2-BD59-A6C34878D82A}">
                    <a16:rowId xmlns:a16="http://schemas.microsoft.com/office/drawing/2014/main" val="4106962816"/>
                  </a:ext>
                </a:extLst>
              </a:tr>
            </a:tbl>
          </a:graphicData>
        </a:graphic>
      </p:graphicFrame>
    </p:spTree>
    <p:extLst>
      <p:ext uri="{BB962C8B-B14F-4D97-AF65-F5344CB8AC3E}">
        <p14:creationId xmlns:p14="http://schemas.microsoft.com/office/powerpoint/2010/main" val="27227940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30C221-7FE0-7672-B1E7-35E9CDBF62A7}"/>
              </a:ext>
            </a:extLst>
          </p:cNvPr>
          <p:cNvSpPr txBox="1"/>
          <p:nvPr/>
        </p:nvSpPr>
        <p:spPr>
          <a:xfrm>
            <a:off x="594360" y="1242119"/>
            <a:ext cx="11120561" cy="4770537"/>
          </a:xfrm>
          <a:prstGeom prst="rect">
            <a:avLst/>
          </a:prstGeom>
          <a:noFill/>
        </p:spPr>
        <p:txBody>
          <a:bodyPr wrap="square">
            <a:spAutoFit/>
          </a:bodyPr>
          <a:lstStyle/>
          <a:p>
            <a:r>
              <a:rPr lang="en-US" sz="2000" dirty="0">
                <a:solidFill>
                  <a:srgbClr val="204A87"/>
                </a:solidFill>
                <a:effectLst/>
                <a:latin typeface="Consolas" panose="020B0609020204030204" pitchFamily="49" charset="0"/>
              </a:rPr>
              <a:t>for</a:t>
            </a:r>
            <a:r>
              <a:rPr lang="en-US" sz="2000" dirty="0">
                <a:latin typeface="Consolas" panose="020B0609020204030204" pitchFamily="49" charset="0"/>
              </a:rPr>
              <a:t> (</a:t>
            </a:r>
            <a:r>
              <a:rPr lang="en-US" sz="2000" dirty="0">
                <a:solidFill>
                  <a:srgbClr val="204A87"/>
                </a:solidFill>
                <a:effectLst/>
                <a:latin typeface="Consolas" panose="020B0609020204030204" pitchFamily="49" charset="0"/>
              </a:rPr>
              <a:t>@range</a:t>
            </a:r>
            <a:r>
              <a:rPr lang="en-US" sz="2000" dirty="0">
                <a:latin typeface="Consolas" panose="020B0609020204030204" pitchFamily="49" charset="0"/>
              </a:rPr>
              <a:t>(</a:t>
            </a:r>
            <a:r>
              <a:rPr lang="en-US" sz="2000" dirty="0">
                <a:solidFill>
                  <a:srgbClr val="204A87"/>
                </a:solidFill>
                <a:effectLst/>
                <a:latin typeface="Consolas" panose="020B0609020204030204" pitchFamily="49" charset="0"/>
              </a:rPr>
              <a:t>i16</a:t>
            </a:r>
            <a:r>
              <a:rPr lang="en-US" sz="2000" dirty="0">
                <a:latin typeface="Consolas" panose="020B0609020204030204" pitchFamily="49" charset="0"/>
              </a:rPr>
              <a:t>, kernel_x_dim)) |i| {    </a:t>
            </a:r>
            <a:r>
              <a:rPr lang="en-US" sz="2000" dirty="0">
                <a:solidFill>
                  <a:srgbClr val="8F5902"/>
                </a:solidFill>
                <a:latin typeface="Consolas" panose="020B0609020204030204" pitchFamily="49" charset="0"/>
              </a:rPr>
              <a:t>// Loop over all four columns</a:t>
            </a:r>
            <a:endParaRPr lang="en-US" sz="2000" dirty="0">
              <a:latin typeface="Consolas" panose="020B0609020204030204" pitchFamily="49" charset="0"/>
            </a:endParaRPr>
          </a:p>
          <a:p>
            <a:r>
              <a:rPr lang="en-US" sz="2000" dirty="0">
                <a:solidFill>
                  <a:srgbClr val="204A87"/>
                </a:solidFill>
                <a:effectLst/>
                <a:latin typeface="Consolas" panose="020B0609020204030204" pitchFamily="49" charset="0"/>
              </a:rPr>
              <a:t>  for</a:t>
            </a:r>
            <a:r>
              <a:rPr lang="en-US" sz="2000" dirty="0">
                <a:latin typeface="Consolas" panose="020B0609020204030204" pitchFamily="49" charset="0"/>
              </a:rPr>
              <a:t> (</a:t>
            </a:r>
            <a:r>
              <a:rPr lang="en-US" sz="2000" dirty="0">
                <a:solidFill>
                  <a:srgbClr val="204A87"/>
                </a:solidFill>
                <a:effectLst/>
                <a:latin typeface="Consolas" panose="020B0609020204030204" pitchFamily="49" charset="0"/>
              </a:rPr>
              <a:t>@range</a:t>
            </a:r>
            <a:r>
              <a:rPr lang="en-US" sz="2000" dirty="0">
                <a:latin typeface="Consolas" panose="020B0609020204030204" pitchFamily="49" charset="0"/>
              </a:rPr>
              <a:t>(</a:t>
            </a:r>
            <a:r>
              <a:rPr lang="en-US" sz="2000" dirty="0">
                <a:solidFill>
                  <a:srgbClr val="204A87"/>
                </a:solidFill>
                <a:effectLst/>
                <a:latin typeface="Consolas" panose="020B0609020204030204" pitchFamily="49" charset="0"/>
              </a:rPr>
              <a:t>i16</a:t>
            </a:r>
            <a:r>
              <a:rPr lang="en-US" sz="2000" dirty="0">
                <a:latin typeface="Consolas" panose="020B0609020204030204" pitchFamily="49" charset="0"/>
              </a:rPr>
              <a:t>, kernel_y_dim)) |j| {  </a:t>
            </a:r>
            <a:r>
              <a:rPr lang="en-US" sz="2000" dirty="0">
                <a:solidFill>
                  <a:srgbClr val="8F5902"/>
                </a:solidFill>
                <a:latin typeface="Consolas" panose="020B0609020204030204" pitchFamily="49" charset="0"/>
              </a:rPr>
              <a:t>// Loop over all four rows</a:t>
            </a:r>
            <a:endParaRPr lang="en-US" sz="2000" dirty="0">
              <a:latin typeface="Consolas" panose="020B0609020204030204" pitchFamily="49" charset="0"/>
            </a:endParaRPr>
          </a:p>
          <a:p>
            <a:endParaRPr lang="en-US" sz="800" dirty="0">
              <a:latin typeface="Consolas" panose="020B0609020204030204" pitchFamily="49" charset="0"/>
            </a:endParaRPr>
          </a:p>
          <a:p>
            <a:r>
              <a:rPr lang="en-US" sz="2000" dirty="0">
                <a:solidFill>
                  <a:srgbClr val="8F5902"/>
                </a:solidFill>
                <a:effectLst/>
                <a:latin typeface="Consolas" panose="020B0609020204030204" pitchFamily="49" charset="0"/>
              </a:rPr>
              <a:t>    </a:t>
            </a:r>
            <a:r>
              <a:rPr lang="en-US" sz="2000" dirty="0">
                <a:solidFill>
                  <a:srgbClr val="204A87"/>
                </a:solidFill>
                <a:effectLst/>
                <a:latin typeface="Consolas" panose="020B0609020204030204" pitchFamily="49" charset="0"/>
              </a:rPr>
              <a:t>if</a:t>
            </a:r>
            <a:r>
              <a:rPr lang="en-US" sz="2000" dirty="0">
                <a:effectLst/>
                <a:latin typeface="Consolas" panose="020B0609020204030204" pitchFamily="49" charset="0"/>
              </a:rPr>
              <a:t> (i </a:t>
            </a:r>
            <a:r>
              <a:rPr lang="en-US" sz="2000" dirty="0">
                <a:solidFill>
                  <a:srgbClr val="CE5C00"/>
                </a:solidFill>
                <a:effectLst/>
                <a:latin typeface="Consolas" panose="020B0609020204030204" pitchFamily="49" charset="0"/>
              </a:rPr>
              <a:t>==</a:t>
            </a:r>
            <a:r>
              <a:rPr lang="en-US" sz="2000" dirty="0">
                <a:effectLst/>
                <a:latin typeface="Consolas" panose="020B0609020204030204" pitchFamily="49" charset="0"/>
              </a:rPr>
              <a:t> 0) { </a:t>
            </a:r>
            <a:r>
              <a:rPr lang="en-US" sz="2000" dirty="0">
                <a:solidFill>
                  <a:srgbClr val="8F5902"/>
                </a:solidFill>
                <a:latin typeface="Consolas" panose="020B0609020204030204" pitchFamily="49" charset="0"/>
              </a:rPr>
              <a:t>// Handle first column</a:t>
            </a:r>
            <a:endParaRPr lang="en-US" sz="2000" dirty="0">
              <a:effectLst/>
              <a:latin typeface="Consolas" panose="020B0609020204030204" pitchFamily="49" charset="0"/>
            </a:endParaRPr>
          </a:p>
          <a:p>
            <a:r>
              <a:rPr lang="en-US" sz="2000" dirty="0">
                <a:solidFill>
                  <a:srgbClr val="204A87"/>
                </a:solidFill>
                <a:effectLst/>
                <a:latin typeface="Consolas" panose="020B0609020204030204" pitchFamily="49" charset="0"/>
              </a:rPr>
              <a:t>      @set_color_config</a:t>
            </a:r>
            <a:r>
              <a:rPr lang="en-US" sz="2000" dirty="0">
                <a:latin typeface="Consolas" panose="020B0609020204030204" pitchFamily="49" charset="0"/>
              </a:rPr>
              <a:t>(i, j, yellow, .{.rx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latin typeface="Consolas" panose="020B0609020204030204" pitchFamily="49" charset="0"/>
              </a:rPr>
              <a:t>RAMP</a:t>
            </a:r>
            <a:r>
              <a:rPr lang="en-US" sz="2000" dirty="0">
                <a:latin typeface="Consolas" panose="020B0609020204030204" pitchFamily="49" charset="0"/>
              </a:rPr>
              <a:t>}, .tx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effectLst/>
                <a:latin typeface="Consolas" panose="020B0609020204030204" pitchFamily="49" charset="0"/>
              </a:rPr>
              <a:t>RAMP</a:t>
            </a:r>
            <a:r>
              <a:rPr lang="en-US" sz="2000" dirty="0">
                <a:latin typeface="Consolas" panose="020B0609020204030204" pitchFamily="49" charset="0"/>
              </a:rPr>
              <a:t>}});</a:t>
            </a:r>
          </a:p>
          <a:p>
            <a:r>
              <a:rPr lang="en-US" sz="2000" dirty="0">
                <a:solidFill>
                  <a:srgbClr val="204A87"/>
                </a:solidFill>
                <a:effectLst/>
                <a:latin typeface="Consolas" panose="020B0609020204030204" pitchFamily="49" charset="0"/>
              </a:rPr>
              <a:t>      @set_color_config</a:t>
            </a:r>
            <a:r>
              <a:rPr lang="en-US" sz="2000" dirty="0">
                <a:latin typeface="Consolas" panose="020B0609020204030204" pitchFamily="49" charset="0"/>
              </a:rPr>
              <a:t>(i, j, green,  .{.rx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latin typeface="Consolas" panose="020B0609020204030204" pitchFamily="49" charset="0"/>
              </a:rPr>
              <a:t>RAMP</a:t>
            </a:r>
            <a:r>
              <a:rPr lang="en-US" sz="2000" dirty="0">
                <a:latin typeface="Consolas" panose="020B0609020204030204" pitchFamily="49" charset="0"/>
              </a:rPr>
              <a:t>}, .tx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latin typeface="Consolas" panose="020B0609020204030204" pitchFamily="49" charset="0"/>
              </a:rPr>
              <a:t>EAST</a:t>
            </a:r>
            <a:r>
              <a:rPr lang="en-US" sz="2000" dirty="0">
                <a:latin typeface="Consolas" panose="020B0609020204030204" pitchFamily="49" charset="0"/>
              </a:rPr>
              <a:t>}});</a:t>
            </a:r>
          </a:p>
          <a:p>
            <a:endParaRPr lang="en-US" sz="800" dirty="0">
              <a:latin typeface="Consolas" panose="020B0609020204030204" pitchFamily="49" charset="0"/>
            </a:endParaRPr>
          </a:p>
          <a:p>
            <a:r>
              <a:rPr lang="en-US" sz="2000" dirty="0">
                <a:latin typeface="Consolas" panose="020B0609020204030204" pitchFamily="49" charset="0"/>
              </a:rPr>
              <a:t>    } </a:t>
            </a:r>
            <a:r>
              <a:rPr lang="en-US" sz="2000" dirty="0">
                <a:solidFill>
                  <a:srgbClr val="204A87"/>
                </a:solidFill>
                <a:effectLst/>
                <a:latin typeface="Consolas" panose="020B0609020204030204" pitchFamily="49" charset="0"/>
              </a:rPr>
              <a:t>else if</a:t>
            </a:r>
            <a:r>
              <a:rPr lang="en-US" sz="2000" dirty="0">
                <a:effectLst/>
                <a:latin typeface="Consolas" panose="020B0609020204030204" pitchFamily="49" charset="0"/>
              </a:rPr>
              <a:t> (i </a:t>
            </a:r>
            <a:r>
              <a:rPr lang="en-US" sz="2000" dirty="0">
                <a:solidFill>
                  <a:srgbClr val="CE5C00"/>
                </a:solidFill>
                <a:latin typeface="Consolas" panose="020B0609020204030204" pitchFamily="49" charset="0"/>
              </a:rPr>
              <a:t>%</a:t>
            </a:r>
            <a:r>
              <a:rPr lang="en-US" sz="2000" dirty="0">
                <a:effectLst/>
                <a:latin typeface="Consolas" panose="020B0609020204030204" pitchFamily="49" charset="0"/>
              </a:rPr>
              <a:t> </a:t>
            </a:r>
            <a:r>
              <a:rPr lang="en-US" sz="2000" dirty="0">
                <a:solidFill>
                  <a:srgbClr val="FF0000"/>
                </a:solidFill>
                <a:effectLst/>
                <a:latin typeface="Consolas" panose="020B0609020204030204" pitchFamily="49" charset="0"/>
              </a:rPr>
              <a:t>2</a:t>
            </a:r>
            <a:r>
              <a:rPr lang="en-US" sz="2000" dirty="0">
                <a:effectLst/>
                <a:latin typeface="Consolas" panose="020B0609020204030204" pitchFamily="49" charset="0"/>
              </a:rPr>
              <a:t>) { </a:t>
            </a:r>
            <a:r>
              <a:rPr lang="en-US" sz="2000" dirty="0">
                <a:solidFill>
                  <a:srgbClr val="8F5902"/>
                </a:solidFill>
                <a:latin typeface="Consolas" panose="020B0609020204030204" pitchFamily="49" charset="0"/>
              </a:rPr>
              <a:t>// Handle even columns</a:t>
            </a:r>
            <a:endParaRPr lang="en-US" sz="2000" dirty="0">
              <a:effectLst/>
              <a:latin typeface="Consolas" panose="020B0609020204030204" pitchFamily="49" charset="0"/>
            </a:endParaRPr>
          </a:p>
          <a:p>
            <a:r>
              <a:rPr lang="en-US" sz="2000" dirty="0">
                <a:solidFill>
                  <a:srgbClr val="204A87"/>
                </a:solidFill>
                <a:effectLst/>
                <a:latin typeface="Consolas" panose="020B0609020204030204" pitchFamily="49" charset="0"/>
              </a:rPr>
              <a:t>      @set_color_config</a:t>
            </a:r>
            <a:r>
              <a:rPr lang="en-US" sz="2000" dirty="0">
                <a:latin typeface="Consolas" panose="020B0609020204030204" pitchFamily="49" charset="0"/>
              </a:rPr>
              <a:t>(i, j, yellow, .{.rx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latin typeface="Consolas" panose="020B0609020204030204" pitchFamily="49" charset="0"/>
              </a:rPr>
              <a:t>WEST</a:t>
            </a:r>
            <a:r>
              <a:rPr lang="en-US" sz="2000" dirty="0">
                <a:latin typeface="Consolas" panose="020B0609020204030204" pitchFamily="49" charset="0"/>
              </a:rPr>
              <a:t>}, .tx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effectLst/>
                <a:latin typeface="Consolas" panose="020B0609020204030204" pitchFamily="49" charset="0"/>
              </a:rPr>
              <a:t>RAMP</a:t>
            </a:r>
            <a:r>
              <a:rPr lang="en-US" sz="2000" dirty="0">
                <a:latin typeface="Consolas" panose="020B0609020204030204" pitchFamily="49" charset="0"/>
              </a:rPr>
              <a:t>}});</a:t>
            </a:r>
          </a:p>
          <a:p>
            <a:r>
              <a:rPr lang="en-US" sz="2000" dirty="0">
                <a:solidFill>
                  <a:srgbClr val="204A87"/>
                </a:solidFill>
                <a:effectLst/>
                <a:latin typeface="Consolas" panose="020B0609020204030204" pitchFamily="49" charset="0"/>
              </a:rPr>
              <a:t>      @set_color_config</a:t>
            </a:r>
            <a:r>
              <a:rPr lang="en-US" sz="2000" dirty="0">
                <a:latin typeface="Consolas" panose="020B0609020204030204" pitchFamily="49" charset="0"/>
              </a:rPr>
              <a:t>(i, j, green,  .{.rx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latin typeface="Consolas" panose="020B0609020204030204" pitchFamily="49" charset="0"/>
              </a:rPr>
              <a:t>RAMP</a:t>
            </a:r>
            <a:r>
              <a:rPr lang="en-US" sz="2000" dirty="0">
                <a:latin typeface="Consolas" panose="020B0609020204030204" pitchFamily="49" charset="0"/>
              </a:rPr>
              <a:t>}, .tx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latin typeface="Consolas" panose="020B0609020204030204" pitchFamily="49" charset="0"/>
              </a:rPr>
              <a:t>EAST</a:t>
            </a:r>
            <a:r>
              <a:rPr lang="en-US" sz="2000" dirty="0">
                <a:latin typeface="Consolas" panose="020B0609020204030204" pitchFamily="49" charset="0"/>
              </a:rPr>
              <a:t>}});</a:t>
            </a:r>
          </a:p>
          <a:p>
            <a:endParaRPr lang="en-US" sz="800" dirty="0">
              <a:latin typeface="Consolas" panose="020B0609020204030204" pitchFamily="49" charset="0"/>
            </a:endParaRPr>
          </a:p>
          <a:p>
            <a:r>
              <a:rPr lang="en-US" sz="2000" dirty="0">
                <a:latin typeface="Consolas" panose="020B0609020204030204" pitchFamily="49" charset="0"/>
              </a:rPr>
              <a:t>    } </a:t>
            </a:r>
            <a:r>
              <a:rPr lang="en-US" sz="2000" dirty="0">
                <a:solidFill>
                  <a:srgbClr val="204A87"/>
                </a:solidFill>
                <a:effectLst/>
                <a:latin typeface="Consolas" panose="020B0609020204030204" pitchFamily="49" charset="0"/>
              </a:rPr>
              <a:t>else </a:t>
            </a:r>
            <a:r>
              <a:rPr lang="en-US" sz="2000" dirty="0">
                <a:latin typeface="Consolas" panose="020B0609020204030204" pitchFamily="49" charset="0"/>
              </a:rPr>
              <a:t>{ </a:t>
            </a:r>
            <a:r>
              <a:rPr lang="en-US" sz="2000" dirty="0">
                <a:solidFill>
                  <a:srgbClr val="8F5902"/>
                </a:solidFill>
                <a:latin typeface="Consolas" panose="020B0609020204030204" pitchFamily="49" charset="0"/>
              </a:rPr>
              <a:t>// Handle odd columns</a:t>
            </a:r>
            <a:endParaRPr lang="en-US" sz="2000" dirty="0">
              <a:latin typeface="Consolas" panose="020B0609020204030204" pitchFamily="49" charset="0"/>
            </a:endParaRPr>
          </a:p>
          <a:p>
            <a:r>
              <a:rPr lang="en-US" sz="2000" dirty="0">
                <a:solidFill>
                  <a:srgbClr val="204A87"/>
                </a:solidFill>
                <a:effectLst/>
                <a:latin typeface="Consolas" panose="020B0609020204030204" pitchFamily="49" charset="0"/>
              </a:rPr>
              <a:t>      @set_color_config</a:t>
            </a:r>
            <a:r>
              <a:rPr lang="en-US" sz="2000" dirty="0">
                <a:latin typeface="Consolas" panose="020B0609020204030204" pitchFamily="49" charset="0"/>
              </a:rPr>
              <a:t>(i, j, yellow, .{.rx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latin typeface="Consolas" panose="020B0609020204030204" pitchFamily="49" charset="0"/>
              </a:rPr>
              <a:t>RAMP</a:t>
            </a:r>
            <a:r>
              <a:rPr lang="en-US" sz="2000" dirty="0">
                <a:latin typeface="Consolas" panose="020B0609020204030204" pitchFamily="49" charset="0"/>
              </a:rPr>
              <a:t>}, .tx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.{EAST}});</a:t>
            </a:r>
          </a:p>
          <a:p>
            <a:r>
              <a:rPr lang="en-US" sz="2000" dirty="0">
                <a:solidFill>
                  <a:srgbClr val="204A87"/>
                </a:solidFill>
                <a:effectLst/>
                <a:latin typeface="Consolas" panose="020B0609020204030204" pitchFamily="49" charset="0"/>
              </a:rPr>
              <a:t>      @set_color_config</a:t>
            </a:r>
            <a:r>
              <a:rPr lang="en-US" sz="2000" dirty="0">
                <a:latin typeface="Consolas" panose="020B0609020204030204" pitchFamily="49" charset="0"/>
              </a:rPr>
              <a:t>(i, j, green,  .{.rx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latin typeface="Consolas" panose="020B0609020204030204" pitchFamily="49" charset="0"/>
              </a:rPr>
              <a:t>WEST</a:t>
            </a:r>
            <a:r>
              <a:rPr lang="en-US" sz="2000" dirty="0">
                <a:latin typeface="Consolas" panose="020B0609020204030204" pitchFamily="49" charset="0"/>
              </a:rPr>
              <a:t>}, .tx</a:t>
            </a:r>
            <a:r>
              <a:rPr lang="en-US" sz="2000" dirty="0">
                <a:solidFill>
                  <a:srgbClr val="CE5C00"/>
                </a:solidFill>
                <a:effectLst/>
                <a:latin typeface="Consolas" panose="020B0609020204030204" pitchFamily="49" charset="0"/>
              </a:rPr>
              <a:t>=</a:t>
            </a:r>
            <a:r>
              <a:rPr lang="en-US" sz="2000" dirty="0">
                <a:latin typeface="Consolas" panose="020B0609020204030204" pitchFamily="49" charset="0"/>
              </a:rPr>
              <a:t>.{</a:t>
            </a:r>
            <a:r>
              <a:rPr lang="en-US" sz="2000" dirty="0">
                <a:solidFill>
                  <a:srgbClr val="000000"/>
                </a:solidFill>
                <a:effectLst/>
                <a:latin typeface="Consolas" panose="020B0609020204030204" pitchFamily="49" charset="0"/>
              </a:rPr>
              <a:t>RAMP</a:t>
            </a:r>
            <a:r>
              <a:rPr lang="en-US" sz="2000" dirty="0">
                <a:latin typeface="Consolas" panose="020B0609020204030204" pitchFamily="49" charset="0"/>
              </a:rPr>
              <a:t>}});</a:t>
            </a:r>
          </a:p>
          <a:p>
            <a:r>
              <a:rPr lang="en-US" sz="2000" dirty="0">
                <a:latin typeface="Consolas" panose="020B0609020204030204" pitchFamily="49" charset="0"/>
              </a:rPr>
              <a:t>    }</a:t>
            </a:r>
          </a:p>
          <a:p>
            <a:r>
              <a:rPr lang="en-US" sz="2000" dirty="0">
                <a:latin typeface="Consolas" panose="020B0609020204030204" pitchFamily="49" charset="0"/>
              </a:rPr>
              <a:t>  }</a:t>
            </a:r>
          </a:p>
          <a:p>
            <a:r>
              <a:rPr lang="en-US" sz="2000" dirty="0">
                <a:latin typeface="Consolas" panose="020B0609020204030204" pitchFamily="49" charset="0"/>
              </a:rPr>
              <a:t>}</a:t>
            </a:r>
          </a:p>
        </p:txBody>
      </p:sp>
      <p:sp>
        <p:nvSpPr>
          <p:cNvPr id="2" name="Title 1">
            <a:extLst>
              <a:ext uri="{FF2B5EF4-FFF2-40B4-BE49-F238E27FC236}">
                <a16:creationId xmlns:a16="http://schemas.microsoft.com/office/drawing/2014/main" id="{6AF43DE7-D204-3C0A-8649-8106B8CB4E16}"/>
              </a:ext>
            </a:extLst>
          </p:cNvPr>
          <p:cNvSpPr>
            <a:spLocks noGrp="1"/>
          </p:cNvSpPr>
          <p:nvPr>
            <p:ph type="title"/>
          </p:nvPr>
        </p:nvSpPr>
        <p:spPr/>
        <p:txBody>
          <a:bodyPr/>
          <a:lstStyle/>
          <a:p>
            <a:r>
              <a:rPr lang="en-US" dirty="0"/>
              <a:t>GEMV Color Routes–CSL Layout</a:t>
            </a:r>
          </a:p>
        </p:txBody>
      </p:sp>
      <p:sp>
        <p:nvSpPr>
          <p:cNvPr id="4" name="Slide Number Placeholder 3">
            <a:extLst>
              <a:ext uri="{FF2B5EF4-FFF2-40B4-BE49-F238E27FC236}">
                <a16:creationId xmlns:a16="http://schemas.microsoft.com/office/drawing/2014/main" id="{D97C0626-4A94-B9C4-30CE-874C80D149B0}"/>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79</a:t>
            </a:fld>
            <a:endParaRPr lang="en"/>
          </a:p>
        </p:txBody>
      </p:sp>
      <p:sp>
        <p:nvSpPr>
          <p:cNvPr id="5" name="TextBox 4">
            <a:extLst>
              <a:ext uri="{FF2B5EF4-FFF2-40B4-BE49-F238E27FC236}">
                <a16:creationId xmlns:a16="http://schemas.microsoft.com/office/drawing/2014/main" id="{E44903DD-A59C-0E7E-016C-EB0923D1DF42}"/>
              </a:ext>
            </a:extLst>
          </p:cNvPr>
          <p:cNvSpPr txBox="1"/>
          <p:nvPr/>
        </p:nvSpPr>
        <p:spPr>
          <a:xfrm>
            <a:off x="1274618" y="5913557"/>
            <a:ext cx="3637534" cy="369332"/>
          </a:xfrm>
          <a:prstGeom prst="rect">
            <a:avLst/>
          </a:prstGeom>
          <a:noFill/>
        </p:spPr>
        <p:txBody>
          <a:bodyPr wrap="none" rtlCol="0">
            <a:spAutoFit/>
          </a:bodyPr>
          <a:lstStyle/>
          <a:p>
            <a:r>
              <a:rPr lang="en-US" dirty="0"/>
              <a:t>*</a:t>
            </a:r>
            <a:r>
              <a:rPr lang="en-US" dirty="0">
                <a:latin typeface="Consolas" panose="020B0609020204030204" pitchFamily="49" charset="0"/>
                <a:cs typeface="Consolas" panose="020B0609020204030204" pitchFamily="49" charset="0"/>
              </a:rPr>
              <a:t>yellow</a:t>
            </a:r>
            <a:r>
              <a:rPr lang="en-US" dirty="0"/>
              <a:t> is unused on last column</a:t>
            </a:r>
          </a:p>
        </p:txBody>
      </p:sp>
    </p:spTree>
    <p:extLst>
      <p:ext uri="{BB962C8B-B14F-4D97-AF65-F5344CB8AC3E}">
        <p14:creationId xmlns:p14="http://schemas.microsoft.com/office/powerpoint/2010/main" val="1025625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BED6F9-8BE8-6B48-987F-20728A64ED55}"/>
              </a:ext>
            </a:extLst>
          </p:cNvPr>
          <p:cNvSpPr>
            <a:spLocks noGrp="1"/>
          </p:cNvSpPr>
          <p:nvPr>
            <p:ph idx="1"/>
          </p:nvPr>
        </p:nvSpPr>
        <p:spPr>
          <a:xfrm>
            <a:off x="6094878" y="871492"/>
            <a:ext cx="5875567" cy="5221279"/>
          </a:xfrm>
        </p:spPr>
        <p:txBody>
          <a:bodyPr vert="horz" lIns="91440" tIns="45720" rIns="91440" bIns="45720" rtlCol="0" anchor="t">
            <a:normAutofit/>
          </a:bodyPr>
          <a:lstStyle/>
          <a:p>
            <a:pPr>
              <a:lnSpc>
                <a:spcPct val="100000"/>
              </a:lnSpc>
            </a:pPr>
            <a:r>
              <a:rPr lang="en-US" sz="1800" b="1" dirty="0"/>
              <a:t>Dataflow Execution Model</a:t>
            </a:r>
          </a:p>
          <a:p>
            <a:pPr lvl="1">
              <a:lnSpc>
                <a:spcPct val="100000"/>
              </a:lnSpc>
            </a:pPr>
            <a:r>
              <a:rPr lang="en-US" dirty="0"/>
              <a:t>Tasks may be triggered by </a:t>
            </a:r>
            <a:r>
              <a:rPr lang="en-US" b="1" dirty="0"/>
              <a:t>wavelets</a:t>
            </a:r>
            <a:r>
              <a:rPr lang="en-US" dirty="0"/>
              <a:t> or activated </a:t>
            </a:r>
          </a:p>
          <a:p>
            <a:pPr lvl="1">
              <a:lnSpc>
                <a:spcPct val="100000"/>
              </a:lnSpc>
            </a:pPr>
            <a:r>
              <a:rPr lang="en-US" dirty="0"/>
              <a:t>Each color activates a distinct task</a:t>
            </a:r>
          </a:p>
          <a:p>
            <a:pPr>
              <a:lnSpc>
                <a:spcPct val="100000"/>
              </a:lnSpc>
              <a:spcBef>
                <a:spcPts val="1200"/>
              </a:spcBef>
            </a:pPr>
            <a:r>
              <a:rPr lang="en-US" sz="1800" dirty="0"/>
              <a:t>Independent programs specified for regions of PEs</a:t>
            </a:r>
          </a:p>
          <a:p>
            <a:pPr lvl="1">
              <a:lnSpc>
                <a:spcPct val="100000"/>
              </a:lnSpc>
            </a:pPr>
            <a:r>
              <a:rPr lang="en-US" dirty="0"/>
              <a:t>Programs specify computation for the processor and communication via </a:t>
            </a:r>
            <a:r>
              <a:rPr lang="en-US" b="1" dirty="0"/>
              <a:t>colors</a:t>
            </a:r>
          </a:p>
          <a:p>
            <a:pPr lvl="1">
              <a:lnSpc>
                <a:spcPct val="100000"/>
              </a:lnSpc>
            </a:pPr>
            <a:r>
              <a:rPr lang="en-US" dirty="0"/>
              <a:t>Parametrized programs allow execution of different control flow on different PEs</a:t>
            </a:r>
          </a:p>
          <a:p>
            <a:pPr>
              <a:lnSpc>
                <a:spcPct val="100000"/>
              </a:lnSpc>
              <a:spcBef>
                <a:spcPts val="1200"/>
              </a:spcBef>
            </a:pPr>
            <a:r>
              <a:rPr lang="en-US" sz="1800" dirty="0"/>
              <a:t>Asynchronous operations performed by launching </a:t>
            </a:r>
            <a:r>
              <a:rPr lang="en-US" sz="1800" i="1" dirty="0" err="1"/>
              <a:t>microthreads</a:t>
            </a:r>
            <a:endParaRPr lang="en-US" sz="1000" i="1" dirty="0"/>
          </a:p>
          <a:p>
            <a:pPr>
              <a:lnSpc>
                <a:spcPct val="100000"/>
              </a:lnSpc>
              <a:spcBef>
                <a:spcPts val="1200"/>
              </a:spcBef>
            </a:pPr>
            <a:r>
              <a:rPr lang="en-US" sz="1800" dirty="0"/>
              <a:t>Control flow is straightforward to reason about</a:t>
            </a:r>
          </a:p>
          <a:p>
            <a:pPr lvl="1">
              <a:lnSpc>
                <a:spcPct val="100000"/>
              </a:lnSpc>
            </a:pPr>
            <a:r>
              <a:rPr lang="en-US" dirty="0"/>
              <a:t>Tasks are non-preemptive</a:t>
            </a:r>
          </a:p>
          <a:p>
            <a:pPr lvl="1">
              <a:lnSpc>
                <a:spcPct val="100000"/>
              </a:lnSpc>
            </a:pPr>
            <a:r>
              <a:rPr lang="en-US" dirty="0"/>
              <a:t>Instruction to activate another task enable state-machine behavior</a:t>
            </a:r>
          </a:p>
        </p:txBody>
      </p:sp>
      <p:sp>
        <p:nvSpPr>
          <p:cNvPr id="2" name="Title 1">
            <a:extLst>
              <a:ext uri="{FF2B5EF4-FFF2-40B4-BE49-F238E27FC236}">
                <a16:creationId xmlns:a16="http://schemas.microsoft.com/office/drawing/2014/main" id="{D4F14463-3BF0-F74E-A092-2D0EB87001A8}"/>
              </a:ext>
            </a:extLst>
          </p:cNvPr>
          <p:cNvSpPr>
            <a:spLocks noGrp="1"/>
          </p:cNvSpPr>
          <p:nvPr>
            <p:ph type="title"/>
          </p:nvPr>
        </p:nvSpPr>
        <p:spPr>
          <a:xfrm>
            <a:off x="361543" y="287877"/>
            <a:ext cx="10998200" cy="795852"/>
          </a:xfrm>
        </p:spPr>
        <p:txBody>
          <a:bodyPr/>
          <a:lstStyle/>
          <a:p>
            <a:r>
              <a:rPr lang="en-US" b="1" dirty="0"/>
              <a:t>Flexible Compute</a:t>
            </a:r>
          </a:p>
        </p:txBody>
      </p:sp>
      <p:grpSp>
        <p:nvGrpSpPr>
          <p:cNvPr id="50" name="Group 49">
            <a:extLst>
              <a:ext uri="{FF2B5EF4-FFF2-40B4-BE49-F238E27FC236}">
                <a16:creationId xmlns:a16="http://schemas.microsoft.com/office/drawing/2014/main" id="{74E187B9-FEBB-E0D0-2071-D64CCDDC76F6}"/>
              </a:ext>
            </a:extLst>
          </p:cNvPr>
          <p:cNvGrpSpPr/>
          <p:nvPr/>
        </p:nvGrpSpPr>
        <p:grpSpPr>
          <a:xfrm>
            <a:off x="-1826" y="847368"/>
            <a:ext cx="6097825" cy="5408827"/>
            <a:chOff x="-1826" y="847368"/>
            <a:chExt cx="6097825" cy="5408827"/>
          </a:xfrm>
        </p:grpSpPr>
        <p:sp>
          <p:nvSpPr>
            <p:cNvPr id="51" name="TextBox 50">
              <a:extLst>
                <a:ext uri="{FF2B5EF4-FFF2-40B4-BE49-F238E27FC236}">
                  <a16:creationId xmlns:a16="http://schemas.microsoft.com/office/drawing/2014/main" id="{C743D8C4-8324-E43F-57C2-5B4262F21346}"/>
                </a:ext>
              </a:extLst>
            </p:cNvPr>
            <p:cNvSpPr txBox="1"/>
            <p:nvPr/>
          </p:nvSpPr>
          <p:spPr>
            <a:xfrm>
              <a:off x="-1826" y="2040648"/>
              <a:ext cx="831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Tensors</a:t>
              </a:r>
            </a:p>
          </p:txBody>
        </p:sp>
        <p:sp>
          <p:nvSpPr>
            <p:cNvPr id="52" name="TextBox 51">
              <a:extLst>
                <a:ext uri="{FF2B5EF4-FFF2-40B4-BE49-F238E27FC236}">
                  <a16:creationId xmlns:a16="http://schemas.microsoft.com/office/drawing/2014/main" id="{D2CD4D14-3A8B-BD98-20AE-B1609BEF51EB}"/>
                </a:ext>
              </a:extLst>
            </p:cNvPr>
            <p:cNvSpPr txBox="1"/>
            <p:nvPr/>
          </p:nvSpPr>
          <p:spPr>
            <a:xfrm>
              <a:off x="5269914" y="2051158"/>
              <a:ext cx="8260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Tensors</a:t>
              </a:r>
            </a:p>
          </p:txBody>
        </p:sp>
        <p:sp>
          <p:nvSpPr>
            <p:cNvPr id="53" name="Arrow: Left-Right 13">
              <a:extLst>
                <a:ext uri="{FF2B5EF4-FFF2-40B4-BE49-F238E27FC236}">
                  <a16:creationId xmlns:a16="http://schemas.microsoft.com/office/drawing/2014/main" id="{1125A866-8D49-34AA-3A89-BC15CE545DFB}"/>
                </a:ext>
              </a:extLst>
            </p:cNvPr>
            <p:cNvSpPr/>
            <p:nvPr/>
          </p:nvSpPr>
          <p:spPr>
            <a:xfrm>
              <a:off x="770175" y="2134213"/>
              <a:ext cx="342064" cy="122150"/>
            </a:xfrm>
            <a:prstGeom prst="leftRightArrow">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54" name="Arrow: Left-Right 68">
              <a:extLst>
                <a:ext uri="{FF2B5EF4-FFF2-40B4-BE49-F238E27FC236}">
                  <a16:creationId xmlns:a16="http://schemas.microsoft.com/office/drawing/2014/main" id="{3BE35734-E1B9-591B-BB26-DC6E5789B771}"/>
                </a:ext>
              </a:extLst>
            </p:cNvPr>
            <p:cNvSpPr/>
            <p:nvPr/>
          </p:nvSpPr>
          <p:spPr>
            <a:xfrm>
              <a:off x="4940990" y="2127700"/>
              <a:ext cx="342064" cy="122150"/>
            </a:xfrm>
            <a:prstGeom prst="leftRightArrow">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1F20"/>
                </a:solidFill>
                <a:effectLst/>
                <a:uLnTx/>
                <a:uFillTx/>
                <a:latin typeface="Arial" panose="020B0604020202020204"/>
                <a:ea typeface="+mn-ea"/>
                <a:cs typeface="+mn-cs"/>
              </a:endParaRPr>
            </a:p>
          </p:txBody>
        </p:sp>
        <p:sp>
          <p:nvSpPr>
            <p:cNvPr id="55" name="TextBox 54">
              <a:extLst>
                <a:ext uri="{FF2B5EF4-FFF2-40B4-BE49-F238E27FC236}">
                  <a16:creationId xmlns:a16="http://schemas.microsoft.com/office/drawing/2014/main" id="{F0C2E5E3-6300-1052-1874-6B7CBB588690}"/>
                </a:ext>
              </a:extLst>
            </p:cNvPr>
            <p:cNvSpPr txBox="1"/>
            <p:nvPr/>
          </p:nvSpPr>
          <p:spPr>
            <a:xfrm>
              <a:off x="2830498" y="922199"/>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Arial" panose="020B0604020202020204"/>
                  <a:ea typeface="+mn-ea"/>
                  <a:cs typeface="+mn-cs"/>
                </a:rPr>
                <a:t>…</a:t>
              </a:r>
            </a:p>
          </p:txBody>
        </p:sp>
        <p:sp>
          <p:nvSpPr>
            <p:cNvPr id="56" name="TextBox 55">
              <a:extLst>
                <a:ext uri="{FF2B5EF4-FFF2-40B4-BE49-F238E27FC236}">
                  <a16:creationId xmlns:a16="http://schemas.microsoft.com/office/drawing/2014/main" id="{D125624F-F216-2903-CEBC-76DE461A5BCD}"/>
                </a:ext>
              </a:extLst>
            </p:cNvPr>
            <p:cNvSpPr txBox="1"/>
            <p:nvPr/>
          </p:nvSpPr>
          <p:spPr>
            <a:xfrm>
              <a:off x="2830498" y="1441627"/>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Arial" panose="020B0604020202020204"/>
                  <a:ea typeface="+mn-ea"/>
                  <a:cs typeface="+mn-cs"/>
                </a:rPr>
                <a:t>…</a:t>
              </a:r>
            </a:p>
          </p:txBody>
        </p:sp>
        <p:sp>
          <p:nvSpPr>
            <p:cNvPr id="57" name="TextBox 56">
              <a:extLst>
                <a:ext uri="{FF2B5EF4-FFF2-40B4-BE49-F238E27FC236}">
                  <a16:creationId xmlns:a16="http://schemas.microsoft.com/office/drawing/2014/main" id="{D00D7A18-B06A-0E53-7F33-C15ED58FECAE}"/>
                </a:ext>
              </a:extLst>
            </p:cNvPr>
            <p:cNvSpPr txBox="1"/>
            <p:nvPr/>
          </p:nvSpPr>
          <p:spPr>
            <a:xfrm>
              <a:off x="2830498" y="1948887"/>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58" name="TextBox 57">
              <a:extLst>
                <a:ext uri="{FF2B5EF4-FFF2-40B4-BE49-F238E27FC236}">
                  <a16:creationId xmlns:a16="http://schemas.microsoft.com/office/drawing/2014/main" id="{4AC38D41-4466-9A5A-7898-89C98321E097}"/>
                </a:ext>
              </a:extLst>
            </p:cNvPr>
            <p:cNvSpPr txBox="1"/>
            <p:nvPr/>
          </p:nvSpPr>
          <p:spPr>
            <a:xfrm>
              <a:off x="2830498" y="2877574"/>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Arial" panose="020B0604020202020204"/>
                  <a:ea typeface="+mn-ea"/>
                  <a:cs typeface="+mn-cs"/>
                </a:rPr>
                <a:t>…</a:t>
              </a:r>
            </a:p>
          </p:txBody>
        </p:sp>
        <p:sp>
          <p:nvSpPr>
            <p:cNvPr id="59" name="TextBox 58">
              <a:extLst>
                <a:ext uri="{FF2B5EF4-FFF2-40B4-BE49-F238E27FC236}">
                  <a16:creationId xmlns:a16="http://schemas.microsoft.com/office/drawing/2014/main" id="{FFCF70B2-BDB0-C203-E947-AA46DA02B0A4}"/>
                </a:ext>
              </a:extLst>
            </p:cNvPr>
            <p:cNvSpPr txBox="1"/>
            <p:nvPr/>
          </p:nvSpPr>
          <p:spPr>
            <a:xfrm>
              <a:off x="2830498" y="3372909"/>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Arial" panose="020B0604020202020204"/>
                  <a:ea typeface="+mn-ea"/>
                  <a:cs typeface="+mn-cs"/>
                </a:rPr>
                <a:t>…</a:t>
              </a:r>
            </a:p>
          </p:txBody>
        </p:sp>
        <p:sp>
          <p:nvSpPr>
            <p:cNvPr id="60" name="TextBox 59">
              <a:extLst>
                <a:ext uri="{FF2B5EF4-FFF2-40B4-BE49-F238E27FC236}">
                  <a16:creationId xmlns:a16="http://schemas.microsoft.com/office/drawing/2014/main" id="{664AFC85-9750-09AD-62DC-A0EEF714C514}"/>
                </a:ext>
              </a:extLst>
            </p:cNvPr>
            <p:cNvSpPr txBox="1"/>
            <p:nvPr/>
          </p:nvSpPr>
          <p:spPr>
            <a:xfrm rot="5400000">
              <a:off x="1368881" y="2476510"/>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61" name="TextBox 60">
              <a:extLst>
                <a:ext uri="{FF2B5EF4-FFF2-40B4-BE49-F238E27FC236}">
                  <a16:creationId xmlns:a16="http://schemas.microsoft.com/office/drawing/2014/main" id="{63FFFEE6-46E6-51D9-4C06-730FC22944D2}"/>
                </a:ext>
              </a:extLst>
            </p:cNvPr>
            <p:cNvSpPr txBox="1"/>
            <p:nvPr/>
          </p:nvSpPr>
          <p:spPr>
            <a:xfrm rot="5400000">
              <a:off x="1884309" y="2476510"/>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62" name="TextBox 61">
              <a:extLst>
                <a:ext uri="{FF2B5EF4-FFF2-40B4-BE49-F238E27FC236}">
                  <a16:creationId xmlns:a16="http://schemas.microsoft.com/office/drawing/2014/main" id="{3249DF03-5BC2-FF72-21BD-C5983A5314D0}"/>
                </a:ext>
              </a:extLst>
            </p:cNvPr>
            <p:cNvSpPr txBox="1"/>
            <p:nvPr/>
          </p:nvSpPr>
          <p:spPr>
            <a:xfrm rot="5400000">
              <a:off x="2392442" y="2476510"/>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1F20"/>
                  </a:solidFill>
                  <a:effectLst/>
                  <a:uLnTx/>
                  <a:uFillTx/>
                  <a:latin typeface="Arial" panose="020B0604020202020204"/>
                  <a:ea typeface="+mn-ea"/>
                  <a:cs typeface="+mn-cs"/>
                </a:rPr>
                <a:t>…</a:t>
              </a:r>
            </a:p>
          </p:txBody>
        </p:sp>
        <p:sp>
          <p:nvSpPr>
            <p:cNvPr id="63" name="TextBox 62">
              <a:extLst>
                <a:ext uri="{FF2B5EF4-FFF2-40B4-BE49-F238E27FC236}">
                  <a16:creationId xmlns:a16="http://schemas.microsoft.com/office/drawing/2014/main" id="{FB98DFA3-1058-8EF4-31A4-96F8281A603B}"/>
                </a:ext>
              </a:extLst>
            </p:cNvPr>
            <p:cNvSpPr txBox="1"/>
            <p:nvPr/>
          </p:nvSpPr>
          <p:spPr>
            <a:xfrm rot="5400000">
              <a:off x="3389699" y="2476510"/>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Arial" panose="020B0604020202020204"/>
                  <a:ea typeface="+mn-ea"/>
                  <a:cs typeface="+mn-cs"/>
                </a:rPr>
                <a:t>…</a:t>
              </a:r>
            </a:p>
          </p:txBody>
        </p:sp>
        <p:sp>
          <p:nvSpPr>
            <p:cNvPr id="64" name="TextBox 63">
              <a:extLst>
                <a:ext uri="{FF2B5EF4-FFF2-40B4-BE49-F238E27FC236}">
                  <a16:creationId xmlns:a16="http://schemas.microsoft.com/office/drawing/2014/main" id="{32DD5DBD-06D9-DF15-6103-EED50D61441D}"/>
                </a:ext>
              </a:extLst>
            </p:cNvPr>
            <p:cNvSpPr txBox="1"/>
            <p:nvPr/>
          </p:nvSpPr>
          <p:spPr>
            <a:xfrm rot="5400000">
              <a:off x="3905127" y="2476510"/>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Arial" panose="020B0604020202020204"/>
                  <a:ea typeface="+mn-ea"/>
                  <a:cs typeface="+mn-cs"/>
                </a:rPr>
                <a:t>…</a:t>
              </a:r>
            </a:p>
          </p:txBody>
        </p:sp>
        <p:sp>
          <p:nvSpPr>
            <p:cNvPr id="65" name="TextBox 64">
              <a:extLst>
                <a:ext uri="{FF2B5EF4-FFF2-40B4-BE49-F238E27FC236}">
                  <a16:creationId xmlns:a16="http://schemas.microsoft.com/office/drawing/2014/main" id="{5FE667BA-7FAE-1009-A619-F88899982D3B}"/>
                </a:ext>
              </a:extLst>
            </p:cNvPr>
            <p:cNvSpPr txBox="1"/>
            <p:nvPr/>
          </p:nvSpPr>
          <p:spPr>
            <a:xfrm rot="5400000">
              <a:off x="4413260" y="2476510"/>
              <a:ext cx="415498"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F20"/>
                  </a:solidFill>
                  <a:effectLst/>
                  <a:uLnTx/>
                  <a:uFillTx/>
                  <a:latin typeface="Arial" panose="020B0604020202020204"/>
                  <a:ea typeface="+mn-ea"/>
                  <a:cs typeface="+mn-cs"/>
                </a:rPr>
                <a:t>…</a:t>
              </a:r>
            </a:p>
          </p:txBody>
        </p:sp>
        <p:grpSp>
          <p:nvGrpSpPr>
            <p:cNvPr id="66" name="Group 65">
              <a:extLst>
                <a:ext uri="{FF2B5EF4-FFF2-40B4-BE49-F238E27FC236}">
                  <a16:creationId xmlns:a16="http://schemas.microsoft.com/office/drawing/2014/main" id="{A86A5033-1D60-595D-6B56-0781BC34A35E}"/>
                </a:ext>
              </a:extLst>
            </p:cNvPr>
            <p:cNvGrpSpPr/>
            <p:nvPr/>
          </p:nvGrpSpPr>
          <p:grpSpPr>
            <a:xfrm>
              <a:off x="3156878" y="3988057"/>
              <a:ext cx="2619808" cy="2268138"/>
              <a:chOff x="7670442" y="68480"/>
              <a:chExt cx="2539924" cy="2673414"/>
            </a:xfrm>
          </p:grpSpPr>
          <p:sp>
            <p:nvSpPr>
              <p:cNvPr id="73" name="Rectangle 72">
                <a:extLst>
                  <a:ext uri="{FF2B5EF4-FFF2-40B4-BE49-F238E27FC236}">
                    <a16:creationId xmlns:a16="http://schemas.microsoft.com/office/drawing/2014/main" id="{5A3C514B-8D13-B6B7-F25C-FAB85A9F5905}"/>
                  </a:ext>
                </a:extLst>
              </p:cNvPr>
              <p:cNvSpPr/>
              <p:nvPr/>
            </p:nvSpPr>
            <p:spPr>
              <a:xfrm>
                <a:off x="8079583" y="475981"/>
                <a:ext cx="1721642" cy="547399"/>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Fabric router</a:t>
                </a:r>
              </a:p>
            </p:txBody>
          </p:sp>
          <p:sp>
            <p:nvSpPr>
              <p:cNvPr id="74" name="Rectangle 73">
                <a:extLst>
                  <a:ext uri="{FF2B5EF4-FFF2-40B4-BE49-F238E27FC236}">
                    <a16:creationId xmlns:a16="http://schemas.microsoft.com/office/drawing/2014/main" id="{675FED6D-0C28-711B-2125-5801650A6736}"/>
                  </a:ext>
                </a:extLst>
              </p:cNvPr>
              <p:cNvSpPr/>
              <p:nvPr/>
            </p:nvSpPr>
            <p:spPr>
              <a:xfrm>
                <a:off x="8276034" y="1533085"/>
                <a:ext cx="885825" cy="344796"/>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Processor</a:t>
                </a:r>
              </a:p>
            </p:txBody>
          </p:sp>
          <p:sp>
            <p:nvSpPr>
              <p:cNvPr id="75" name="Rectangle 74">
                <a:extLst>
                  <a:ext uri="{FF2B5EF4-FFF2-40B4-BE49-F238E27FC236}">
                    <a16:creationId xmlns:a16="http://schemas.microsoft.com/office/drawing/2014/main" id="{5B91A5A4-B65D-26D1-5BFB-9124A9B81AD5}"/>
                  </a:ext>
                </a:extLst>
              </p:cNvPr>
              <p:cNvSpPr/>
              <p:nvPr/>
            </p:nvSpPr>
            <p:spPr>
              <a:xfrm>
                <a:off x="8336756" y="2124649"/>
                <a:ext cx="764381" cy="344796"/>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Memory</a:t>
                </a:r>
              </a:p>
            </p:txBody>
          </p:sp>
          <p:cxnSp>
            <p:nvCxnSpPr>
              <p:cNvPr id="76" name="Straight Arrow Connector 75">
                <a:extLst>
                  <a:ext uri="{FF2B5EF4-FFF2-40B4-BE49-F238E27FC236}">
                    <a16:creationId xmlns:a16="http://schemas.microsoft.com/office/drawing/2014/main" id="{CBC5E2B1-6CCA-53E9-F9E9-8E4C4C2EAEC8}"/>
                  </a:ext>
                </a:extLst>
              </p:cNvPr>
              <p:cNvCxnSpPr>
                <a:cxnSpLocks/>
                <a:stCxn id="74" idx="2"/>
                <a:endCxn id="75" idx="0"/>
              </p:cNvCxnSpPr>
              <p:nvPr/>
            </p:nvCxnSpPr>
            <p:spPr>
              <a:xfrm flipH="1">
                <a:off x="8718946" y="1877881"/>
                <a:ext cx="1" cy="246768"/>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DEC8B4F5-3DFA-0263-97E7-8206F0A09F05}"/>
                  </a:ext>
                </a:extLst>
              </p:cNvPr>
              <p:cNvGrpSpPr/>
              <p:nvPr/>
            </p:nvGrpSpPr>
            <p:grpSpPr>
              <a:xfrm>
                <a:off x="8665372" y="1020447"/>
                <a:ext cx="95321" cy="512637"/>
                <a:chOff x="8622510" y="906144"/>
                <a:chExt cx="95321" cy="512637"/>
              </a:xfrm>
            </p:grpSpPr>
            <p:cxnSp>
              <p:nvCxnSpPr>
                <p:cNvPr id="94" name="Straight Arrow Connector 93">
                  <a:extLst>
                    <a:ext uri="{FF2B5EF4-FFF2-40B4-BE49-F238E27FC236}">
                      <a16:creationId xmlns:a16="http://schemas.microsoft.com/office/drawing/2014/main" id="{7086AE98-D9CF-4E3A-8C98-D4B966FF5B4E}"/>
                    </a:ext>
                  </a:extLst>
                </p:cNvPr>
                <p:cNvCxnSpPr>
                  <a:cxnSpLocks/>
                </p:cNvCxnSpPr>
                <p:nvPr/>
              </p:nvCxnSpPr>
              <p:spPr>
                <a:xfrm>
                  <a:off x="8622510" y="909077"/>
                  <a:ext cx="0" cy="509704"/>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0DD79AAC-6F0D-97C5-B872-7A2375EE3CC5}"/>
                    </a:ext>
                  </a:extLst>
                </p:cNvPr>
                <p:cNvCxnSpPr>
                  <a:cxnSpLocks/>
                </p:cNvCxnSpPr>
                <p:nvPr/>
              </p:nvCxnSpPr>
              <p:spPr>
                <a:xfrm flipV="1">
                  <a:off x="8717831" y="906144"/>
                  <a:ext cx="0" cy="512637"/>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2B3C80D3-F45B-F068-8BD0-AB6B0F369AC2}"/>
                  </a:ext>
                </a:extLst>
              </p:cNvPr>
              <p:cNvSpPr txBox="1"/>
              <p:nvPr/>
            </p:nvSpPr>
            <p:spPr>
              <a:xfrm>
                <a:off x="8000295" y="1092002"/>
                <a:ext cx="700088" cy="32649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panose="020B0604020202020204"/>
                    <a:ea typeface="+mn-ea"/>
                    <a:cs typeface="+mn-cs"/>
                  </a:rPr>
                  <a:t>Offramp</a:t>
                </a:r>
              </a:p>
            </p:txBody>
          </p:sp>
          <p:sp>
            <p:nvSpPr>
              <p:cNvPr id="79" name="TextBox 78">
                <a:extLst>
                  <a:ext uri="{FF2B5EF4-FFF2-40B4-BE49-F238E27FC236}">
                    <a16:creationId xmlns:a16="http://schemas.microsoft.com/office/drawing/2014/main" id="{C43DF68E-F03A-A981-105D-6C982CAB6BC1}"/>
                  </a:ext>
                </a:extLst>
              </p:cNvPr>
              <p:cNvSpPr txBox="1"/>
              <p:nvPr/>
            </p:nvSpPr>
            <p:spPr>
              <a:xfrm>
                <a:off x="8742770" y="1096523"/>
                <a:ext cx="700088" cy="326494"/>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1F20"/>
                    </a:solidFill>
                    <a:effectLst/>
                    <a:uLnTx/>
                    <a:uFillTx/>
                    <a:latin typeface="Arial" panose="020B0604020202020204"/>
                    <a:ea typeface="+mn-ea"/>
                    <a:cs typeface="+mn-cs"/>
                  </a:rPr>
                  <a:t>Onramp</a:t>
                </a:r>
              </a:p>
            </p:txBody>
          </p:sp>
          <p:sp>
            <p:nvSpPr>
              <p:cNvPr id="80" name="Rectangle 79">
                <a:extLst>
                  <a:ext uri="{FF2B5EF4-FFF2-40B4-BE49-F238E27FC236}">
                    <a16:creationId xmlns:a16="http://schemas.microsoft.com/office/drawing/2014/main" id="{DE467FF4-C565-BDB5-EC6B-7D05D6CC3FDE}"/>
                  </a:ext>
                </a:extLst>
              </p:cNvPr>
              <p:cNvSpPr/>
              <p:nvPr/>
            </p:nvSpPr>
            <p:spPr>
              <a:xfrm>
                <a:off x="7893845" y="200655"/>
                <a:ext cx="2093118" cy="237823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TextBox 80">
                <a:extLst>
                  <a:ext uri="{FF2B5EF4-FFF2-40B4-BE49-F238E27FC236}">
                    <a16:creationId xmlns:a16="http://schemas.microsoft.com/office/drawing/2014/main" id="{77A4F2F5-1219-A283-39A3-AB77D3689AB2}"/>
                  </a:ext>
                </a:extLst>
              </p:cNvPr>
              <p:cNvSpPr txBox="1"/>
              <p:nvPr/>
            </p:nvSpPr>
            <p:spPr>
              <a:xfrm>
                <a:off x="7947417" y="100156"/>
                <a:ext cx="407194" cy="253940"/>
              </a:xfrm>
              <a:prstGeom prst="rect">
                <a:avLst/>
              </a:prstGeom>
              <a:solidFill>
                <a:schemeClr val="bg1"/>
              </a:solidFill>
            </p:spPr>
            <p:txBody>
              <a:bodyPr wrap="square" lIns="45720" tIns="0" rIns="4572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PE</a:t>
                </a:r>
              </a:p>
            </p:txBody>
          </p:sp>
          <p:grpSp>
            <p:nvGrpSpPr>
              <p:cNvPr id="82" name="Group 81">
                <a:extLst>
                  <a:ext uri="{FF2B5EF4-FFF2-40B4-BE49-F238E27FC236}">
                    <a16:creationId xmlns:a16="http://schemas.microsoft.com/office/drawing/2014/main" id="{7A2EF08F-124B-FABD-DC91-FDCF29A4FDF8}"/>
                  </a:ext>
                </a:extLst>
              </p:cNvPr>
              <p:cNvGrpSpPr/>
              <p:nvPr/>
            </p:nvGrpSpPr>
            <p:grpSpPr>
              <a:xfrm>
                <a:off x="9561918" y="1020448"/>
                <a:ext cx="109728" cy="1721446"/>
                <a:chOff x="8622510" y="909077"/>
                <a:chExt cx="107149" cy="371946"/>
              </a:xfrm>
            </p:grpSpPr>
            <p:cxnSp>
              <p:nvCxnSpPr>
                <p:cNvPr id="92" name="Straight Arrow Connector 91">
                  <a:extLst>
                    <a:ext uri="{FF2B5EF4-FFF2-40B4-BE49-F238E27FC236}">
                      <a16:creationId xmlns:a16="http://schemas.microsoft.com/office/drawing/2014/main" id="{20000FCE-C4FC-D08E-E079-46057AD781C8}"/>
                    </a:ext>
                  </a:extLst>
                </p:cNvPr>
                <p:cNvCxnSpPr/>
                <p:nvPr/>
              </p:nvCxnSpPr>
              <p:spPr>
                <a:xfrm>
                  <a:off x="8622510"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2535CA5B-8D22-B6F2-BD53-D70EAD835731}"/>
                    </a:ext>
                  </a:extLst>
                </p:cNvPr>
                <p:cNvCxnSpPr>
                  <a:cxnSpLocks/>
                </p:cNvCxnSpPr>
                <p:nvPr/>
              </p:nvCxnSpPr>
              <p:spPr>
                <a:xfrm rot="10800000">
                  <a:off x="8729659"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E5945657-8384-8DED-1F07-6B8B92F21099}"/>
                  </a:ext>
                </a:extLst>
              </p:cNvPr>
              <p:cNvGrpSpPr/>
              <p:nvPr/>
            </p:nvGrpSpPr>
            <p:grpSpPr>
              <a:xfrm>
                <a:off x="9569093" y="68480"/>
                <a:ext cx="107149" cy="409141"/>
                <a:chOff x="8622510" y="909077"/>
                <a:chExt cx="107149" cy="371946"/>
              </a:xfrm>
            </p:grpSpPr>
            <p:cxnSp>
              <p:nvCxnSpPr>
                <p:cNvPr id="90" name="Straight Arrow Connector 89">
                  <a:extLst>
                    <a:ext uri="{FF2B5EF4-FFF2-40B4-BE49-F238E27FC236}">
                      <a16:creationId xmlns:a16="http://schemas.microsoft.com/office/drawing/2014/main" id="{B03D8C6D-4745-477D-BF48-E280A63AE0E2}"/>
                    </a:ext>
                  </a:extLst>
                </p:cNvPr>
                <p:cNvCxnSpPr/>
                <p:nvPr/>
              </p:nvCxnSpPr>
              <p:spPr>
                <a:xfrm>
                  <a:off x="8622510"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F50F292C-2272-D232-ABB7-4B177DF4F249}"/>
                    </a:ext>
                  </a:extLst>
                </p:cNvPr>
                <p:cNvCxnSpPr>
                  <a:cxnSpLocks/>
                </p:cNvCxnSpPr>
                <p:nvPr/>
              </p:nvCxnSpPr>
              <p:spPr>
                <a:xfrm rot="10800000">
                  <a:off x="8729659"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834639F6-3EC2-801F-543E-1F9BC88A0841}"/>
                  </a:ext>
                </a:extLst>
              </p:cNvPr>
              <p:cNvGrpSpPr/>
              <p:nvPr/>
            </p:nvGrpSpPr>
            <p:grpSpPr>
              <a:xfrm rot="5400000">
                <a:off x="7821438" y="540745"/>
                <a:ext cx="107149" cy="409141"/>
                <a:chOff x="8622510" y="909077"/>
                <a:chExt cx="107149" cy="371946"/>
              </a:xfrm>
            </p:grpSpPr>
            <p:cxnSp>
              <p:nvCxnSpPr>
                <p:cNvPr id="88" name="Straight Arrow Connector 87">
                  <a:extLst>
                    <a:ext uri="{FF2B5EF4-FFF2-40B4-BE49-F238E27FC236}">
                      <a16:creationId xmlns:a16="http://schemas.microsoft.com/office/drawing/2014/main" id="{17F283D5-644C-D7F5-7FED-2296D953D192}"/>
                    </a:ext>
                  </a:extLst>
                </p:cNvPr>
                <p:cNvCxnSpPr/>
                <p:nvPr/>
              </p:nvCxnSpPr>
              <p:spPr>
                <a:xfrm>
                  <a:off x="8622510"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160FCF78-C17B-68F7-04FC-820134263946}"/>
                    </a:ext>
                  </a:extLst>
                </p:cNvPr>
                <p:cNvCxnSpPr>
                  <a:cxnSpLocks/>
                </p:cNvCxnSpPr>
                <p:nvPr/>
              </p:nvCxnSpPr>
              <p:spPr>
                <a:xfrm rot="10800000">
                  <a:off x="8729659"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CF49A549-07B8-6078-0EF5-08A3D94CB5B4}"/>
                  </a:ext>
                </a:extLst>
              </p:cNvPr>
              <p:cNvGrpSpPr/>
              <p:nvPr/>
            </p:nvGrpSpPr>
            <p:grpSpPr>
              <a:xfrm rot="5400000">
                <a:off x="9952221" y="540745"/>
                <a:ext cx="107149" cy="409141"/>
                <a:chOff x="8622510" y="909077"/>
                <a:chExt cx="107149" cy="371946"/>
              </a:xfrm>
            </p:grpSpPr>
            <p:cxnSp>
              <p:nvCxnSpPr>
                <p:cNvPr id="86" name="Straight Arrow Connector 85">
                  <a:extLst>
                    <a:ext uri="{FF2B5EF4-FFF2-40B4-BE49-F238E27FC236}">
                      <a16:creationId xmlns:a16="http://schemas.microsoft.com/office/drawing/2014/main" id="{42158608-6844-4815-C82A-2D3D078AC056}"/>
                    </a:ext>
                  </a:extLst>
                </p:cNvPr>
                <p:cNvCxnSpPr/>
                <p:nvPr/>
              </p:nvCxnSpPr>
              <p:spPr>
                <a:xfrm>
                  <a:off x="8622510"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E705B738-8513-A33E-5858-1AEF81A6BC8B}"/>
                    </a:ext>
                  </a:extLst>
                </p:cNvPr>
                <p:cNvCxnSpPr>
                  <a:cxnSpLocks/>
                </p:cNvCxnSpPr>
                <p:nvPr/>
              </p:nvCxnSpPr>
              <p:spPr>
                <a:xfrm rot="10800000">
                  <a:off x="8729659" y="909077"/>
                  <a:ext cx="0" cy="371946"/>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cxnSp>
          <p:nvCxnSpPr>
            <p:cNvPr id="67" name="Straight Connector 66">
              <a:extLst>
                <a:ext uri="{FF2B5EF4-FFF2-40B4-BE49-F238E27FC236}">
                  <a16:creationId xmlns:a16="http://schemas.microsoft.com/office/drawing/2014/main" id="{35E0166E-CA3D-AA50-B5B4-9CF521FC08B6}"/>
                </a:ext>
              </a:extLst>
            </p:cNvPr>
            <p:cNvCxnSpPr>
              <a:cxnSpLocks/>
            </p:cNvCxnSpPr>
            <p:nvPr/>
          </p:nvCxnSpPr>
          <p:spPr>
            <a:xfrm>
              <a:off x="2765920" y="3456049"/>
              <a:ext cx="621387" cy="668002"/>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ACC1AFFF-2D5D-5BFB-1F86-EBA7FAE0F579}"/>
                </a:ext>
              </a:extLst>
            </p:cNvPr>
            <p:cNvCxnSpPr>
              <a:cxnSpLocks/>
            </p:cNvCxnSpPr>
            <p:nvPr/>
          </p:nvCxnSpPr>
          <p:spPr>
            <a:xfrm>
              <a:off x="2755454" y="3833670"/>
              <a:ext cx="618847" cy="2284235"/>
            </a:xfrm>
            <a:prstGeom prst="line">
              <a:avLst/>
            </a:prstGeom>
            <a:ln>
              <a:solidFill>
                <a:schemeClr val="tx2"/>
              </a:solidFill>
              <a:prstDash val="dash"/>
            </a:ln>
          </p:spPr>
          <p:style>
            <a:lnRef idx="1">
              <a:schemeClr val="dk1"/>
            </a:lnRef>
            <a:fillRef idx="0">
              <a:schemeClr val="dk1"/>
            </a:fillRef>
            <a:effectRef idx="0">
              <a:schemeClr val="dk1"/>
            </a:effectRef>
            <a:fontRef idx="minor">
              <a:schemeClr val="tx1"/>
            </a:fontRef>
          </p:style>
        </p:cxnSp>
        <p:pic>
          <p:nvPicPr>
            <p:cNvPr id="69" name="Picture 68" descr="A picture containing PowerPoint&#10;&#10;Description automatically generated">
              <a:extLst>
                <a:ext uri="{FF2B5EF4-FFF2-40B4-BE49-F238E27FC236}">
                  <a16:creationId xmlns:a16="http://schemas.microsoft.com/office/drawing/2014/main" id="{111C463C-A57F-BBA3-585C-85D6B52855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7744" y="847368"/>
              <a:ext cx="1686416" cy="1686416"/>
            </a:xfrm>
            <a:prstGeom prst="rect">
              <a:avLst/>
            </a:prstGeom>
          </p:spPr>
        </p:pic>
        <p:pic>
          <p:nvPicPr>
            <p:cNvPr id="70" name="Picture 69" descr="A picture containing PowerPoint&#10;&#10;Description automatically generated">
              <a:extLst>
                <a:ext uri="{FF2B5EF4-FFF2-40B4-BE49-F238E27FC236}">
                  <a16:creationId xmlns:a16="http://schemas.microsoft.com/office/drawing/2014/main" id="{1C41A669-CCD8-13CB-9FA4-A4EBC492F8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5017" y="847368"/>
              <a:ext cx="1686416" cy="1686416"/>
            </a:xfrm>
            <a:prstGeom prst="rect">
              <a:avLst/>
            </a:prstGeom>
          </p:spPr>
        </p:pic>
        <p:pic>
          <p:nvPicPr>
            <p:cNvPr id="71" name="Picture 70" descr="A picture containing text, red, orange&#10;&#10;Description automatically generated">
              <a:extLst>
                <a:ext uri="{FF2B5EF4-FFF2-40B4-BE49-F238E27FC236}">
                  <a16:creationId xmlns:a16="http://schemas.microsoft.com/office/drawing/2014/main" id="{6FBED2D7-9E55-52DD-F7E2-2A4E0C3200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9704" y="2759342"/>
              <a:ext cx="1682496" cy="1201210"/>
            </a:xfrm>
            <a:prstGeom prst="rect">
              <a:avLst/>
            </a:prstGeom>
          </p:spPr>
        </p:pic>
        <p:pic>
          <p:nvPicPr>
            <p:cNvPr id="72" name="Picture 71" descr="A picture containing text, red, orange&#10;&#10;Description automatically generated">
              <a:extLst>
                <a:ext uri="{FF2B5EF4-FFF2-40B4-BE49-F238E27FC236}">
                  <a16:creationId xmlns:a16="http://schemas.microsoft.com/office/drawing/2014/main" id="{B78CEE30-6C92-34BF-B10B-614D3770D7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1703" y="2759342"/>
              <a:ext cx="1682496" cy="1201210"/>
            </a:xfrm>
            <a:prstGeom prst="rect">
              <a:avLst/>
            </a:prstGeom>
          </p:spPr>
        </p:pic>
      </p:grpSp>
    </p:spTree>
    <p:extLst>
      <p:ext uri="{BB962C8B-B14F-4D97-AF65-F5344CB8AC3E}">
        <p14:creationId xmlns:p14="http://schemas.microsoft.com/office/powerpoint/2010/main" val="10888504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4372A-1DC2-E457-D59B-D30F62ADE492}"/>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80</a:t>
            </a:fld>
            <a:endParaRPr lang="en"/>
          </a:p>
        </p:txBody>
      </p:sp>
      <p:pic>
        <p:nvPicPr>
          <p:cNvPr id="17" name="Picture 16" descr="A picture containing icon&#10;&#10;Description automatically generated">
            <a:extLst>
              <a:ext uri="{FF2B5EF4-FFF2-40B4-BE49-F238E27FC236}">
                <a16:creationId xmlns:a16="http://schemas.microsoft.com/office/drawing/2014/main" id="{A9734F56-419C-E55A-0D94-24C5393A9C6C}"/>
              </a:ext>
            </a:extLst>
          </p:cNvPr>
          <p:cNvPicPr>
            <a:picLocks noChangeAspect="1"/>
          </p:cNvPicPr>
          <p:nvPr/>
        </p:nvPicPr>
        <p:blipFill>
          <a:blip r:embed="rId2"/>
          <a:stretch>
            <a:fillRect/>
          </a:stretch>
        </p:blipFill>
        <p:spPr>
          <a:xfrm>
            <a:off x="207607" y="1634868"/>
            <a:ext cx="593638" cy="593638"/>
          </a:xfrm>
          <a:prstGeom prst="rect">
            <a:avLst/>
          </a:prstGeom>
        </p:spPr>
      </p:pic>
      <p:sp>
        <p:nvSpPr>
          <p:cNvPr id="10" name="TextBox 9">
            <a:extLst>
              <a:ext uri="{FF2B5EF4-FFF2-40B4-BE49-F238E27FC236}">
                <a16:creationId xmlns:a16="http://schemas.microsoft.com/office/drawing/2014/main" id="{7559A17D-483F-DFC8-2155-630CC56DD75F}"/>
              </a:ext>
            </a:extLst>
          </p:cNvPr>
          <p:cNvSpPr txBox="1"/>
          <p:nvPr/>
        </p:nvSpPr>
        <p:spPr>
          <a:xfrm>
            <a:off x="434947" y="1202313"/>
            <a:ext cx="1068637" cy="400110"/>
          </a:xfrm>
          <a:prstGeom prst="rect">
            <a:avLst/>
          </a:prstGeom>
          <a:noFill/>
        </p:spPr>
        <p:txBody>
          <a:bodyPr wrap="square" rtlCol="0">
            <a:spAutoFit/>
          </a:bodyPr>
          <a:lstStyle/>
          <a:p>
            <a:pPr algn="ctr"/>
            <a:r>
              <a:rPr lang="en-US" sz="2000" b="1" dirty="0"/>
              <a:t>Device</a:t>
            </a:r>
          </a:p>
        </p:txBody>
      </p:sp>
      <p:pic>
        <p:nvPicPr>
          <p:cNvPr id="121" name="Picture 120" descr="A picture containing shape&#10;&#10;Description automatically generated">
            <a:extLst>
              <a:ext uri="{FF2B5EF4-FFF2-40B4-BE49-F238E27FC236}">
                <a16:creationId xmlns:a16="http://schemas.microsoft.com/office/drawing/2014/main" id="{B72E9D97-45E4-CB0C-58D7-86F14279A237}"/>
              </a:ext>
            </a:extLst>
          </p:cNvPr>
          <p:cNvPicPr>
            <a:picLocks noChangeAspect="1"/>
          </p:cNvPicPr>
          <p:nvPr/>
        </p:nvPicPr>
        <p:blipFill>
          <a:blip r:embed="rId3"/>
          <a:stretch>
            <a:fillRect/>
          </a:stretch>
        </p:blipFill>
        <p:spPr>
          <a:xfrm>
            <a:off x="10069038" y="4109654"/>
            <a:ext cx="593639" cy="593639"/>
          </a:xfrm>
          <a:prstGeom prst="rect">
            <a:avLst/>
          </a:prstGeom>
        </p:spPr>
      </p:pic>
      <p:pic>
        <p:nvPicPr>
          <p:cNvPr id="122" name="Picture 121" descr="Icon&#10;&#10;Description automatically generated">
            <a:extLst>
              <a:ext uri="{FF2B5EF4-FFF2-40B4-BE49-F238E27FC236}">
                <a16:creationId xmlns:a16="http://schemas.microsoft.com/office/drawing/2014/main" id="{9C1E3FA4-AD74-1DB1-6C7F-3DC87078C0EE}"/>
              </a:ext>
            </a:extLst>
          </p:cNvPr>
          <p:cNvPicPr>
            <a:picLocks noChangeAspect="1"/>
          </p:cNvPicPr>
          <p:nvPr/>
        </p:nvPicPr>
        <p:blipFill>
          <a:blip r:embed="rId4"/>
          <a:stretch>
            <a:fillRect/>
          </a:stretch>
        </p:blipFill>
        <p:spPr>
          <a:xfrm>
            <a:off x="10489310" y="4806599"/>
            <a:ext cx="942916" cy="942916"/>
          </a:xfrm>
          <a:prstGeom prst="rect">
            <a:avLst/>
          </a:prstGeom>
        </p:spPr>
      </p:pic>
      <p:sp>
        <p:nvSpPr>
          <p:cNvPr id="123" name="TextBox 122">
            <a:extLst>
              <a:ext uri="{FF2B5EF4-FFF2-40B4-BE49-F238E27FC236}">
                <a16:creationId xmlns:a16="http://schemas.microsoft.com/office/drawing/2014/main" id="{85F97D45-758D-3076-5FF1-E8F76CE5A6C0}"/>
              </a:ext>
            </a:extLst>
          </p:cNvPr>
          <p:cNvSpPr txBox="1"/>
          <p:nvPr/>
        </p:nvSpPr>
        <p:spPr>
          <a:xfrm>
            <a:off x="10264692" y="3680641"/>
            <a:ext cx="1068637" cy="400110"/>
          </a:xfrm>
          <a:prstGeom prst="rect">
            <a:avLst/>
          </a:prstGeom>
          <a:noFill/>
        </p:spPr>
        <p:txBody>
          <a:bodyPr wrap="square" rtlCol="0">
            <a:spAutoFit/>
          </a:bodyPr>
          <a:lstStyle/>
          <a:p>
            <a:pPr algn="ctr"/>
            <a:r>
              <a:rPr lang="en-US" sz="2000" b="1" dirty="0"/>
              <a:t>Host</a:t>
            </a:r>
          </a:p>
        </p:txBody>
      </p:sp>
      <p:grpSp>
        <p:nvGrpSpPr>
          <p:cNvPr id="49" name="Group 48">
            <a:extLst>
              <a:ext uri="{FF2B5EF4-FFF2-40B4-BE49-F238E27FC236}">
                <a16:creationId xmlns:a16="http://schemas.microsoft.com/office/drawing/2014/main" id="{0AA04DAB-886D-7A49-018B-4E928A9E03DD}"/>
              </a:ext>
            </a:extLst>
          </p:cNvPr>
          <p:cNvGrpSpPr/>
          <p:nvPr/>
        </p:nvGrpSpPr>
        <p:grpSpPr>
          <a:xfrm>
            <a:off x="1828800" y="1104141"/>
            <a:ext cx="4795713" cy="4784868"/>
            <a:chOff x="3144844" y="1104141"/>
            <a:chExt cx="4795713" cy="4784868"/>
          </a:xfrm>
        </p:grpSpPr>
        <p:sp>
          <p:nvSpPr>
            <p:cNvPr id="50" name="Rectangle 49">
              <a:extLst>
                <a:ext uri="{FF2B5EF4-FFF2-40B4-BE49-F238E27FC236}">
                  <a16:creationId xmlns:a16="http://schemas.microsoft.com/office/drawing/2014/main" id="{1A8F9E59-23F7-F050-E5BC-A8B34BDE3AEC}"/>
                </a:ext>
              </a:extLst>
            </p:cNvPr>
            <p:cNvSpPr/>
            <p:nvPr/>
          </p:nvSpPr>
          <p:spPr>
            <a:xfrm>
              <a:off x="5674627"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170793F-A6DC-00F7-5700-D22D8CE7399A}"/>
                </a:ext>
              </a:extLst>
            </p:cNvPr>
            <p:cNvSpPr/>
            <p:nvPr/>
          </p:nvSpPr>
          <p:spPr>
            <a:xfrm>
              <a:off x="6492690" y="3617998"/>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2A5239A-B402-9355-8936-23634BCD875E}"/>
                </a:ext>
              </a:extLst>
            </p:cNvPr>
            <p:cNvSpPr/>
            <p:nvPr/>
          </p:nvSpPr>
          <p:spPr>
            <a:xfrm>
              <a:off x="7310753" y="3616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5FAE51B-A5AB-35A2-8364-E79126CD1EF0}"/>
                </a:ext>
              </a:extLst>
            </p:cNvPr>
            <p:cNvSpPr/>
            <p:nvPr/>
          </p:nvSpPr>
          <p:spPr>
            <a:xfrm>
              <a:off x="5674627"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5E6590FA-A3BA-1FD4-F921-0E5AB1F66AD9}"/>
                </a:ext>
              </a:extLst>
            </p:cNvPr>
            <p:cNvSpPr/>
            <p:nvPr/>
          </p:nvSpPr>
          <p:spPr>
            <a:xfrm>
              <a:off x="6492690" y="4424809"/>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C8270B3-85FF-993F-CCA5-A4830BEFF3C5}"/>
                </a:ext>
              </a:extLst>
            </p:cNvPr>
            <p:cNvSpPr/>
            <p:nvPr/>
          </p:nvSpPr>
          <p:spPr>
            <a:xfrm>
              <a:off x="7310753" y="4423187"/>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388DE66-2711-857A-07CC-EB0A947DEC9B}"/>
                </a:ext>
              </a:extLst>
            </p:cNvPr>
            <p:cNvSpPr/>
            <p:nvPr/>
          </p:nvSpPr>
          <p:spPr>
            <a:xfrm>
              <a:off x="5674627"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7839A503-5F89-238B-A35D-EAECAC6BBF11}"/>
                </a:ext>
              </a:extLst>
            </p:cNvPr>
            <p:cNvSpPr/>
            <p:nvPr/>
          </p:nvSpPr>
          <p:spPr>
            <a:xfrm>
              <a:off x="6492690" y="5229998"/>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8E4C5EDE-7305-57C6-4B33-F876C6B09558}"/>
                </a:ext>
              </a:extLst>
            </p:cNvPr>
            <p:cNvSpPr/>
            <p:nvPr/>
          </p:nvSpPr>
          <p:spPr>
            <a:xfrm>
              <a:off x="7310753" y="522837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DDB0287-BEED-D42B-FBA7-0145E36B0C07}"/>
                </a:ext>
              </a:extLst>
            </p:cNvPr>
            <p:cNvSpPr/>
            <p:nvPr/>
          </p:nvSpPr>
          <p:spPr>
            <a:xfrm>
              <a:off x="3220438" y="3617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EE94AC2D-4F53-C25F-67D9-082C97DB69A7}"/>
                </a:ext>
              </a:extLst>
            </p:cNvPr>
            <p:cNvSpPr/>
            <p:nvPr/>
          </p:nvSpPr>
          <p:spPr>
            <a:xfrm>
              <a:off x="4038501" y="361737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CA38E503-C614-6166-5B6A-D5A9A4A81EF4}"/>
                </a:ext>
              </a:extLst>
            </p:cNvPr>
            <p:cNvSpPr/>
            <p:nvPr/>
          </p:nvSpPr>
          <p:spPr>
            <a:xfrm>
              <a:off x="4856564" y="361575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03329F79-38DA-5911-73D5-310E6BD6BB06}"/>
                </a:ext>
              </a:extLst>
            </p:cNvPr>
            <p:cNvSpPr/>
            <p:nvPr/>
          </p:nvSpPr>
          <p:spPr>
            <a:xfrm>
              <a:off x="3220438" y="442418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D3E5F44-FE2F-E3C8-2B5B-B9092DA5D929}"/>
                </a:ext>
              </a:extLst>
            </p:cNvPr>
            <p:cNvSpPr/>
            <p:nvPr/>
          </p:nvSpPr>
          <p:spPr>
            <a:xfrm>
              <a:off x="4038501" y="4424185"/>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4A0C368-5335-60C8-43A8-11C59D7A57DE}"/>
                </a:ext>
              </a:extLst>
            </p:cNvPr>
            <p:cNvSpPr/>
            <p:nvPr/>
          </p:nvSpPr>
          <p:spPr>
            <a:xfrm>
              <a:off x="4856564" y="4422564"/>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DA765A2E-0DC4-D9DA-07CE-F844AD4E5458}"/>
                </a:ext>
              </a:extLst>
            </p:cNvPr>
            <p:cNvSpPr/>
            <p:nvPr/>
          </p:nvSpPr>
          <p:spPr>
            <a:xfrm>
              <a:off x="3220438"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B5EA0125-90D3-E634-1D97-90C31D1CEE5B}"/>
                </a:ext>
              </a:extLst>
            </p:cNvPr>
            <p:cNvSpPr/>
            <p:nvPr/>
          </p:nvSpPr>
          <p:spPr>
            <a:xfrm>
              <a:off x="4038501" y="522937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FB18D26E-E144-15E3-0FC7-3DEC9CAA1C0E}"/>
                </a:ext>
              </a:extLst>
            </p:cNvPr>
            <p:cNvSpPr/>
            <p:nvPr/>
          </p:nvSpPr>
          <p:spPr>
            <a:xfrm>
              <a:off x="4856564" y="522775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17214E0-4281-8D9F-FCB6-C733AB16B3DA}"/>
                </a:ext>
              </a:extLst>
            </p:cNvPr>
            <p:cNvSpPr/>
            <p:nvPr/>
          </p:nvSpPr>
          <p:spPr>
            <a:xfrm>
              <a:off x="5674627"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F63F046A-0943-D88F-2EA1-E8C1A05F5687}"/>
                </a:ext>
              </a:extLst>
            </p:cNvPr>
            <p:cNvSpPr/>
            <p:nvPr/>
          </p:nvSpPr>
          <p:spPr>
            <a:xfrm>
              <a:off x="6492690" y="1194346"/>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389AC094-86DD-D740-683C-8D676FAD5B58}"/>
                </a:ext>
              </a:extLst>
            </p:cNvPr>
            <p:cNvSpPr/>
            <p:nvPr/>
          </p:nvSpPr>
          <p:spPr>
            <a:xfrm>
              <a:off x="7310753" y="1192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6B4FC395-5F41-5CE2-AC6D-72355FDA2643}"/>
                </a:ext>
              </a:extLst>
            </p:cNvPr>
            <p:cNvSpPr/>
            <p:nvPr/>
          </p:nvSpPr>
          <p:spPr>
            <a:xfrm>
              <a:off x="5674627"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0BD66AE7-BC40-5831-178A-4EEF6CABF0B8}"/>
                </a:ext>
              </a:extLst>
            </p:cNvPr>
            <p:cNvSpPr/>
            <p:nvPr/>
          </p:nvSpPr>
          <p:spPr>
            <a:xfrm>
              <a:off x="6492690" y="2001157"/>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A608474E-E2CC-FC7E-D133-1B43A80DFA94}"/>
                </a:ext>
              </a:extLst>
            </p:cNvPr>
            <p:cNvSpPr/>
            <p:nvPr/>
          </p:nvSpPr>
          <p:spPr>
            <a:xfrm>
              <a:off x="7310753" y="1999535"/>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8837E55D-3CB3-A526-B5A6-581D98023D44}"/>
                </a:ext>
              </a:extLst>
            </p:cNvPr>
            <p:cNvSpPr/>
            <p:nvPr/>
          </p:nvSpPr>
          <p:spPr>
            <a:xfrm>
              <a:off x="5674627"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4D049A3D-2948-2D46-0CBF-FE4C59EE25D8}"/>
                </a:ext>
              </a:extLst>
            </p:cNvPr>
            <p:cNvSpPr/>
            <p:nvPr/>
          </p:nvSpPr>
          <p:spPr>
            <a:xfrm>
              <a:off x="6492690" y="2806346"/>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F11FA95C-7057-7C64-AD14-0838BFE5A6B3}"/>
                </a:ext>
              </a:extLst>
            </p:cNvPr>
            <p:cNvSpPr/>
            <p:nvPr/>
          </p:nvSpPr>
          <p:spPr>
            <a:xfrm>
              <a:off x="7310753" y="2804724"/>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FE8E5686-578F-48D6-FD29-88DD1CABB011}"/>
                </a:ext>
              </a:extLst>
            </p:cNvPr>
            <p:cNvSpPr/>
            <p:nvPr/>
          </p:nvSpPr>
          <p:spPr>
            <a:xfrm>
              <a:off x="3220438"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CA2C17E-BCDC-803E-55C8-2172274E7387}"/>
                </a:ext>
              </a:extLst>
            </p:cNvPr>
            <p:cNvSpPr/>
            <p:nvPr/>
          </p:nvSpPr>
          <p:spPr>
            <a:xfrm>
              <a:off x="4038501" y="1193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6136CF7F-169A-38CD-7738-C797F63DD790}"/>
                </a:ext>
              </a:extLst>
            </p:cNvPr>
            <p:cNvSpPr/>
            <p:nvPr/>
          </p:nvSpPr>
          <p:spPr>
            <a:xfrm>
              <a:off x="4856564" y="1192101"/>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A0D59396-C5DE-0798-EBED-6374F1F823FB}"/>
                </a:ext>
              </a:extLst>
            </p:cNvPr>
            <p:cNvSpPr/>
            <p:nvPr/>
          </p:nvSpPr>
          <p:spPr>
            <a:xfrm>
              <a:off x="3220438" y="2000533"/>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F1895A60-3043-E3F5-4F0A-48D2FB5A4DDB}"/>
                </a:ext>
              </a:extLst>
            </p:cNvPr>
            <p:cNvSpPr/>
            <p:nvPr/>
          </p:nvSpPr>
          <p:spPr>
            <a:xfrm>
              <a:off x="4038501" y="2000533"/>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3F128681-C58B-5984-867D-5D9151955541}"/>
                </a:ext>
              </a:extLst>
            </p:cNvPr>
            <p:cNvSpPr/>
            <p:nvPr/>
          </p:nvSpPr>
          <p:spPr>
            <a:xfrm>
              <a:off x="4856564" y="199891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81874AD6-0ED2-EB48-4124-406AB12B1999}"/>
                </a:ext>
              </a:extLst>
            </p:cNvPr>
            <p:cNvSpPr/>
            <p:nvPr/>
          </p:nvSpPr>
          <p:spPr>
            <a:xfrm>
              <a:off x="3220438" y="2805722"/>
              <a:ext cx="544231" cy="543687"/>
            </a:xfrm>
            <a:prstGeom prst="rect">
              <a:avLst/>
            </a:prstGeom>
            <a:solidFill>
              <a:srgbClr val="F05A2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60E17704-5B42-4D4A-FFAB-BBCC96B11687}"/>
                </a:ext>
              </a:extLst>
            </p:cNvPr>
            <p:cNvSpPr/>
            <p:nvPr/>
          </p:nvSpPr>
          <p:spPr>
            <a:xfrm>
              <a:off x="4038501" y="2805722"/>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08694A2F-BF2A-3566-2197-595AEC35204B}"/>
                </a:ext>
              </a:extLst>
            </p:cNvPr>
            <p:cNvSpPr/>
            <p:nvPr/>
          </p:nvSpPr>
          <p:spPr>
            <a:xfrm>
              <a:off x="4856564" y="2804101"/>
              <a:ext cx="544231" cy="543687"/>
            </a:xfrm>
            <a:prstGeom prst="rect">
              <a:avLst/>
            </a:prstGeom>
            <a:solidFill>
              <a:srgbClr val="F05A28">
                <a:alpha val="7482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1" name="Straight Connector 140">
              <a:extLst>
                <a:ext uri="{FF2B5EF4-FFF2-40B4-BE49-F238E27FC236}">
                  <a16:creationId xmlns:a16="http://schemas.microsoft.com/office/drawing/2014/main" id="{6F55ACC1-192F-EB24-6C70-A8FE49384641}"/>
                </a:ext>
              </a:extLst>
            </p:cNvPr>
            <p:cNvCxnSpPr>
              <a:cxnSpLocks/>
            </p:cNvCxnSpPr>
            <p:nvPr/>
          </p:nvCxnSpPr>
          <p:spPr>
            <a:xfrm flipH="1">
              <a:off x="3492554" y="1341229"/>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BB6E2AC-831E-5E00-6A93-239B0E190EAC}"/>
                </a:ext>
              </a:extLst>
            </p:cNvPr>
            <p:cNvCxnSpPr>
              <a:cxnSpLocks/>
            </p:cNvCxnSpPr>
            <p:nvPr/>
          </p:nvCxnSpPr>
          <p:spPr>
            <a:xfrm flipH="1">
              <a:off x="3144844" y="1341229"/>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754320A-BCCE-7C99-B54F-1C58A9B6AB89}"/>
                </a:ext>
              </a:extLst>
            </p:cNvPr>
            <p:cNvCxnSpPr>
              <a:cxnSpLocks/>
            </p:cNvCxnSpPr>
            <p:nvPr/>
          </p:nvCxnSpPr>
          <p:spPr>
            <a:xfrm flipV="1">
              <a:off x="3609848"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B37BB919-0AEB-9615-5C53-59BCBA338FDB}"/>
                </a:ext>
              </a:extLst>
            </p:cNvPr>
            <p:cNvCxnSpPr>
              <a:cxnSpLocks/>
            </p:cNvCxnSpPr>
            <p:nvPr/>
          </p:nvCxnSpPr>
          <p:spPr>
            <a:xfrm flipV="1">
              <a:off x="4431375" y="1104141"/>
              <a:ext cx="0"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B340AB1-503C-30D8-98FA-A9FB80DEDCAB}"/>
                </a:ext>
              </a:extLst>
            </p:cNvPr>
            <p:cNvCxnSpPr>
              <a:cxnSpLocks/>
            </p:cNvCxnSpPr>
            <p:nvPr/>
          </p:nvCxnSpPr>
          <p:spPr>
            <a:xfrm flipH="1" flipV="1">
              <a:off x="5250421" y="1104141"/>
              <a:ext cx="3545" cy="4784868"/>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2BCAB46-A4A4-3CB8-765C-193C37C630D7}"/>
                </a:ext>
              </a:extLst>
            </p:cNvPr>
            <p:cNvCxnSpPr>
              <a:cxnSpLocks/>
            </p:cNvCxnSpPr>
            <p:nvPr/>
          </p:nvCxnSpPr>
          <p:spPr>
            <a:xfrm flipH="1">
              <a:off x="4307224" y="13492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217FA47-D09C-76AF-0ABA-277FF0255C46}"/>
                </a:ext>
              </a:extLst>
            </p:cNvPr>
            <p:cNvCxnSpPr>
              <a:cxnSpLocks/>
            </p:cNvCxnSpPr>
            <p:nvPr/>
          </p:nvCxnSpPr>
          <p:spPr>
            <a:xfrm flipH="1">
              <a:off x="5139035" y="133324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D585434-4646-2BAF-DB7B-F03C59C9A363}"/>
                </a:ext>
              </a:extLst>
            </p:cNvPr>
            <p:cNvCxnSpPr>
              <a:cxnSpLocks/>
            </p:cNvCxnSpPr>
            <p:nvPr/>
          </p:nvCxnSpPr>
          <p:spPr>
            <a:xfrm flipH="1">
              <a:off x="3144844" y="2154504"/>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17C6F06-4132-94A3-3FE8-9DF639CF1C78}"/>
                </a:ext>
              </a:extLst>
            </p:cNvPr>
            <p:cNvCxnSpPr>
              <a:cxnSpLocks/>
            </p:cNvCxnSpPr>
            <p:nvPr/>
          </p:nvCxnSpPr>
          <p:spPr>
            <a:xfrm flipH="1">
              <a:off x="3144844" y="2967778"/>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FD24E77-CDCA-B46D-A1D8-07E9001EC21C}"/>
                </a:ext>
              </a:extLst>
            </p:cNvPr>
            <p:cNvCxnSpPr>
              <a:cxnSpLocks/>
            </p:cNvCxnSpPr>
            <p:nvPr/>
          </p:nvCxnSpPr>
          <p:spPr>
            <a:xfrm flipH="1">
              <a:off x="3492554" y="2166224"/>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594D911-62E7-957A-C763-ACEEB6DE722D}"/>
                </a:ext>
              </a:extLst>
            </p:cNvPr>
            <p:cNvCxnSpPr>
              <a:cxnSpLocks/>
            </p:cNvCxnSpPr>
            <p:nvPr/>
          </p:nvCxnSpPr>
          <p:spPr>
            <a:xfrm flipH="1">
              <a:off x="4261754" y="2142446"/>
              <a:ext cx="164122" cy="162849"/>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7883935-5CB0-F1A6-9D82-D539D47AC9CB}"/>
                </a:ext>
              </a:extLst>
            </p:cNvPr>
            <p:cNvCxnSpPr>
              <a:cxnSpLocks/>
            </p:cNvCxnSpPr>
            <p:nvPr/>
          </p:nvCxnSpPr>
          <p:spPr>
            <a:xfrm flipH="1">
              <a:off x="3490190" y="296223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1A744A0-4CA6-11AC-1C68-4934462A6BB4}"/>
                </a:ext>
              </a:extLst>
            </p:cNvPr>
            <p:cNvCxnSpPr>
              <a:cxnSpLocks/>
            </p:cNvCxnSpPr>
            <p:nvPr/>
          </p:nvCxnSpPr>
          <p:spPr>
            <a:xfrm flipH="1">
              <a:off x="4261754" y="2960692"/>
              <a:ext cx="160400" cy="167166"/>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CEED687-8AF3-10DB-01A9-A1BFE0AE9B50}"/>
                </a:ext>
              </a:extLst>
            </p:cNvPr>
            <p:cNvCxnSpPr>
              <a:cxnSpLocks/>
            </p:cNvCxnSpPr>
            <p:nvPr/>
          </p:nvCxnSpPr>
          <p:spPr>
            <a:xfrm flipH="1">
              <a:off x="5946743" y="134185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6A42233-6B26-56E6-19B9-19FD9AD4BF0D}"/>
                </a:ext>
              </a:extLst>
            </p:cNvPr>
            <p:cNvCxnSpPr>
              <a:cxnSpLocks/>
            </p:cNvCxnSpPr>
            <p:nvPr/>
          </p:nvCxnSpPr>
          <p:spPr>
            <a:xfrm flipV="1">
              <a:off x="6061673" y="1104765"/>
              <a:ext cx="2364"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9F7CD85-D42E-F723-CA86-250C4B977938}"/>
                </a:ext>
              </a:extLst>
            </p:cNvPr>
            <p:cNvCxnSpPr>
              <a:cxnSpLocks/>
            </p:cNvCxnSpPr>
            <p:nvPr/>
          </p:nvCxnSpPr>
          <p:spPr>
            <a:xfrm flipV="1">
              <a:off x="6885563"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C1D716A-6934-52FC-01B4-A500D8F75391}"/>
                </a:ext>
              </a:extLst>
            </p:cNvPr>
            <p:cNvCxnSpPr>
              <a:cxnSpLocks/>
            </p:cNvCxnSpPr>
            <p:nvPr/>
          </p:nvCxnSpPr>
          <p:spPr>
            <a:xfrm flipV="1">
              <a:off x="7704610" y="1104765"/>
              <a:ext cx="0" cy="4784244"/>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CBD84D0-6129-987F-F30D-424A866FFB2C}"/>
                </a:ext>
              </a:extLst>
            </p:cNvPr>
            <p:cNvCxnSpPr>
              <a:cxnSpLocks/>
            </p:cNvCxnSpPr>
            <p:nvPr/>
          </p:nvCxnSpPr>
          <p:spPr>
            <a:xfrm flipH="1">
              <a:off x="6761412" y="134988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3B47EDE-AE6D-189B-8D81-A1C4078E1C49}"/>
                </a:ext>
              </a:extLst>
            </p:cNvPr>
            <p:cNvCxnSpPr>
              <a:cxnSpLocks/>
            </p:cNvCxnSpPr>
            <p:nvPr/>
          </p:nvCxnSpPr>
          <p:spPr>
            <a:xfrm flipH="1">
              <a:off x="7593224" y="133386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813806B-F10A-2BF6-3CD7-F99575DEF602}"/>
                </a:ext>
              </a:extLst>
            </p:cNvPr>
            <p:cNvCxnSpPr>
              <a:cxnSpLocks/>
            </p:cNvCxnSpPr>
            <p:nvPr/>
          </p:nvCxnSpPr>
          <p:spPr>
            <a:xfrm flipH="1">
              <a:off x="7593224" y="215885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851BA49-1B62-28FE-7152-772152D74486}"/>
                </a:ext>
              </a:extLst>
            </p:cNvPr>
            <p:cNvCxnSpPr>
              <a:cxnSpLocks/>
            </p:cNvCxnSpPr>
            <p:nvPr/>
          </p:nvCxnSpPr>
          <p:spPr>
            <a:xfrm flipH="1">
              <a:off x="6715963" y="2961315"/>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83821D5-4419-CDD1-32FE-65F3A2A69312}"/>
                </a:ext>
              </a:extLst>
            </p:cNvPr>
            <p:cNvCxnSpPr>
              <a:cxnSpLocks/>
            </p:cNvCxnSpPr>
            <p:nvPr/>
          </p:nvCxnSpPr>
          <p:spPr>
            <a:xfrm flipH="1">
              <a:off x="7590860" y="295486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F9911D2-FC39-681D-0267-6E986BED6263}"/>
                </a:ext>
              </a:extLst>
            </p:cNvPr>
            <p:cNvCxnSpPr>
              <a:cxnSpLocks/>
            </p:cNvCxnSpPr>
            <p:nvPr/>
          </p:nvCxnSpPr>
          <p:spPr>
            <a:xfrm flipH="1">
              <a:off x="3492554" y="376488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CA3C3A8-7CA1-4411-D647-5472F8172FD0}"/>
                </a:ext>
              </a:extLst>
            </p:cNvPr>
            <p:cNvCxnSpPr>
              <a:cxnSpLocks/>
            </p:cNvCxnSpPr>
            <p:nvPr/>
          </p:nvCxnSpPr>
          <p:spPr>
            <a:xfrm flipH="1">
              <a:off x="3144844" y="3764881"/>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C6297A2-F31B-EE95-F3F2-9D698A34B78F}"/>
                </a:ext>
              </a:extLst>
            </p:cNvPr>
            <p:cNvCxnSpPr>
              <a:cxnSpLocks/>
            </p:cNvCxnSpPr>
            <p:nvPr/>
          </p:nvCxnSpPr>
          <p:spPr>
            <a:xfrm flipH="1">
              <a:off x="4261754" y="3753769"/>
              <a:ext cx="162764"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7335C2D-AE70-7B60-76A3-3A4047503322}"/>
                </a:ext>
              </a:extLst>
            </p:cNvPr>
            <p:cNvCxnSpPr>
              <a:cxnSpLocks/>
            </p:cNvCxnSpPr>
            <p:nvPr/>
          </p:nvCxnSpPr>
          <p:spPr>
            <a:xfrm flipH="1">
              <a:off x="3144844" y="4578156"/>
              <a:ext cx="4795713" cy="0"/>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CE9AB922-11C8-6585-CFAA-0697D1E11F96}"/>
                </a:ext>
              </a:extLst>
            </p:cNvPr>
            <p:cNvCxnSpPr>
              <a:cxnSpLocks/>
            </p:cNvCxnSpPr>
            <p:nvPr/>
          </p:nvCxnSpPr>
          <p:spPr>
            <a:xfrm flipH="1">
              <a:off x="3144844" y="5391430"/>
              <a:ext cx="4795713" cy="2487"/>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CDB2F242-08FB-7FA1-5D65-D9EEC05EE210}"/>
                </a:ext>
              </a:extLst>
            </p:cNvPr>
            <p:cNvCxnSpPr>
              <a:cxnSpLocks/>
            </p:cNvCxnSpPr>
            <p:nvPr/>
          </p:nvCxnSpPr>
          <p:spPr>
            <a:xfrm flipH="1">
              <a:off x="3492554" y="458987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8F60AD18-D702-830D-85C8-D6E18B01437D}"/>
                </a:ext>
              </a:extLst>
            </p:cNvPr>
            <p:cNvCxnSpPr>
              <a:cxnSpLocks/>
            </p:cNvCxnSpPr>
            <p:nvPr/>
          </p:nvCxnSpPr>
          <p:spPr>
            <a:xfrm flipH="1">
              <a:off x="4259350" y="4573976"/>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0885BB9-52E1-7A25-BB67-472EA4C01E01}"/>
                </a:ext>
              </a:extLst>
            </p:cNvPr>
            <p:cNvCxnSpPr>
              <a:cxnSpLocks/>
            </p:cNvCxnSpPr>
            <p:nvPr/>
          </p:nvCxnSpPr>
          <p:spPr>
            <a:xfrm flipH="1">
              <a:off x="3490190" y="5385882"/>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441DAFE-1720-6E0B-7E07-F9F036EE569E}"/>
                </a:ext>
              </a:extLst>
            </p:cNvPr>
            <p:cNvCxnSpPr>
              <a:cxnSpLocks/>
            </p:cNvCxnSpPr>
            <p:nvPr/>
          </p:nvCxnSpPr>
          <p:spPr>
            <a:xfrm flipH="1">
              <a:off x="4304860" y="5393918"/>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2C41AF1-A17A-C84F-09B1-807CEAF10605}"/>
                </a:ext>
              </a:extLst>
            </p:cNvPr>
            <p:cNvCxnSpPr>
              <a:cxnSpLocks/>
            </p:cNvCxnSpPr>
            <p:nvPr/>
          </p:nvCxnSpPr>
          <p:spPr>
            <a:xfrm flipH="1">
              <a:off x="5136672" y="5377893"/>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43BB3B8-3886-1D1F-1910-FD364252CB78}"/>
                </a:ext>
              </a:extLst>
            </p:cNvPr>
            <p:cNvCxnSpPr>
              <a:cxnSpLocks/>
            </p:cNvCxnSpPr>
            <p:nvPr/>
          </p:nvCxnSpPr>
          <p:spPr>
            <a:xfrm flipH="1">
              <a:off x="7593224" y="3757515"/>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4F77D62-9E98-39F7-F4D6-E95FA5F85E51}"/>
                </a:ext>
              </a:extLst>
            </p:cNvPr>
            <p:cNvCxnSpPr>
              <a:cxnSpLocks/>
            </p:cNvCxnSpPr>
            <p:nvPr/>
          </p:nvCxnSpPr>
          <p:spPr>
            <a:xfrm flipH="1">
              <a:off x="6713539" y="4574599"/>
              <a:ext cx="164592" cy="164592"/>
            </a:xfrm>
            <a:prstGeom prst="line">
              <a:avLst/>
            </a:prstGeom>
            <a:ln w="76200">
              <a:solidFill>
                <a:srgbClr val="005865"/>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B1CF0F4A-1955-CAAA-8EFC-EF44D74D421B}"/>
                </a:ext>
              </a:extLst>
            </p:cNvPr>
            <p:cNvCxnSpPr>
              <a:cxnSpLocks/>
            </p:cNvCxnSpPr>
            <p:nvPr/>
          </p:nvCxnSpPr>
          <p:spPr>
            <a:xfrm flipH="1">
              <a:off x="7593224" y="4582510"/>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0F94674-937B-4ABA-7B9C-0B292000D86E}"/>
                </a:ext>
              </a:extLst>
            </p:cNvPr>
            <p:cNvCxnSpPr>
              <a:cxnSpLocks/>
            </p:cNvCxnSpPr>
            <p:nvPr/>
          </p:nvCxnSpPr>
          <p:spPr>
            <a:xfrm flipH="1">
              <a:off x="5944379" y="5386506"/>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C4FAFD4E-2AD8-58ED-74ED-2D38F330716E}"/>
                </a:ext>
              </a:extLst>
            </p:cNvPr>
            <p:cNvCxnSpPr>
              <a:cxnSpLocks/>
            </p:cNvCxnSpPr>
            <p:nvPr/>
          </p:nvCxnSpPr>
          <p:spPr>
            <a:xfrm flipH="1">
              <a:off x="6759048" y="5394541"/>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F23D48BF-9F0D-509A-0ABD-E0BC4344CCD7}"/>
                </a:ext>
              </a:extLst>
            </p:cNvPr>
            <p:cNvCxnSpPr>
              <a:cxnSpLocks/>
            </p:cNvCxnSpPr>
            <p:nvPr/>
          </p:nvCxnSpPr>
          <p:spPr>
            <a:xfrm flipH="1">
              <a:off x="7590860" y="5378517"/>
              <a:ext cx="117294" cy="122716"/>
            </a:xfrm>
            <a:prstGeom prst="line">
              <a:avLst/>
            </a:prstGeom>
            <a:ln w="38100">
              <a:solidFill>
                <a:srgbClr val="00B0CA">
                  <a:alpha val="50196"/>
                </a:srgbClr>
              </a:solidFill>
            </a:ln>
          </p:spPr>
          <p:style>
            <a:lnRef idx="1">
              <a:schemeClr val="accent1"/>
            </a:lnRef>
            <a:fillRef idx="0">
              <a:schemeClr val="accent1"/>
            </a:fillRef>
            <a:effectRef idx="0">
              <a:schemeClr val="accent1"/>
            </a:effectRef>
            <a:fontRef idx="minor">
              <a:schemeClr val="tx1"/>
            </a:fontRef>
          </p:style>
        </p:cxnSp>
      </p:grpSp>
      <p:cxnSp>
        <p:nvCxnSpPr>
          <p:cNvPr id="64" name="Straight Connector 63">
            <a:extLst>
              <a:ext uri="{FF2B5EF4-FFF2-40B4-BE49-F238E27FC236}">
                <a16:creationId xmlns:a16="http://schemas.microsoft.com/office/drawing/2014/main" id="{338797F1-F32B-848C-2101-E389F31492ED}"/>
              </a:ext>
            </a:extLst>
          </p:cNvPr>
          <p:cNvCxnSpPr>
            <a:cxnSpLocks/>
          </p:cNvCxnSpPr>
          <p:nvPr/>
        </p:nvCxnSpPr>
        <p:spPr>
          <a:xfrm flipH="1">
            <a:off x="5408143" y="2960692"/>
            <a:ext cx="160400" cy="167166"/>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C8A2679A-F53A-2C20-3A66-12C79DB04EC3}"/>
              </a:ext>
            </a:extLst>
          </p:cNvPr>
          <p:cNvCxnSpPr>
            <a:cxnSpLocks/>
          </p:cNvCxnSpPr>
          <p:nvPr/>
        </p:nvCxnSpPr>
        <p:spPr>
          <a:xfrm flipH="1">
            <a:off x="2945710" y="2148422"/>
            <a:ext cx="164122" cy="162849"/>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66E8F9F-34AA-6228-DAF2-33B9F1B7EF2D}"/>
              </a:ext>
            </a:extLst>
          </p:cNvPr>
          <p:cNvCxnSpPr>
            <a:cxnSpLocks/>
          </p:cNvCxnSpPr>
          <p:nvPr/>
        </p:nvCxnSpPr>
        <p:spPr>
          <a:xfrm flipH="1">
            <a:off x="2945710" y="2960692"/>
            <a:ext cx="160400" cy="167166"/>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3AF2F2-948F-2C61-1349-B32C88B51C31}"/>
              </a:ext>
            </a:extLst>
          </p:cNvPr>
          <p:cNvCxnSpPr>
            <a:cxnSpLocks/>
          </p:cNvCxnSpPr>
          <p:nvPr/>
        </p:nvCxnSpPr>
        <p:spPr>
          <a:xfrm flipH="1">
            <a:off x="2945710" y="3753769"/>
            <a:ext cx="162764" cy="164592"/>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B312B48-1A90-6E02-65E3-7F5D1FE74626}"/>
              </a:ext>
            </a:extLst>
          </p:cNvPr>
          <p:cNvCxnSpPr>
            <a:cxnSpLocks/>
          </p:cNvCxnSpPr>
          <p:nvPr/>
        </p:nvCxnSpPr>
        <p:spPr>
          <a:xfrm flipH="1">
            <a:off x="2943306" y="4573976"/>
            <a:ext cx="164592" cy="164592"/>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52A6E4B-FDF7-1A57-5B1B-E97B8FA85CCC}"/>
              </a:ext>
            </a:extLst>
          </p:cNvPr>
          <p:cNvCxnSpPr>
            <a:cxnSpLocks/>
          </p:cNvCxnSpPr>
          <p:nvPr/>
        </p:nvCxnSpPr>
        <p:spPr>
          <a:xfrm flipH="1">
            <a:off x="2945710" y="2148422"/>
            <a:ext cx="164122" cy="162849"/>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7BC2B3-6683-BF2B-DDAD-5B134D79ABD5}"/>
              </a:ext>
            </a:extLst>
          </p:cNvPr>
          <p:cNvCxnSpPr>
            <a:cxnSpLocks/>
          </p:cNvCxnSpPr>
          <p:nvPr/>
        </p:nvCxnSpPr>
        <p:spPr>
          <a:xfrm flipH="1">
            <a:off x="2945710" y="2960692"/>
            <a:ext cx="160400" cy="167166"/>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319A64A-3D8C-D998-FC66-92D5D9B0324E}"/>
              </a:ext>
            </a:extLst>
          </p:cNvPr>
          <p:cNvCxnSpPr>
            <a:cxnSpLocks/>
          </p:cNvCxnSpPr>
          <p:nvPr/>
        </p:nvCxnSpPr>
        <p:spPr>
          <a:xfrm flipH="1">
            <a:off x="2945710" y="3753769"/>
            <a:ext cx="162764" cy="164592"/>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A4F59D-9DB2-2959-A9C4-0DEEC4A111DA}"/>
              </a:ext>
            </a:extLst>
          </p:cNvPr>
          <p:cNvCxnSpPr>
            <a:cxnSpLocks/>
          </p:cNvCxnSpPr>
          <p:nvPr/>
        </p:nvCxnSpPr>
        <p:spPr>
          <a:xfrm flipH="1">
            <a:off x="2943306" y="4573976"/>
            <a:ext cx="164592" cy="164592"/>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9" name="Title 106">
            <a:extLst>
              <a:ext uri="{FF2B5EF4-FFF2-40B4-BE49-F238E27FC236}">
                <a16:creationId xmlns:a16="http://schemas.microsoft.com/office/drawing/2014/main" id="{C474FD52-4425-2E1B-7A6A-643E3F32A487}"/>
              </a:ext>
            </a:extLst>
          </p:cNvPr>
          <p:cNvSpPr>
            <a:spLocks noGrp="1"/>
          </p:cNvSpPr>
          <p:nvPr>
            <p:ph type="title"/>
          </p:nvPr>
        </p:nvSpPr>
        <p:spPr>
          <a:xfrm>
            <a:off x="361543" y="287877"/>
            <a:ext cx="10998200" cy="795852"/>
          </a:xfrm>
        </p:spPr>
        <p:txBody>
          <a:bodyPr/>
          <a:lstStyle/>
          <a:p>
            <a:r>
              <a:rPr lang="en-US" dirty="0"/>
              <a:t>GEMV Color Routes</a:t>
            </a:r>
          </a:p>
        </p:txBody>
      </p:sp>
      <p:cxnSp>
        <p:nvCxnSpPr>
          <p:cNvPr id="63" name="Straight Connector 62">
            <a:extLst>
              <a:ext uri="{FF2B5EF4-FFF2-40B4-BE49-F238E27FC236}">
                <a16:creationId xmlns:a16="http://schemas.microsoft.com/office/drawing/2014/main" id="{98B6628C-F5D3-63C0-141F-FE5717E7AF4E}"/>
              </a:ext>
            </a:extLst>
          </p:cNvPr>
          <p:cNvCxnSpPr>
            <a:cxnSpLocks/>
          </p:cNvCxnSpPr>
          <p:nvPr/>
        </p:nvCxnSpPr>
        <p:spPr>
          <a:xfrm flipH="1">
            <a:off x="5408143" y="2148422"/>
            <a:ext cx="164122" cy="162849"/>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662271F-F9FB-9773-28C3-145B4555B57F}"/>
              </a:ext>
            </a:extLst>
          </p:cNvPr>
          <p:cNvCxnSpPr>
            <a:cxnSpLocks/>
          </p:cNvCxnSpPr>
          <p:nvPr/>
        </p:nvCxnSpPr>
        <p:spPr>
          <a:xfrm flipH="1">
            <a:off x="5408143" y="3753769"/>
            <a:ext cx="162764" cy="164592"/>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5653B0A-FBA2-135E-3833-7E08E696EDB3}"/>
              </a:ext>
            </a:extLst>
          </p:cNvPr>
          <p:cNvCxnSpPr>
            <a:cxnSpLocks/>
          </p:cNvCxnSpPr>
          <p:nvPr/>
        </p:nvCxnSpPr>
        <p:spPr>
          <a:xfrm flipH="1">
            <a:off x="5405739" y="4573976"/>
            <a:ext cx="164592" cy="164592"/>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7B20FDD-519C-158B-0783-5AF11F2B2901}"/>
              </a:ext>
            </a:extLst>
          </p:cNvPr>
          <p:cNvCxnSpPr>
            <a:cxnSpLocks/>
          </p:cNvCxnSpPr>
          <p:nvPr/>
        </p:nvCxnSpPr>
        <p:spPr>
          <a:xfrm>
            <a:off x="5547769" y="2154627"/>
            <a:ext cx="86817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B587B10-27BD-0E6A-C89E-734FF8EBCD6B}"/>
              </a:ext>
            </a:extLst>
          </p:cNvPr>
          <p:cNvCxnSpPr>
            <a:cxnSpLocks/>
          </p:cNvCxnSpPr>
          <p:nvPr/>
        </p:nvCxnSpPr>
        <p:spPr>
          <a:xfrm>
            <a:off x="5543139" y="2971604"/>
            <a:ext cx="87280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0EF86B7-AE80-1D10-9FCD-D4353DE8DC4E}"/>
              </a:ext>
            </a:extLst>
          </p:cNvPr>
          <p:cNvCxnSpPr>
            <a:cxnSpLocks/>
          </p:cNvCxnSpPr>
          <p:nvPr/>
        </p:nvCxnSpPr>
        <p:spPr>
          <a:xfrm>
            <a:off x="5546965" y="3763475"/>
            <a:ext cx="87280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4F521E0-3725-DE10-A758-079FC70BDF92}"/>
              </a:ext>
            </a:extLst>
          </p:cNvPr>
          <p:cNvCxnSpPr>
            <a:cxnSpLocks/>
          </p:cNvCxnSpPr>
          <p:nvPr/>
        </p:nvCxnSpPr>
        <p:spPr>
          <a:xfrm>
            <a:off x="5546965" y="4584161"/>
            <a:ext cx="87280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A55746E-4D9D-0C0B-656A-D30CC69DFA0A}"/>
              </a:ext>
            </a:extLst>
          </p:cNvPr>
          <p:cNvCxnSpPr>
            <a:cxnSpLocks/>
          </p:cNvCxnSpPr>
          <p:nvPr/>
        </p:nvCxnSpPr>
        <p:spPr>
          <a:xfrm flipH="1">
            <a:off x="2945710" y="2148422"/>
            <a:ext cx="164122" cy="16284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800089E-8E31-86EF-621E-2C97A5E9F3C5}"/>
              </a:ext>
            </a:extLst>
          </p:cNvPr>
          <p:cNvCxnSpPr>
            <a:cxnSpLocks/>
          </p:cNvCxnSpPr>
          <p:nvPr/>
        </p:nvCxnSpPr>
        <p:spPr>
          <a:xfrm flipH="1">
            <a:off x="2945710" y="2960692"/>
            <a:ext cx="160400" cy="16716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15B9EC6-E2A8-57A6-BF58-9CAF727CEEC2}"/>
              </a:ext>
            </a:extLst>
          </p:cNvPr>
          <p:cNvCxnSpPr>
            <a:cxnSpLocks/>
          </p:cNvCxnSpPr>
          <p:nvPr/>
        </p:nvCxnSpPr>
        <p:spPr>
          <a:xfrm flipH="1">
            <a:off x="2945710" y="3753769"/>
            <a:ext cx="162764" cy="16459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36BA2E0-5687-E776-CF22-16065ADCE208}"/>
              </a:ext>
            </a:extLst>
          </p:cNvPr>
          <p:cNvCxnSpPr>
            <a:cxnSpLocks/>
          </p:cNvCxnSpPr>
          <p:nvPr/>
        </p:nvCxnSpPr>
        <p:spPr>
          <a:xfrm flipH="1">
            <a:off x="2943306" y="4573976"/>
            <a:ext cx="164592" cy="16459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30F73D7-EFCB-8098-8B2A-D858A16D581C}"/>
              </a:ext>
            </a:extLst>
          </p:cNvPr>
          <p:cNvCxnSpPr>
            <a:cxnSpLocks/>
          </p:cNvCxnSpPr>
          <p:nvPr/>
        </p:nvCxnSpPr>
        <p:spPr>
          <a:xfrm>
            <a:off x="1822820" y="4562055"/>
            <a:ext cx="13155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BF9401F-A635-9B0E-59E1-A1722CAF4C66}"/>
              </a:ext>
            </a:extLst>
          </p:cNvPr>
          <p:cNvCxnSpPr>
            <a:cxnSpLocks/>
          </p:cNvCxnSpPr>
          <p:nvPr/>
        </p:nvCxnSpPr>
        <p:spPr>
          <a:xfrm>
            <a:off x="1819838" y="3740297"/>
            <a:ext cx="13155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73996F4-569D-6AF4-F2D6-B08EF9EC6596}"/>
              </a:ext>
            </a:extLst>
          </p:cNvPr>
          <p:cNvCxnSpPr>
            <a:cxnSpLocks/>
          </p:cNvCxnSpPr>
          <p:nvPr/>
        </p:nvCxnSpPr>
        <p:spPr>
          <a:xfrm>
            <a:off x="1822828" y="2948419"/>
            <a:ext cx="13155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CFC648A-87D2-77CE-D3F3-1EFE1044E284}"/>
              </a:ext>
            </a:extLst>
          </p:cNvPr>
          <p:cNvCxnSpPr>
            <a:cxnSpLocks/>
          </p:cNvCxnSpPr>
          <p:nvPr/>
        </p:nvCxnSpPr>
        <p:spPr>
          <a:xfrm>
            <a:off x="1819844" y="2132637"/>
            <a:ext cx="1315597"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DC84AC5-5651-4D02-EB57-0B0103FAF08A}"/>
              </a:ext>
            </a:extLst>
          </p:cNvPr>
          <p:cNvCxnSpPr>
            <a:cxnSpLocks/>
          </p:cNvCxnSpPr>
          <p:nvPr/>
        </p:nvCxnSpPr>
        <p:spPr>
          <a:xfrm flipH="1">
            <a:off x="2952337" y="2043057"/>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678C371-9C4D-162F-8E9C-8A8BB80A0634}"/>
              </a:ext>
            </a:extLst>
          </p:cNvPr>
          <p:cNvCxnSpPr>
            <a:cxnSpLocks/>
          </p:cNvCxnSpPr>
          <p:nvPr/>
        </p:nvCxnSpPr>
        <p:spPr>
          <a:xfrm flipH="1">
            <a:off x="3100068" y="826852"/>
            <a:ext cx="3144"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93D8A09-D960-B161-1603-674DE1FDC2C5}"/>
              </a:ext>
            </a:extLst>
          </p:cNvPr>
          <p:cNvCxnSpPr>
            <a:cxnSpLocks/>
          </p:cNvCxnSpPr>
          <p:nvPr/>
        </p:nvCxnSpPr>
        <p:spPr>
          <a:xfrm>
            <a:off x="3924508" y="826852"/>
            <a:ext cx="0"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64B99A2-5BE7-B75D-658F-156686B8B7D2}"/>
              </a:ext>
            </a:extLst>
          </p:cNvPr>
          <p:cNvCxnSpPr>
            <a:cxnSpLocks/>
          </p:cNvCxnSpPr>
          <p:nvPr/>
        </p:nvCxnSpPr>
        <p:spPr>
          <a:xfrm>
            <a:off x="4739556" y="826852"/>
            <a:ext cx="1688" cy="1241997"/>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D97B1B4-F2F2-F986-5965-CF2BF2623490}"/>
              </a:ext>
            </a:extLst>
          </p:cNvPr>
          <p:cNvCxnSpPr>
            <a:cxnSpLocks/>
          </p:cNvCxnSpPr>
          <p:nvPr/>
        </p:nvCxnSpPr>
        <p:spPr>
          <a:xfrm>
            <a:off x="5558905" y="826852"/>
            <a:ext cx="0" cy="1239983"/>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9E2B6ED-B641-4ECF-3F59-09E852C81EA9}"/>
              </a:ext>
            </a:extLst>
          </p:cNvPr>
          <p:cNvCxnSpPr>
            <a:cxnSpLocks/>
          </p:cNvCxnSpPr>
          <p:nvPr/>
        </p:nvCxnSpPr>
        <p:spPr>
          <a:xfrm flipH="1">
            <a:off x="3772306" y="2052290"/>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0706FD5-7457-2E94-E323-858058775037}"/>
              </a:ext>
            </a:extLst>
          </p:cNvPr>
          <p:cNvCxnSpPr>
            <a:cxnSpLocks/>
          </p:cNvCxnSpPr>
          <p:nvPr/>
        </p:nvCxnSpPr>
        <p:spPr>
          <a:xfrm flipH="1">
            <a:off x="4585387" y="2052398"/>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366E8A3-8F65-16C2-3570-1C75EA76DA54}"/>
              </a:ext>
            </a:extLst>
          </p:cNvPr>
          <p:cNvCxnSpPr>
            <a:cxnSpLocks/>
          </p:cNvCxnSpPr>
          <p:nvPr/>
        </p:nvCxnSpPr>
        <p:spPr>
          <a:xfrm flipH="1">
            <a:off x="5404598" y="2055455"/>
            <a:ext cx="164122" cy="162849"/>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74A5F69-1DD2-6B72-9408-2F6802C391FA}"/>
              </a:ext>
            </a:extLst>
          </p:cNvPr>
          <p:cNvSpPr txBox="1"/>
          <p:nvPr/>
        </p:nvSpPr>
        <p:spPr>
          <a:xfrm>
            <a:off x="7357986" y="1034285"/>
            <a:ext cx="4429564" cy="1938992"/>
          </a:xfrm>
          <a:prstGeom prst="rect">
            <a:avLst/>
          </a:prstGeom>
          <a:noFill/>
        </p:spPr>
        <p:txBody>
          <a:bodyPr wrap="square">
            <a:spAutoFit/>
          </a:bodyPr>
          <a:lstStyle/>
          <a:p>
            <a:r>
              <a:rPr lang="en-US" sz="2000" b="1" dirty="0" err="1"/>
              <a:t>Memcpy</a:t>
            </a:r>
            <a:r>
              <a:rPr lang="en-US" sz="2000" b="1" dirty="0"/>
              <a:t> colors 0, 1, 2: </a:t>
            </a:r>
          </a:p>
          <a:p>
            <a:pPr marL="342900" indent="-342900">
              <a:buFont typeface="Arial" panose="020B0604020202020204" pitchFamily="34" charset="0"/>
              <a:buChar char="•"/>
            </a:pPr>
            <a:r>
              <a:rPr lang="en-US" sz="2000" b="1" dirty="0"/>
              <a:t>Used to stream data into and out of our program area</a:t>
            </a:r>
          </a:p>
          <a:p>
            <a:pPr marL="342900" indent="-342900">
              <a:buFont typeface="Arial" panose="020B0604020202020204" pitchFamily="34" charset="0"/>
              <a:buChar char="•"/>
            </a:pPr>
            <a:r>
              <a:rPr lang="en-US" sz="2000" b="1" dirty="0" err="1"/>
              <a:t>Memcpy</a:t>
            </a:r>
            <a:r>
              <a:rPr lang="en-US" sz="2000" b="1" dirty="0"/>
              <a:t> handles the routing</a:t>
            </a:r>
          </a:p>
          <a:p>
            <a:pPr marL="342900" indent="-342900">
              <a:buFont typeface="Arial" panose="020B0604020202020204" pitchFamily="34" charset="0"/>
              <a:buChar char="•"/>
            </a:pPr>
            <a:endParaRPr lang="en-US" sz="2000" b="1" dirty="0"/>
          </a:p>
          <a:p>
            <a:r>
              <a:rPr lang="en-US" sz="2000" b="1" dirty="0" err="1"/>
              <a:t>Memcpy</a:t>
            </a:r>
            <a:r>
              <a:rPr lang="en-US" sz="2000" b="1" dirty="0"/>
              <a:t> module uses 21, 22, 23</a:t>
            </a:r>
          </a:p>
        </p:txBody>
      </p:sp>
    </p:spTree>
    <p:extLst>
      <p:ext uri="{BB962C8B-B14F-4D97-AF65-F5344CB8AC3E}">
        <p14:creationId xmlns:p14="http://schemas.microsoft.com/office/powerpoint/2010/main" val="482948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game&#10;&#10;Description automatically generated">
            <a:extLst>
              <a:ext uri="{FF2B5EF4-FFF2-40B4-BE49-F238E27FC236}">
                <a16:creationId xmlns:a16="http://schemas.microsoft.com/office/drawing/2014/main" id="{F9B7FD6D-3A0F-6CC8-790B-1B456ED11093}"/>
              </a:ext>
            </a:extLst>
          </p:cNvPr>
          <p:cNvPicPr>
            <a:picLocks noChangeAspect="1"/>
          </p:cNvPicPr>
          <p:nvPr/>
        </p:nvPicPr>
        <p:blipFill>
          <a:blip r:embed="rId2"/>
          <a:stretch>
            <a:fillRect/>
          </a:stretch>
        </p:blipFill>
        <p:spPr>
          <a:xfrm>
            <a:off x="2122511" y="1475891"/>
            <a:ext cx="7772400" cy="4312295"/>
          </a:xfrm>
          <a:prstGeom prst="rect">
            <a:avLst/>
          </a:prstGeom>
        </p:spPr>
      </p:pic>
      <p:sp>
        <p:nvSpPr>
          <p:cNvPr id="2" name="Title 1">
            <a:extLst>
              <a:ext uri="{FF2B5EF4-FFF2-40B4-BE49-F238E27FC236}">
                <a16:creationId xmlns:a16="http://schemas.microsoft.com/office/drawing/2014/main" id="{AABABAAD-B23E-6874-13E1-5D1A6A31A4B0}"/>
              </a:ext>
            </a:extLst>
          </p:cNvPr>
          <p:cNvSpPr>
            <a:spLocks noGrp="1"/>
          </p:cNvSpPr>
          <p:nvPr>
            <p:ph type="title"/>
          </p:nvPr>
        </p:nvSpPr>
        <p:spPr/>
        <p:txBody>
          <a:bodyPr/>
          <a:lstStyle/>
          <a:p>
            <a:r>
              <a:rPr lang="en-US" dirty="0" err="1"/>
              <a:t>Memcpy</a:t>
            </a:r>
            <a:r>
              <a:rPr lang="en-US" dirty="0"/>
              <a:t> User Color Routes</a:t>
            </a:r>
          </a:p>
        </p:txBody>
      </p:sp>
      <p:sp>
        <p:nvSpPr>
          <p:cNvPr id="4" name="Slide Number Placeholder 3">
            <a:extLst>
              <a:ext uri="{FF2B5EF4-FFF2-40B4-BE49-F238E27FC236}">
                <a16:creationId xmlns:a16="http://schemas.microsoft.com/office/drawing/2014/main" id="{31C45F5C-10B0-E6B4-D678-124E80912F97}"/>
              </a:ext>
            </a:extLst>
          </p:cNvPr>
          <p:cNvSpPr>
            <a:spLocks noGrp="1"/>
          </p:cNvSpPr>
          <p:nvPr>
            <p:ph type="sldNum" sz="quarter" idx="4"/>
          </p:nvPr>
        </p:nvSpPr>
        <p:spPr/>
        <p:txBody>
          <a:bodyPr/>
          <a:lstStyle/>
          <a:p>
            <a:fld id="{0B354EC8-F2B8-4A45-9B5A-4524A3A10FC3}" type="slidenum">
              <a:rPr lang="en-US" smtClean="0"/>
              <a:pPr/>
              <a:t>81</a:t>
            </a:fld>
            <a:endParaRPr lang="en-US" dirty="0"/>
          </a:p>
        </p:txBody>
      </p:sp>
      <p:sp>
        <p:nvSpPr>
          <p:cNvPr id="7" name="TextBox 6">
            <a:extLst>
              <a:ext uri="{FF2B5EF4-FFF2-40B4-BE49-F238E27FC236}">
                <a16:creationId xmlns:a16="http://schemas.microsoft.com/office/drawing/2014/main" id="{39796C92-F9E4-9518-8E46-67665E237AF1}"/>
              </a:ext>
            </a:extLst>
          </p:cNvPr>
          <p:cNvSpPr txBox="1"/>
          <p:nvPr/>
        </p:nvSpPr>
        <p:spPr>
          <a:xfrm>
            <a:off x="9894911" y="1471312"/>
            <a:ext cx="1614545" cy="923330"/>
          </a:xfrm>
          <a:prstGeom prst="rect">
            <a:avLst/>
          </a:prstGeom>
          <a:noFill/>
        </p:spPr>
        <p:txBody>
          <a:bodyPr wrap="none" rtlCol="0">
            <a:spAutoFit/>
          </a:bodyPr>
          <a:lstStyle/>
          <a:p>
            <a:r>
              <a:rPr lang="en-US" b="1" dirty="0"/>
              <a:t>Circle:</a:t>
            </a:r>
            <a:r>
              <a:rPr lang="en-US" dirty="0"/>
              <a:t>	</a:t>
            </a:r>
            <a:r>
              <a:rPr lang="en-US" dirty="0">
                <a:latin typeface="Consolas" panose="020B0609020204030204" pitchFamily="49" charset="0"/>
                <a:cs typeface="Consolas" panose="020B0609020204030204" pitchFamily="49" charset="0"/>
              </a:rPr>
              <a:t>RAMP</a:t>
            </a:r>
          </a:p>
          <a:p>
            <a:r>
              <a:rPr lang="en-US" b="1" dirty="0"/>
              <a:t>Outline:</a:t>
            </a:r>
            <a:r>
              <a:rPr lang="en-US" dirty="0"/>
              <a:t>	</a:t>
            </a:r>
            <a:r>
              <a:rPr lang="en-US" dirty="0">
                <a:latin typeface="Consolas" panose="020B0609020204030204" pitchFamily="49" charset="0"/>
                <a:cs typeface="Consolas" panose="020B0609020204030204" pitchFamily="49" charset="0"/>
              </a:rPr>
              <a:t>rx</a:t>
            </a:r>
          </a:p>
          <a:p>
            <a:r>
              <a:rPr lang="en-US" b="1" dirty="0"/>
              <a:t>Solid:</a:t>
            </a:r>
            <a:r>
              <a:rPr lang="en-US" dirty="0"/>
              <a:t>	</a:t>
            </a:r>
            <a:r>
              <a:rPr lang="en-US" dirty="0">
                <a:latin typeface="Consolas" panose="020B0609020204030204" pitchFamily="49" charset="0"/>
                <a:cs typeface="Consolas" panose="020B0609020204030204" pitchFamily="49" charset="0"/>
              </a:rPr>
              <a:t>tx</a:t>
            </a:r>
          </a:p>
        </p:txBody>
      </p:sp>
      <p:sp>
        <p:nvSpPr>
          <p:cNvPr id="6" name="TextBox 5">
            <a:extLst>
              <a:ext uri="{FF2B5EF4-FFF2-40B4-BE49-F238E27FC236}">
                <a16:creationId xmlns:a16="http://schemas.microsoft.com/office/drawing/2014/main" id="{E0168843-78D9-CC0D-6C06-1EC54C706979}"/>
              </a:ext>
            </a:extLst>
          </p:cNvPr>
          <p:cNvSpPr txBox="1"/>
          <p:nvPr/>
        </p:nvSpPr>
        <p:spPr>
          <a:xfrm>
            <a:off x="593124" y="1841157"/>
            <a:ext cx="979755" cy="923330"/>
          </a:xfrm>
          <a:prstGeom prst="rect">
            <a:avLst/>
          </a:prstGeom>
          <a:noFill/>
          <a:ln>
            <a:solidFill>
              <a:schemeClr val="accent1"/>
            </a:solidFill>
          </a:ln>
        </p:spPr>
        <p:txBody>
          <a:bodyPr wrap="none" rtlCol="0">
            <a:spAutoFit/>
          </a:bodyPr>
          <a:lstStyle/>
          <a:p>
            <a:r>
              <a:rPr lang="en-US" b="1" dirty="0">
                <a:solidFill>
                  <a:schemeClr val="accent3"/>
                </a:solidFill>
              </a:rPr>
              <a:t>Color 0</a:t>
            </a:r>
          </a:p>
          <a:p>
            <a:r>
              <a:rPr lang="en-US" b="1" dirty="0">
                <a:solidFill>
                  <a:schemeClr val="accent1">
                    <a:lumMod val="75000"/>
                  </a:schemeClr>
                </a:solidFill>
              </a:rPr>
              <a:t>Color 1</a:t>
            </a:r>
          </a:p>
          <a:p>
            <a:r>
              <a:rPr lang="en-US" b="1" dirty="0">
                <a:solidFill>
                  <a:schemeClr val="accent5">
                    <a:lumMod val="60000"/>
                    <a:lumOff val="40000"/>
                  </a:schemeClr>
                </a:solidFill>
              </a:rPr>
              <a:t>Color 2</a:t>
            </a:r>
          </a:p>
        </p:txBody>
      </p:sp>
    </p:spTree>
    <p:extLst>
      <p:ext uri="{BB962C8B-B14F-4D97-AF65-F5344CB8AC3E}">
        <p14:creationId xmlns:p14="http://schemas.microsoft.com/office/powerpoint/2010/main" val="11367227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 game&#10;&#10;Description automatically generated">
            <a:extLst>
              <a:ext uri="{FF2B5EF4-FFF2-40B4-BE49-F238E27FC236}">
                <a16:creationId xmlns:a16="http://schemas.microsoft.com/office/drawing/2014/main" id="{6B66AF77-859A-574D-2D51-595A8B6DA6AE}"/>
              </a:ext>
            </a:extLst>
          </p:cNvPr>
          <p:cNvPicPr>
            <a:picLocks noChangeAspect="1"/>
          </p:cNvPicPr>
          <p:nvPr/>
        </p:nvPicPr>
        <p:blipFill>
          <a:blip r:embed="rId2"/>
          <a:stretch>
            <a:fillRect/>
          </a:stretch>
        </p:blipFill>
        <p:spPr>
          <a:xfrm>
            <a:off x="2122511" y="1470186"/>
            <a:ext cx="7772400" cy="4318000"/>
          </a:xfrm>
          <a:prstGeom prst="rect">
            <a:avLst/>
          </a:prstGeom>
        </p:spPr>
      </p:pic>
      <p:sp>
        <p:nvSpPr>
          <p:cNvPr id="2" name="Title 1">
            <a:extLst>
              <a:ext uri="{FF2B5EF4-FFF2-40B4-BE49-F238E27FC236}">
                <a16:creationId xmlns:a16="http://schemas.microsoft.com/office/drawing/2014/main" id="{AABABAAD-B23E-6874-13E1-5D1A6A31A4B0}"/>
              </a:ext>
            </a:extLst>
          </p:cNvPr>
          <p:cNvSpPr>
            <a:spLocks noGrp="1"/>
          </p:cNvSpPr>
          <p:nvPr>
            <p:ph type="title"/>
          </p:nvPr>
        </p:nvSpPr>
        <p:spPr/>
        <p:txBody>
          <a:bodyPr/>
          <a:lstStyle/>
          <a:p>
            <a:r>
              <a:rPr lang="en-US" dirty="0" err="1"/>
              <a:t>Memcpy</a:t>
            </a:r>
            <a:r>
              <a:rPr lang="en-US" dirty="0"/>
              <a:t> Module Routes</a:t>
            </a:r>
          </a:p>
        </p:txBody>
      </p:sp>
      <p:sp>
        <p:nvSpPr>
          <p:cNvPr id="4" name="Slide Number Placeholder 3">
            <a:extLst>
              <a:ext uri="{FF2B5EF4-FFF2-40B4-BE49-F238E27FC236}">
                <a16:creationId xmlns:a16="http://schemas.microsoft.com/office/drawing/2014/main" id="{31C45F5C-10B0-E6B4-D678-124E80912F97}"/>
              </a:ext>
            </a:extLst>
          </p:cNvPr>
          <p:cNvSpPr>
            <a:spLocks noGrp="1"/>
          </p:cNvSpPr>
          <p:nvPr>
            <p:ph type="sldNum" sz="quarter" idx="4"/>
          </p:nvPr>
        </p:nvSpPr>
        <p:spPr/>
        <p:txBody>
          <a:bodyPr/>
          <a:lstStyle/>
          <a:p>
            <a:fld id="{0B354EC8-F2B8-4A45-9B5A-4524A3A10FC3}" type="slidenum">
              <a:rPr lang="en-US" smtClean="0"/>
              <a:pPr/>
              <a:t>82</a:t>
            </a:fld>
            <a:endParaRPr lang="en-US" dirty="0"/>
          </a:p>
        </p:txBody>
      </p:sp>
      <p:sp>
        <p:nvSpPr>
          <p:cNvPr id="7" name="TextBox 6">
            <a:extLst>
              <a:ext uri="{FF2B5EF4-FFF2-40B4-BE49-F238E27FC236}">
                <a16:creationId xmlns:a16="http://schemas.microsoft.com/office/drawing/2014/main" id="{39796C92-F9E4-9518-8E46-67665E237AF1}"/>
              </a:ext>
            </a:extLst>
          </p:cNvPr>
          <p:cNvSpPr txBox="1"/>
          <p:nvPr/>
        </p:nvSpPr>
        <p:spPr>
          <a:xfrm>
            <a:off x="9894911" y="1471312"/>
            <a:ext cx="1614545" cy="923330"/>
          </a:xfrm>
          <a:prstGeom prst="rect">
            <a:avLst/>
          </a:prstGeom>
          <a:noFill/>
        </p:spPr>
        <p:txBody>
          <a:bodyPr wrap="none" rtlCol="0">
            <a:spAutoFit/>
          </a:bodyPr>
          <a:lstStyle/>
          <a:p>
            <a:r>
              <a:rPr lang="en-US" b="1" dirty="0"/>
              <a:t>Circle:</a:t>
            </a:r>
            <a:r>
              <a:rPr lang="en-US" dirty="0"/>
              <a:t>	</a:t>
            </a:r>
            <a:r>
              <a:rPr lang="en-US" dirty="0">
                <a:latin typeface="Consolas" panose="020B0609020204030204" pitchFamily="49" charset="0"/>
                <a:cs typeface="Consolas" panose="020B0609020204030204" pitchFamily="49" charset="0"/>
              </a:rPr>
              <a:t>RAMP</a:t>
            </a:r>
          </a:p>
          <a:p>
            <a:r>
              <a:rPr lang="en-US" b="1" dirty="0"/>
              <a:t>Outline:</a:t>
            </a:r>
            <a:r>
              <a:rPr lang="en-US" dirty="0"/>
              <a:t>	</a:t>
            </a:r>
            <a:r>
              <a:rPr lang="en-US" dirty="0">
                <a:latin typeface="Consolas" panose="020B0609020204030204" pitchFamily="49" charset="0"/>
                <a:cs typeface="Consolas" panose="020B0609020204030204" pitchFamily="49" charset="0"/>
              </a:rPr>
              <a:t>rx</a:t>
            </a:r>
          </a:p>
          <a:p>
            <a:r>
              <a:rPr lang="en-US" b="1" dirty="0"/>
              <a:t>Solid:</a:t>
            </a:r>
            <a:r>
              <a:rPr lang="en-US" dirty="0"/>
              <a:t>	</a:t>
            </a:r>
            <a:r>
              <a:rPr lang="en-US" dirty="0">
                <a:latin typeface="Consolas" panose="020B0609020204030204" pitchFamily="49" charset="0"/>
                <a:cs typeface="Consolas" panose="020B0609020204030204" pitchFamily="49" charset="0"/>
              </a:rPr>
              <a:t>tx</a:t>
            </a:r>
          </a:p>
        </p:txBody>
      </p:sp>
      <p:sp>
        <p:nvSpPr>
          <p:cNvPr id="6" name="TextBox 5">
            <a:extLst>
              <a:ext uri="{FF2B5EF4-FFF2-40B4-BE49-F238E27FC236}">
                <a16:creationId xmlns:a16="http://schemas.microsoft.com/office/drawing/2014/main" id="{E0168843-78D9-CC0D-6C06-1EC54C706979}"/>
              </a:ext>
            </a:extLst>
          </p:cNvPr>
          <p:cNvSpPr txBox="1"/>
          <p:nvPr/>
        </p:nvSpPr>
        <p:spPr>
          <a:xfrm>
            <a:off x="593124" y="1841157"/>
            <a:ext cx="1107996" cy="923330"/>
          </a:xfrm>
          <a:prstGeom prst="rect">
            <a:avLst/>
          </a:prstGeom>
          <a:noFill/>
          <a:ln>
            <a:solidFill>
              <a:schemeClr val="accent1"/>
            </a:solidFill>
          </a:ln>
        </p:spPr>
        <p:txBody>
          <a:bodyPr wrap="none" rtlCol="0">
            <a:spAutoFit/>
          </a:bodyPr>
          <a:lstStyle/>
          <a:p>
            <a:r>
              <a:rPr lang="en-US" b="1" dirty="0"/>
              <a:t>Color 21</a:t>
            </a:r>
          </a:p>
          <a:p>
            <a:r>
              <a:rPr lang="en-US" b="1" dirty="0"/>
              <a:t>Color 22</a:t>
            </a:r>
          </a:p>
          <a:p>
            <a:r>
              <a:rPr lang="en-US" b="1" dirty="0"/>
              <a:t>Color 23</a:t>
            </a:r>
          </a:p>
        </p:txBody>
      </p:sp>
      <p:sp>
        <p:nvSpPr>
          <p:cNvPr id="10" name="TextBox 9">
            <a:extLst>
              <a:ext uri="{FF2B5EF4-FFF2-40B4-BE49-F238E27FC236}">
                <a16:creationId xmlns:a16="http://schemas.microsoft.com/office/drawing/2014/main" id="{9334CBFE-6B7D-475B-840D-D0DD0682355A}"/>
              </a:ext>
            </a:extLst>
          </p:cNvPr>
          <p:cNvSpPr txBox="1"/>
          <p:nvPr/>
        </p:nvSpPr>
        <p:spPr>
          <a:xfrm>
            <a:off x="2122511" y="5873759"/>
            <a:ext cx="4775666" cy="369332"/>
          </a:xfrm>
          <a:prstGeom prst="rect">
            <a:avLst/>
          </a:prstGeom>
          <a:noFill/>
        </p:spPr>
        <p:txBody>
          <a:bodyPr wrap="none" rtlCol="0">
            <a:spAutoFit/>
          </a:bodyPr>
          <a:lstStyle/>
          <a:p>
            <a:r>
              <a:rPr lang="en-US" dirty="0"/>
              <a:t>Routes shown are only in program rectangle.</a:t>
            </a:r>
          </a:p>
        </p:txBody>
      </p:sp>
    </p:spTree>
    <p:extLst>
      <p:ext uri="{BB962C8B-B14F-4D97-AF65-F5344CB8AC3E}">
        <p14:creationId xmlns:p14="http://schemas.microsoft.com/office/powerpoint/2010/main" val="13625238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32DA-D1DD-BB3B-5F46-29661457211C}"/>
              </a:ext>
            </a:extLst>
          </p:cNvPr>
          <p:cNvSpPr>
            <a:spLocks noGrp="1"/>
          </p:cNvSpPr>
          <p:nvPr>
            <p:ph type="title"/>
          </p:nvPr>
        </p:nvSpPr>
        <p:spPr/>
        <p:txBody>
          <a:bodyPr/>
          <a:lstStyle/>
          <a:p>
            <a:r>
              <a:rPr lang="en-US" dirty="0"/>
              <a:t>GEMV: Writing the CSL</a:t>
            </a:r>
          </a:p>
        </p:txBody>
      </p:sp>
      <p:sp>
        <p:nvSpPr>
          <p:cNvPr id="3" name="Text Placeholder 2">
            <a:extLst>
              <a:ext uri="{FF2B5EF4-FFF2-40B4-BE49-F238E27FC236}">
                <a16:creationId xmlns:a16="http://schemas.microsoft.com/office/drawing/2014/main" id="{EF43865A-5A79-FFC3-C788-01C94B5F9090}"/>
              </a:ext>
            </a:extLst>
          </p:cNvPr>
          <p:cNvSpPr>
            <a:spLocks noGrp="1"/>
          </p:cNvSpPr>
          <p:nvPr>
            <p:ph type="body" idx="1"/>
          </p:nvPr>
        </p:nvSpPr>
        <p:spPr/>
        <p:txBody>
          <a:bodyPr/>
          <a:lstStyle/>
          <a:p>
            <a:r>
              <a:rPr lang="en-US" dirty="0"/>
              <a:t>We create a file named </a:t>
            </a:r>
            <a:r>
              <a:rPr lang="en-US" dirty="0" err="1">
                <a:latin typeface="Consolas" panose="020B0609020204030204" pitchFamily="49" charset="0"/>
              </a:rPr>
              <a:t>pe_program.csl</a:t>
            </a:r>
            <a:r>
              <a:rPr lang="en-US" dirty="0">
                <a:latin typeface="+mn-lt"/>
              </a:rPr>
              <a:t> that defines our program</a:t>
            </a:r>
            <a:endParaRPr lang="en-US" dirty="0">
              <a:latin typeface="Consolas" panose="020B0609020204030204" pitchFamily="49" charset="0"/>
            </a:endParaRPr>
          </a:p>
          <a:p>
            <a:endParaRPr lang="en-US" dirty="0"/>
          </a:p>
          <a:p>
            <a:r>
              <a:rPr lang="en-US" dirty="0"/>
              <a:t>What do we need to do in our device code?</a:t>
            </a:r>
          </a:p>
          <a:p>
            <a:pPr marL="457200" indent="-457200">
              <a:buFont typeface="+mj-lt"/>
              <a:buAutoNum type="arabicPeriod"/>
            </a:pPr>
            <a:r>
              <a:rPr lang="en-US" dirty="0"/>
              <a:t>Define color parameters</a:t>
            </a:r>
          </a:p>
          <a:p>
            <a:pPr marL="457200" indent="-457200">
              <a:buFont typeface="+mj-lt"/>
              <a:buAutoNum type="arabicPeriod"/>
            </a:pPr>
            <a:r>
              <a:rPr lang="en-US" dirty="0"/>
              <a:t>Define global variables for each PE</a:t>
            </a:r>
          </a:p>
          <a:p>
            <a:pPr marL="457200" indent="-457200">
              <a:buFont typeface="+mj-lt"/>
              <a:buAutoNum type="arabicPeriod"/>
            </a:pPr>
            <a:r>
              <a:rPr lang="en-US" dirty="0"/>
              <a:t>Define DSDs for our PE</a:t>
            </a:r>
          </a:p>
          <a:p>
            <a:pPr marL="457200" indent="-457200">
              <a:buFont typeface="+mj-lt"/>
              <a:buAutoNum type="arabicPeriod"/>
            </a:pPr>
            <a:r>
              <a:rPr lang="en-US" dirty="0"/>
              <a:t>Define task that activates for multiplying elements of A by x</a:t>
            </a:r>
          </a:p>
          <a:p>
            <a:pPr marL="457200" indent="-457200">
              <a:buFont typeface="+mj-lt"/>
              <a:buAutoNum type="arabicPeriod"/>
            </a:pPr>
            <a:r>
              <a:rPr lang="en-US" dirty="0"/>
              <a:t>Define task that accumulates sum</a:t>
            </a:r>
          </a:p>
          <a:p>
            <a:pPr marL="457200" indent="-457200">
              <a:buFont typeface="+mj-lt"/>
              <a:buAutoNum type="arabicPeriod"/>
            </a:pPr>
            <a:r>
              <a:rPr lang="en-US" dirty="0"/>
              <a:t>Define initial state of our task and colors, bind tasks to a color</a:t>
            </a:r>
          </a:p>
          <a:p>
            <a:pPr marL="457200" indent="-457200">
              <a:buFont typeface="+mj-lt"/>
              <a:buAutoNum type="arabicPeriod"/>
            </a:pPr>
            <a:r>
              <a:rPr lang="en-US" dirty="0"/>
              <a:t>Define layout of program and set parameters</a:t>
            </a:r>
          </a:p>
          <a:p>
            <a:pPr marL="457200" indent="-457200">
              <a:buFont typeface="+mj-lt"/>
              <a:buAutoNum type="arabicPeriod"/>
            </a:pPr>
            <a:r>
              <a:rPr lang="en-US" dirty="0"/>
              <a:t>Define routes for each color</a:t>
            </a:r>
          </a:p>
        </p:txBody>
      </p:sp>
      <p:sp>
        <p:nvSpPr>
          <p:cNvPr id="4" name="Slide Number Placeholder 3">
            <a:extLst>
              <a:ext uri="{FF2B5EF4-FFF2-40B4-BE49-F238E27FC236}">
                <a16:creationId xmlns:a16="http://schemas.microsoft.com/office/drawing/2014/main" id="{038F33DC-9A8C-38DF-4ABB-FB54837A1D2A}"/>
              </a:ext>
            </a:extLst>
          </p:cNvPr>
          <p:cNvSpPr>
            <a:spLocks noGrp="1"/>
          </p:cNvSpPr>
          <p:nvPr>
            <p:ph type="sldNum" idx="4"/>
          </p:nvPr>
        </p:nvSpPr>
        <p:spPr>
          <a:xfrm>
            <a:off x="11296611" y="6568965"/>
            <a:ext cx="731600" cy="173457"/>
          </a:xfrm>
          <a:prstGeom prst="rect">
            <a:avLst/>
          </a:prstGeom>
        </p:spPr>
        <p:txBody>
          <a:bodyPr/>
          <a:lstStyle/>
          <a:p>
            <a:fld id="{00000000-1234-1234-1234-123412341234}" type="slidenum">
              <a:rPr lang="en" smtClean="0"/>
              <a:pPr/>
              <a:t>83</a:t>
            </a:fld>
            <a:endParaRPr lang="en"/>
          </a:p>
        </p:txBody>
      </p:sp>
    </p:spTree>
    <p:extLst>
      <p:ext uri="{BB962C8B-B14F-4D97-AF65-F5344CB8AC3E}">
        <p14:creationId xmlns:p14="http://schemas.microsoft.com/office/powerpoint/2010/main" val="13899682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C6291C-B159-1C8F-8586-763E6B4CE543}"/>
              </a:ext>
            </a:extLst>
          </p:cNvPr>
          <p:cNvSpPr>
            <a:spLocks noGrp="1"/>
          </p:cNvSpPr>
          <p:nvPr>
            <p:ph type="sldNum" sz="quarter" idx="4"/>
          </p:nvPr>
        </p:nvSpPr>
        <p:spPr/>
        <p:txBody>
          <a:bodyPr/>
          <a:lstStyle/>
          <a:p>
            <a:fld id="{0B354EC8-F2B8-4A45-9B5A-4524A3A10FC3}" type="slidenum">
              <a:rPr lang="en-US" smtClean="0"/>
              <a:pPr/>
              <a:t>84</a:t>
            </a:fld>
            <a:endParaRPr lang="en-US" dirty="0"/>
          </a:p>
        </p:txBody>
      </p:sp>
      <p:sp>
        <p:nvSpPr>
          <p:cNvPr id="2" name="Title 1">
            <a:extLst>
              <a:ext uri="{FF2B5EF4-FFF2-40B4-BE49-F238E27FC236}">
                <a16:creationId xmlns:a16="http://schemas.microsoft.com/office/drawing/2014/main" id="{5AC0B1BF-7D8D-6F4D-EDF6-59CC6DA3EFBE}"/>
              </a:ext>
            </a:extLst>
          </p:cNvPr>
          <p:cNvSpPr>
            <a:spLocks noGrp="1"/>
          </p:cNvSpPr>
          <p:nvPr>
            <p:ph type="title"/>
          </p:nvPr>
        </p:nvSpPr>
        <p:spPr/>
        <p:txBody>
          <a:bodyPr/>
          <a:lstStyle/>
          <a:p>
            <a:r>
              <a:rPr lang="en-US" dirty="0"/>
              <a:t>What resources are available?</a:t>
            </a:r>
          </a:p>
        </p:txBody>
      </p:sp>
      <p:sp>
        <p:nvSpPr>
          <p:cNvPr id="11" name="Rectangle 10">
            <a:extLst>
              <a:ext uri="{FF2B5EF4-FFF2-40B4-BE49-F238E27FC236}">
                <a16:creationId xmlns:a16="http://schemas.microsoft.com/office/drawing/2014/main" id="{807D7B40-5AB4-E621-1D89-454B2342049F}"/>
              </a:ext>
            </a:extLst>
          </p:cNvPr>
          <p:cNvSpPr/>
          <p:nvPr/>
        </p:nvSpPr>
        <p:spPr>
          <a:xfrm>
            <a:off x="1011663" y="1083729"/>
            <a:ext cx="2072797" cy="929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Routable Colors</a:t>
            </a:r>
          </a:p>
        </p:txBody>
      </p:sp>
      <p:sp>
        <p:nvSpPr>
          <p:cNvPr id="13" name="Rectangle 12">
            <a:extLst>
              <a:ext uri="{FF2B5EF4-FFF2-40B4-BE49-F238E27FC236}">
                <a16:creationId xmlns:a16="http://schemas.microsoft.com/office/drawing/2014/main" id="{F0E3C7B2-4C23-8194-7DD7-0571350703A9}"/>
              </a:ext>
            </a:extLst>
          </p:cNvPr>
          <p:cNvSpPr/>
          <p:nvPr/>
        </p:nvSpPr>
        <p:spPr>
          <a:xfrm>
            <a:off x="832258" y="3848283"/>
            <a:ext cx="2245884" cy="929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Tasks</a:t>
            </a:r>
          </a:p>
        </p:txBody>
      </p:sp>
      <p:sp>
        <p:nvSpPr>
          <p:cNvPr id="14" name="Rectangle 13">
            <a:extLst>
              <a:ext uri="{FF2B5EF4-FFF2-40B4-BE49-F238E27FC236}">
                <a16:creationId xmlns:a16="http://schemas.microsoft.com/office/drawing/2014/main" id="{B431485E-228F-FCBE-CA1D-96CC946606B1}"/>
              </a:ext>
            </a:extLst>
          </p:cNvPr>
          <p:cNvSpPr/>
          <p:nvPr/>
        </p:nvSpPr>
        <p:spPr>
          <a:xfrm>
            <a:off x="4669845" y="1083729"/>
            <a:ext cx="2245884" cy="929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Input Queues</a:t>
            </a:r>
          </a:p>
        </p:txBody>
      </p:sp>
      <p:sp>
        <p:nvSpPr>
          <p:cNvPr id="15" name="Rectangle 14">
            <a:extLst>
              <a:ext uri="{FF2B5EF4-FFF2-40B4-BE49-F238E27FC236}">
                <a16:creationId xmlns:a16="http://schemas.microsoft.com/office/drawing/2014/main" id="{F86FBCE0-CC96-7331-9954-5FA28027960D}"/>
              </a:ext>
            </a:extLst>
          </p:cNvPr>
          <p:cNvSpPr/>
          <p:nvPr/>
        </p:nvSpPr>
        <p:spPr>
          <a:xfrm>
            <a:off x="4973058" y="3848283"/>
            <a:ext cx="2245884" cy="929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t>Microthreads</a:t>
            </a:r>
            <a:endParaRPr lang="en-US" sz="2400" b="1" dirty="0"/>
          </a:p>
        </p:txBody>
      </p:sp>
      <p:sp>
        <p:nvSpPr>
          <p:cNvPr id="16" name="Rectangle 15">
            <a:extLst>
              <a:ext uri="{FF2B5EF4-FFF2-40B4-BE49-F238E27FC236}">
                <a16:creationId xmlns:a16="http://schemas.microsoft.com/office/drawing/2014/main" id="{E885A995-7DA2-6B63-4C85-F7FFFDB75702}"/>
              </a:ext>
            </a:extLst>
          </p:cNvPr>
          <p:cNvSpPr/>
          <p:nvPr/>
        </p:nvSpPr>
        <p:spPr>
          <a:xfrm>
            <a:off x="8824445" y="1083729"/>
            <a:ext cx="2245884" cy="929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Output Queues</a:t>
            </a:r>
          </a:p>
        </p:txBody>
      </p:sp>
      <p:sp>
        <p:nvSpPr>
          <p:cNvPr id="19" name="TextBox 18">
            <a:extLst>
              <a:ext uri="{FF2B5EF4-FFF2-40B4-BE49-F238E27FC236}">
                <a16:creationId xmlns:a16="http://schemas.microsoft.com/office/drawing/2014/main" id="{8F937A36-E207-3DDB-A5C5-734557BDB361}"/>
              </a:ext>
            </a:extLst>
          </p:cNvPr>
          <p:cNvSpPr txBox="1"/>
          <p:nvPr/>
        </p:nvSpPr>
        <p:spPr>
          <a:xfrm>
            <a:off x="361543" y="2187549"/>
            <a:ext cx="3373039" cy="1200329"/>
          </a:xfrm>
          <a:prstGeom prst="rect">
            <a:avLst/>
          </a:prstGeom>
          <a:solidFill>
            <a:schemeClr val="accent1">
              <a:lumMod val="40000"/>
              <a:lumOff val="60000"/>
            </a:schemeClr>
          </a:solidFill>
          <a:ln>
            <a:noFill/>
          </a:ln>
        </p:spPr>
        <p:txBody>
          <a:bodyPr wrap="none" rtlCol="0">
            <a:spAutoFit/>
          </a:bodyPr>
          <a:lstStyle/>
          <a:p>
            <a:pPr marL="342900" indent="-342900">
              <a:buFont typeface="Arial" panose="020B0604020202020204" pitchFamily="34" charset="0"/>
              <a:buChar char="•"/>
            </a:pPr>
            <a:r>
              <a:rPr lang="en-US" sz="2400" dirty="0"/>
              <a:t>24 colors available</a:t>
            </a:r>
          </a:p>
          <a:p>
            <a:pPr marL="342900" indent="-342900">
              <a:buFont typeface="Arial" panose="020B0604020202020204" pitchFamily="34" charset="0"/>
              <a:buChar char="•"/>
            </a:pPr>
            <a:r>
              <a:rPr lang="en-US" sz="2400" dirty="0"/>
              <a:t>Labeled by IDs 0–23</a:t>
            </a:r>
          </a:p>
          <a:p>
            <a:pPr marL="342900" indent="-342900">
              <a:buFont typeface="Arial" panose="020B0604020202020204" pitchFamily="34" charset="0"/>
              <a:buChar char="•"/>
            </a:pPr>
            <a:r>
              <a:rPr lang="en-US" sz="2400" dirty="0" err="1">
                <a:latin typeface="Consolas" panose="020B0609020204030204" pitchFamily="49" charset="0"/>
                <a:cs typeface="Consolas" panose="020B0609020204030204" pitchFamily="49" charset="0"/>
              </a:rPr>
              <a:t>memcpy</a:t>
            </a:r>
            <a:r>
              <a:rPr lang="en-US" sz="2400" dirty="0"/>
              <a:t> uses 21–23</a:t>
            </a:r>
          </a:p>
        </p:txBody>
      </p:sp>
      <p:sp>
        <p:nvSpPr>
          <p:cNvPr id="20" name="TextBox 19">
            <a:extLst>
              <a:ext uri="{FF2B5EF4-FFF2-40B4-BE49-F238E27FC236}">
                <a16:creationId xmlns:a16="http://schemas.microsoft.com/office/drawing/2014/main" id="{04EB92A3-95C7-8407-3EB3-BB4DDFBE703A}"/>
              </a:ext>
            </a:extLst>
          </p:cNvPr>
          <p:cNvSpPr txBox="1"/>
          <p:nvPr/>
        </p:nvSpPr>
        <p:spPr>
          <a:xfrm>
            <a:off x="171631" y="4943548"/>
            <a:ext cx="3925947" cy="1200329"/>
          </a:xfrm>
          <a:prstGeom prst="rect">
            <a:avLst/>
          </a:prstGeom>
          <a:solidFill>
            <a:schemeClr val="accent1">
              <a:lumMod val="40000"/>
              <a:lumOff val="60000"/>
            </a:schemeClr>
          </a:solidFill>
          <a:ln>
            <a:noFill/>
          </a:ln>
        </p:spPr>
        <p:txBody>
          <a:bodyPr wrap="square" rtlCol="0">
            <a:spAutoFit/>
          </a:bodyPr>
          <a:lstStyle/>
          <a:p>
            <a:pPr marL="342900" indent="-342900">
              <a:buFont typeface="Arial" panose="020B0604020202020204" pitchFamily="34" charset="0"/>
              <a:buChar char="•"/>
            </a:pPr>
            <a:r>
              <a:rPr lang="en-US" sz="2400" dirty="0"/>
              <a:t>8 data tasks (IDs 0–7)</a:t>
            </a:r>
          </a:p>
          <a:p>
            <a:pPr marL="800100" lvl="1" indent="-342900">
              <a:buFont typeface="Arial" panose="020B0604020202020204" pitchFamily="34" charset="0"/>
              <a:buChar char="•"/>
            </a:pPr>
            <a:r>
              <a:rPr lang="en-US" sz="2400" dirty="0"/>
              <a:t>Bound to IQs</a:t>
            </a:r>
          </a:p>
          <a:p>
            <a:pPr marL="342900" indent="-342900">
              <a:buFont typeface="Arial" panose="020B0604020202020204" pitchFamily="34" charset="0"/>
              <a:buChar char="•"/>
            </a:pPr>
            <a:r>
              <a:rPr lang="en-US" sz="2400" dirty="0"/>
              <a:t>23 local tasks (IDs 8–30)</a:t>
            </a:r>
          </a:p>
        </p:txBody>
      </p:sp>
      <p:sp>
        <p:nvSpPr>
          <p:cNvPr id="21" name="TextBox 20">
            <a:extLst>
              <a:ext uri="{FF2B5EF4-FFF2-40B4-BE49-F238E27FC236}">
                <a16:creationId xmlns:a16="http://schemas.microsoft.com/office/drawing/2014/main" id="{1C0150AD-9585-C13E-DB7F-7AE50A9DAFCC}"/>
              </a:ext>
            </a:extLst>
          </p:cNvPr>
          <p:cNvSpPr txBox="1"/>
          <p:nvPr/>
        </p:nvSpPr>
        <p:spPr>
          <a:xfrm>
            <a:off x="4342154" y="4943546"/>
            <a:ext cx="3507692" cy="1200329"/>
          </a:xfrm>
          <a:prstGeom prst="rect">
            <a:avLst/>
          </a:prstGeom>
          <a:solidFill>
            <a:schemeClr val="accent1">
              <a:lumMod val="40000"/>
              <a:lumOff val="60000"/>
            </a:schemeClr>
          </a:solidFill>
          <a:ln>
            <a:noFill/>
          </a:ln>
        </p:spPr>
        <p:txBody>
          <a:bodyPr wrap="none" rtlCol="0">
            <a:spAutoFit/>
          </a:bodyPr>
          <a:lstStyle/>
          <a:p>
            <a:pPr marL="342900" indent="-342900">
              <a:buFont typeface="Arial" panose="020B0604020202020204" pitchFamily="34" charset="0"/>
              <a:buChar char="•"/>
            </a:pPr>
            <a:r>
              <a:rPr lang="en-US" sz="2400" dirty="0"/>
              <a:t>12 </a:t>
            </a:r>
            <a:r>
              <a:rPr lang="en-US" sz="2400" dirty="0" err="1"/>
              <a:t>microthreads</a:t>
            </a:r>
            <a:r>
              <a:rPr lang="en-US" sz="2400" dirty="0"/>
              <a:t> </a:t>
            </a:r>
          </a:p>
          <a:p>
            <a:pPr marL="342900" indent="-342900">
              <a:buFont typeface="Arial" panose="020B0604020202020204" pitchFamily="34" charset="0"/>
              <a:buChar char="•"/>
            </a:pPr>
            <a:r>
              <a:rPr lang="en-US" sz="2400" dirty="0"/>
              <a:t>Used for ops w/ fabric</a:t>
            </a:r>
          </a:p>
          <a:p>
            <a:pPr marL="342900" indent="-342900">
              <a:buFont typeface="Arial" panose="020B0604020202020204" pitchFamily="34" charset="0"/>
              <a:buChar char="•"/>
            </a:pPr>
            <a:r>
              <a:rPr lang="en-US" sz="2400" dirty="0" err="1">
                <a:latin typeface="Consolas" panose="020B0609020204030204" pitchFamily="49" charset="0"/>
                <a:cs typeface="Consolas" panose="020B0609020204030204" pitchFamily="49" charset="0"/>
              </a:rPr>
              <a:t>memcpy</a:t>
            </a:r>
            <a:r>
              <a:rPr lang="en-US" sz="2400" dirty="0"/>
              <a:t> uses UT 0</a:t>
            </a:r>
          </a:p>
        </p:txBody>
      </p:sp>
      <p:sp>
        <p:nvSpPr>
          <p:cNvPr id="22" name="TextBox 21">
            <a:extLst>
              <a:ext uri="{FF2B5EF4-FFF2-40B4-BE49-F238E27FC236}">
                <a16:creationId xmlns:a16="http://schemas.microsoft.com/office/drawing/2014/main" id="{BFEE37AA-AA94-01F4-351B-FA9CA9CEFD82}"/>
              </a:ext>
            </a:extLst>
          </p:cNvPr>
          <p:cNvSpPr txBox="1"/>
          <p:nvPr/>
        </p:nvSpPr>
        <p:spPr>
          <a:xfrm>
            <a:off x="4214000" y="2224241"/>
            <a:ext cx="3292889" cy="1200329"/>
          </a:xfrm>
          <a:prstGeom prst="rect">
            <a:avLst/>
          </a:prstGeom>
          <a:solidFill>
            <a:schemeClr val="accent1">
              <a:lumMod val="40000"/>
              <a:lumOff val="60000"/>
            </a:schemeClr>
          </a:solidFill>
          <a:ln>
            <a:noFill/>
          </a:ln>
        </p:spPr>
        <p:txBody>
          <a:bodyPr wrap="none" rtlCol="0">
            <a:spAutoFit/>
          </a:bodyPr>
          <a:lstStyle/>
          <a:p>
            <a:pPr marL="342900" indent="-342900">
              <a:buFont typeface="Arial" panose="020B0604020202020204" pitchFamily="34" charset="0"/>
              <a:buChar char="•"/>
            </a:pPr>
            <a:r>
              <a:rPr lang="en-US" sz="2400" dirty="0"/>
              <a:t>8 IQs available</a:t>
            </a:r>
          </a:p>
          <a:p>
            <a:pPr marL="342900" indent="-342900">
              <a:buFont typeface="Arial" panose="020B0604020202020204" pitchFamily="34" charset="0"/>
              <a:buChar char="•"/>
            </a:pPr>
            <a:r>
              <a:rPr lang="en-US" sz="2400" dirty="0"/>
              <a:t>Associated w/ color</a:t>
            </a:r>
          </a:p>
          <a:p>
            <a:pPr marL="342900" indent="-342900">
              <a:buFont typeface="Arial" panose="020B0604020202020204" pitchFamily="34" charset="0"/>
              <a:buChar char="•"/>
            </a:pPr>
            <a:r>
              <a:rPr lang="en-US" sz="2400" dirty="0" err="1">
                <a:latin typeface="Consolas" panose="020B0609020204030204" pitchFamily="49" charset="0"/>
                <a:cs typeface="Consolas" panose="020B0609020204030204" pitchFamily="49" charset="0"/>
              </a:rPr>
              <a:t>memcpy</a:t>
            </a:r>
            <a:r>
              <a:rPr lang="en-US" sz="2400" dirty="0"/>
              <a:t> uses IQ 0, 1</a:t>
            </a:r>
          </a:p>
        </p:txBody>
      </p:sp>
      <p:sp>
        <p:nvSpPr>
          <p:cNvPr id="23" name="TextBox 22">
            <a:extLst>
              <a:ext uri="{FF2B5EF4-FFF2-40B4-BE49-F238E27FC236}">
                <a16:creationId xmlns:a16="http://schemas.microsoft.com/office/drawing/2014/main" id="{3ED7DE21-C51E-8889-98D3-6E972F48CA2F}"/>
              </a:ext>
            </a:extLst>
          </p:cNvPr>
          <p:cNvSpPr txBox="1"/>
          <p:nvPr/>
        </p:nvSpPr>
        <p:spPr>
          <a:xfrm>
            <a:off x="8401892" y="2278028"/>
            <a:ext cx="3183885" cy="1200329"/>
          </a:xfrm>
          <a:prstGeom prst="rect">
            <a:avLst/>
          </a:prstGeom>
          <a:solidFill>
            <a:schemeClr val="accent1">
              <a:lumMod val="40000"/>
              <a:lumOff val="60000"/>
            </a:schemeClr>
          </a:solidFill>
          <a:ln>
            <a:noFill/>
          </a:ln>
        </p:spPr>
        <p:txBody>
          <a:bodyPr wrap="none" rtlCol="0">
            <a:spAutoFit/>
          </a:bodyPr>
          <a:lstStyle/>
          <a:p>
            <a:pPr marL="342900" indent="-342900">
              <a:buFont typeface="Arial" panose="020B0604020202020204" pitchFamily="34" charset="0"/>
              <a:buChar char="•"/>
            </a:pPr>
            <a:r>
              <a:rPr lang="en-US" sz="2400" dirty="0"/>
              <a:t>8 OQs available</a:t>
            </a:r>
          </a:p>
          <a:p>
            <a:pPr marL="342900" indent="-342900">
              <a:buFont typeface="Arial" panose="020B0604020202020204" pitchFamily="34" charset="0"/>
              <a:buChar char="•"/>
            </a:pPr>
            <a:r>
              <a:rPr lang="en-US" sz="2400" dirty="0"/>
              <a:t>Associated w/ color</a:t>
            </a:r>
          </a:p>
          <a:p>
            <a:pPr marL="342900" indent="-342900">
              <a:buFont typeface="Arial" panose="020B0604020202020204" pitchFamily="34" charset="0"/>
              <a:buChar char="•"/>
            </a:pPr>
            <a:r>
              <a:rPr lang="en-US" sz="2400" dirty="0" err="1">
                <a:latin typeface="Consolas" panose="020B0609020204030204" pitchFamily="49" charset="0"/>
                <a:cs typeface="Consolas" panose="020B0609020204030204" pitchFamily="49" charset="0"/>
              </a:rPr>
              <a:t>memcpy</a:t>
            </a:r>
            <a:r>
              <a:rPr lang="en-US" sz="2400" dirty="0"/>
              <a:t> uses OQ 0</a:t>
            </a:r>
          </a:p>
        </p:txBody>
      </p:sp>
      <p:sp>
        <p:nvSpPr>
          <p:cNvPr id="24" name="Rectangle 23">
            <a:extLst>
              <a:ext uri="{FF2B5EF4-FFF2-40B4-BE49-F238E27FC236}">
                <a16:creationId xmlns:a16="http://schemas.microsoft.com/office/drawing/2014/main" id="{C3A62C0B-C5CD-4CE2-2914-67454CB06C4D}"/>
              </a:ext>
            </a:extLst>
          </p:cNvPr>
          <p:cNvSpPr/>
          <p:nvPr/>
        </p:nvSpPr>
        <p:spPr>
          <a:xfrm>
            <a:off x="8733023" y="3848283"/>
            <a:ext cx="2488851" cy="929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Data Structure Registers</a:t>
            </a:r>
          </a:p>
        </p:txBody>
      </p:sp>
      <p:sp>
        <p:nvSpPr>
          <p:cNvPr id="25" name="TextBox 24">
            <a:extLst>
              <a:ext uri="{FF2B5EF4-FFF2-40B4-BE49-F238E27FC236}">
                <a16:creationId xmlns:a16="http://schemas.microsoft.com/office/drawing/2014/main" id="{7944AD52-94A5-4A43-EBC4-7EAD9663DDE5}"/>
              </a:ext>
            </a:extLst>
          </p:cNvPr>
          <p:cNvSpPr txBox="1"/>
          <p:nvPr/>
        </p:nvSpPr>
        <p:spPr>
          <a:xfrm>
            <a:off x="8141145" y="4943545"/>
            <a:ext cx="3672608" cy="1200329"/>
          </a:xfrm>
          <a:prstGeom prst="rect">
            <a:avLst/>
          </a:prstGeom>
          <a:solidFill>
            <a:schemeClr val="accent1">
              <a:lumMod val="40000"/>
              <a:lumOff val="60000"/>
            </a:schemeClr>
          </a:solidFill>
          <a:ln>
            <a:noFill/>
          </a:ln>
        </p:spPr>
        <p:txBody>
          <a:bodyPr wrap="none" rtlCol="0">
            <a:spAutoFit/>
          </a:bodyPr>
          <a:lstStyle/>
          <a:p>
            <a:pPr marL="342900" indent="-342900">
              <a:buFont typeface="Arial" panose="020B0604020202020204" pitchFamily="34" charset="0"/>
              <a:buChar char="•"/>
            </a:pPr>
            <a:r>
              <a:rPr lang="en-US" sz="2400" dirty="0"/>
              <a:t>48 DSRs</a:t>
            </a:r>
          </a:p>
          <a:p>
            <a:pPr marL="342900" indent="-342900">
              <a:buFont typeface="Arial" panose="020B0604020202020204" pitchFamily="34" charset="0"/>
              <a:buChar char="•"/>
            </a:pPr>
            <a:r>
              <a:rPr lang="en-US" sz="2400" dirty="0"/>
              <a:t>CSL handles allocation</a:t>
            </a:r>
          </a:p>
          <a:p>
            <a:pPr marL="342900" indent="-342900">
              <a:buFont typeface="Arial" panose="020B0604020202020204" pitchFamily="34" charset="0"/>
              <a:buChar char="•"/>
            </a:pPr>
            <a:r>
              <a:rPr lang="en-US" sz="2400" dirty="0" err="1">
                <a:latin typeface="Consolas" panose="020B0609020204030204" pitchFamily="49" charset="0"/>
                <a:cs typeface="Consolas" panose="020B0609020204030204" pitchFamily="49" charset="0"/>
              </a:rPr>
              <a:t>memcpy</a:t>
            </a:r>
            <a:r>
              <a:rPr lang="en-US" sz="2400" dirty="0"/>
              <a:t> uses 2</a:t>
            </a:r>
          </a:p>
        </p:txBody>
      </p:sp>
    </p:spTree>
    <p:extLst>
      <p:ext uri="{BB962C8B-B14F-4D97-AF65-F5344CB8AC3E}">
        <p14:creationId xmlns:p14="http://schemas.microsoft.com/office/powerpoint/2010/main" val="3356805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ACD2CA-602C-9262-DC16-2FCA9CD82E7D}"/>
              </a:ext>
            </a:extLst>
          </p:cNvPr>
          <p:cNvSpPr>
            <a:spLocks noGrp="1"/>
          </p:cNvSpPr>
          <p:nvPr>
            <p:ph idx="1"/>
          </p:nvPr>
        </p:nvSpPr>
        <p:spPr>
          <a:xfrm>
            <a:off x="365760" y="964575"/>
            <a:ext cx="11342146" cy="2164679"/>
          </a:xfrm>
        </p:spPr>
        <p:txBody>
          <a:bodyPr/>
          <a:lstStyle/>
          <a:p>
            <a:r>
              <a:rPr lang="en-US" dirty="0"/>
              <a:t>In this example, we have </a:t>
            </a:r>
            <a:r>
              <a:rPr lang="en-US" b="1" dirty="0"/>
              <a:t>data tasks </a:t>
            </a:r>
            <a:r>
              <a:rPr lang="en-US" dirty="0"/>
              <a:t>and </a:t>
            </a:r>
            <a:r>
              <a:rPr lang="en-US" b="1" dirty="0"/>
              <a:t>local tasks</a:t>
            </a:r>
          </a:p>
          <a:p>
            <a:r>
              <a:rPr lang="en-US" dirty="0"/>
              <a:t>Whenever a task finishes, a </a:t>
            </a:r>
            <a:r>
              <a:rPr lang="en-US" b="1" dirty="0"/>
              <a:t>task picker </a:t>
            </a:r>
            <a:r>
              <a:rPr lang="en-US" dirty="0"/>
              <a:t>chooses a task from eligible tasks in the task table</a:t>
            </a:r>
          </a:p>
          <a:p>
            <a:r>
              <a:rPr lang="en-US" dirty="0"/>
              <a:t>A task is eligible if it </a:t>
            </a:r>
            <a:r>
              <a:rPr lang="en-US" b="1" dirty="0"/>
              <a:t>activated </a:t>
            </a:r>
            <a:r>
              <a:rPr lang="en-US" dirty="0"/>
              <a:t>and </a:t>
            </a:r>
            <a:r>
              <a:rPr lang="en-US" b="1" dirty="0"/>
              <a:t>unblocked</a:t>
            </a:r>
          </a:p>
          <a:p>
            <a:r>
              <a:rPr lang="en-US" b="1" dirty="0"/>
              <a:t>Data tasks </a:t>
            </a:r>
            <a:r>
              <a:rPr lang="en-US" dirty="0"/>
              <a:t>are activated by the receipt of wavelets from the fabric</a:t>
            </a:r>
          </a:p>
          <a:p>
            <a:r>
              <a:rPr lang="en-US" b="1" dirty="0"/>
              <a:t>Local tasks </a:t>
            </a:r>
            <a:r>
              <a:rPr lang="en-US" dirty="0"/>
              <a:t>are activated by explicit command from the programmer</a:t>
            </a:r>
          </a:p>
        </p:txBody>
      </p:sp>
      <p:sp>
        <p:nvSpPr>
          <p:cNvPr id="4" name="Slide Number Placeholder 3">
            <a:extLst>
              <a:ext uri="{FF2B5EF4-FFF2-40B4-BE49-F238E27FC236}">
                <a16:creationId xmlns:a16="http://schemas.microsoft.com/office/drawing/2014/main" id="{75C6291C-B159-1C8F-8586-763E6B4CE543}"/>
              </a:ext>
            </a:extLst>
          </p:cNvPr>
          <p:cNvSpPr>
            <a:spLocks noGrp="1"/>
          </p:cNvSpPr>
          <p:nvPr>
            <p:ph type="sldNum" sz="quarter" idx="4"/>
          </p:nvPr>
        </p:nvSpPr>
        <p:spPr/>
        <p:txBody>
          <a:bodyPr/>
          <a:lstStyle/>
          <a:p>
            <a:fld id="{0B354EC8-F2B8-4A45-9B5A-4524A3A10FC3}" type="slidenum">
              <a:rPr lang="en-US" smtClean="0"/>
              <a:pPr/>
              <a:t>85</a:t>
            </a:fld>
            <a:endParaRPr lang="en-US" dirty="0"/>
          </a:p>
        </p:txBody>
      </p:sp>
      <p:sp>
        <p:nvSpPr>
          <p:cNvPr id="2" name="Title 1">
            <a:extLst>
              <a:ext uri="{FF2B5EF4-FFF2-40B4-BE49-F238E27FC236}">
                <a16:creationId xmlns:a16="http://schemas.microsoft.com/office/drawing/2014/main" id="{5AC0B1BF-7D8D-6F4D-EDF6-59CC6DA3EFBE}"/>
              </a:ext>
            </a:extLst>
          </p:cNvPr>
          <p:cNvSpPr>
            <a:spLocks noGrp="1"/>
          </p:cNvSpPr>
          <p:nvPr>
            <p:ph type="title"/>
          </p:nvPr>
        </p:nvSpPr>
        <p:spPr/>
        <p:txBody>
          <a:bodyPr/>
          <a:lstStyle/>
          <a:p>
            <a:r>
              <a:rPr lang="en-US" dirty="0"/>
              <a:t>A Word on Tasks</a:t>
            </a:r>
          </a:p>
        </p:txBody>
      </p:sp>
      <p:sp>
        <p:nvSpPr>
          <p:cNvPr id="12" name="Rectangle 11">
            <a:extLst>
              <a:ext uri="{FF2B5EF4-FFF2-40B4-BE49-F238E27FC236}">
                <a16:creationId xmlns:a16="http://schemas.microsoft.com/office/drawing/2014/main" id="{68E14AD0-1D79-FA78-3041-5D9EC82D8CF2}"/>
              </a:ext>
            </a:extLst>
          </p:cNvPr>
          <p:cNvSpPr/>
          <p:nvPr/>
        </p:nvSpPr>
        <p:spPr>
          <a:xfrm>
            <a:off x="1497109" y="3851066"/>
            <a:ext cx="4724400" cy="1371600"/>
          </a:xfrm>
          <a:prstGeom prst="rect">
            <a:avLst/>
          </a:prstGeom>
          <a:solidFill>
            <a:srgbClr val="FCDED4">
              <a:alpha val="49020"/>
            </a:srgb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8A7C21-E8F3-2D0C-7B5F-4C0359C42CB8}"/>
              </a:ext>
            </a:extLst>
          </p:cNvPr>
          <p:cNvSpPr/>
          <p:nvPr/>
        </p:nvSpPr>
        <p:spPr>
          <a:xfrm>
            <a:off x="1497109" y="5280938"/>
            <a:ext cx="4724400" cy="979042"/>
          </a:xfrm>
          <a:prstGeom prst="rect">
            <a:avLst/>
          </a:prstGeom>
          <a:solidFill>
            <a:srgbClr val="E6F9F3">
              <a:alpha val="51373"/>
            </a:srgbClr>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2F14364-28A8-F604-DB54-BEB739298DA3}"/>
              </a:ext>
            </a:extLst>
          </p:cNvPr>
          <p:cNvSpPr txBox="1"/>
          <p:nvPr/>
        </p:nvSpPr>
        <p:spPr>
          <a:xfrm>
            <a:off x="1577789" y="3120659"/>
            <a:ext cx="4518211" cy="3139321"/>
          </a:xfrm>
          <a:prstGeom prst="rect">
            <a:avLst/>
          </a:prstGeom>
          <a:noFill/>
        </p:spPr>
        <p:txBody>
          <a:bodyPr wrap="square">
            <a:spAutoFit/>
          </a:bodyPr>
          <a:lstStyle/>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result: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0.0</a:t>
            </a:r>
            <a:r>
              <a:rPr lang="en-US" dirty="0">
                <a:latin typeface="Consolas" panose="020B0609020204030204" pitchFamily="49" charset="0"/>
                <a:cs typeface="Consolas" panose="020B0609020204030204" pitchFamily="49" charset="0"/>
              </a:rPr>
              <a:t>;</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sum: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0.0</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foo_task</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wavelet_data</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result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wavelet_data</a:t>
            </a:r>
            <a:r>
              <a:rPr lang="en-US" dirty="0">
                <a:latin typeface="Consolas" panose="020B0609020204030204" pitchFamily="49" charset="0"/>
                <a:cs typeface="Consolas" panose="020B0609020204030204" pitchFamily="49" charset="0"/>
              </a:rPr>
              <a:t>;</a:t>
            </a:r>
          </a:p>
          <a:p>
            <a:r>
              <a:rPr lang="en-US" dirty="0">
                <a:solidFill>
                  <a:srgbClr val="204A87"/>
                </a:solidFill>
                <a:effectLst/>
                <a:latin typeface="Consolas" panose="020B0609020204030204" pitchFamily="49" charset="0"/>
                <a:cs typeface="Consolas" panose="020B0609020204030204" pitchFamily="49" charset="0"/>
              </a:rPr>
              <a:t>    @activate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foo_task_id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bar_task</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sum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result;</a:t>
            </a:r>
          </a:p>
          <a:p>
            <a:r>
              <a:rPr lang="en-US" dirty="0">
                <a:latin typeface="Consolas" panose="020B0609020204030204" pitchFamily="49" charset="0"/>
                <a:cs typeface="Consolas" panose="020B0609020204030204" pitchFamily="49" charset="0"/>
              </a:rPr>
              <a:t>}</a:t>
            </a:r>
          </a:p>
        </p:txBody>
      </p:sp>
      <p:sp>
        <p:nvSpPr>
          <p:cNvPr id="9" name="TextBox 8">
            <a:extLst>
              <a:ext uri="{FF2B5EF4-FFF2-40B4-BE49-F238E27FC236}">
                <a16:creationId xmlns:a16="http://schemas.microsoft.com/office/drawing/2014/main" id="{C0B75D38-41F6-8009-E649-F24384FD6559}"/>
              </a:ext>
            </a:extLst>
          </p:cNvPr>
          <p:cNvSpPr txBox="1"/>
          <p:nvPr/>
        </p:nvSpPr>
        <p:spPr>
          <a:xfrm>
            <a:off x="6598022" y="3879026"/>
            <a:ext cx="4016189" cy="646331"/>
          </a:xfrm>
          <a:prstGeom prst="rect">
            <a:avLst/>
          </a:prstGeom>
          <a:noFill/>
        </p:spPr>
        <p:txBody>
          <a:bodyPr wrap="square" rtlCol="0">
            <a:spAutoFit/>
          </a:bodyPr>
          <a:lstStyle/>
          <a:p>
            <a:r>
              <a:rPr lang="en-US" dirty="0"/>
              <a:t>Activated by receipt of wavelet in queue to which </a:t>
            </a:r>
            <a:r>
              <a:rPr lang="en-US" dirty="0" err="1">
                <a:latin typeface="Consolas" panose="020B0609020204030204" pitchFamily="49" charset="0"/>
                <a:cs typeface="Consolas" panose="020B0609020204030204" pitchFamily="49" charset="0"/>
              </a:rPr>
              <a:t>foo_task</a:t>
            </a:r>
            <a:r>
              <a:rPr lang="en-US" dirty="0">
                <a:latin typeface="Consolas" panose="020B0609020204030204" pitchFamily="49" charset="0"/>
                <a:cs typeface="Consolas" panose="020B0609020204030204" pitchFamily="49" charset="0"/>
              </a:rPr>
              <a:t> </a:t>
            </a:r>
            <a:r>
              <a:rPr lang="en-US" dirty="0"/>
              <a:t>is bound</a:t>
            </a:r>
          </a:p>
        </p:txBody>
      </p:sp>
      <p:sp>
        <p:nvSpPr>
          <p:cNvPr id="14" name="TextBox 13">
            <a:extLst>
              <a:ext uri="{FF2B5EF4-FFF2-40B4-BE49-F238E27FC236}">
                <a16:creationId xmlns:a16="http://schemas.microsoft.com/office/drawing/2014/main" id="{72F6C4DC-F4DB-3CB3-4E79-EF977FA6D527}"/>
              </a:ext>
            </a:extLst>
          </p:cNvPr>
          <p:cNvSpPr txBox="1"/>
          <p:nvPr/>
        </p:nvSpPr>
        <p:spPr>
          <a:xfrm>
            <a:off x="6598022" y="5280938"/>
            <a:ext cx="4518211" cy="369332"/>
          </a:xfrm>
          <a:prstGeom prst="rect">
            <a:avLst/>
          </a:prstGeom>
          <a:noFill/>
        </p:spPr>
        <p:txBody>
          <a:bodyPr wrap="square" rtlCol="0">
            <a:spAutoFit/>
          </a:bodyPr>
          <a:lstStyle/>
          <a:p>
            <a:r>
              <a:rPr lang="en-US" dirty="0"/>
              <a:t>Activated by </a:t>
            </a:r>
            <a:r>
              <a:rPr lang="en-US" dirty="0">
                <a:latin typeface="Consolas" panose="020B0609020204030204" pitchFamily="49" charset="0"/>
                <a:cs typeface="Consolas" panose="020B0609020204030204" pitchFamily="49" charset="0"/>
              </a:rPr>
              <a:t>@activate </a:t>
            </a:r>
            <a:r>
              <a:rPr lang="en-US" dirty="0"/>
              <a:t>call in </a:t>
            </a:r>
            <a:r>
              <a:rPr lang="en-US" dirty="0" err="1">
                <a:latin typeface="Consolas" panose="020B0609020204030204" pitchFamily="49" charset="0"/>
                <a:cs typeface="Consolas" panose="020B0609020204030204" pitchFamily="49" charset="0"/>
              </a:rPr>
              <a:t>foo_task</a:t>
            </a:r>
            <a:endParaRPr lang="en-US"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7796443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227885-5A47-A921-2F8A-3B7E9488284C}"/>
              </a:ext>
            </a:extLst>
          </p:cNvPr>
          <p:cNvSpPr txBox="1"/>
          <p:nvPr/>
        </p:nvSpPr>
        <p:spPr>
          <a:xfrm>
            <a:off x="1075767" y="1083729"/>
            <a:ext cx="6096000" cy="4893647"/>
          </a:xfrm>
          <a:prstGeom prst="rect">
            <a:avLst/>
          </a:prstGeom>
          <a:noFill/>
        </p:spPr>
        <p:txBody>
          <a:bodyPr wrap="square">
            <a:spAutoFit/>
          </a:bodyPr>
          <a:lstStyle/>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result: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0.0</a:t>
            </a:r>
            <a:r>
              <a:rPr lang="en-US" dirty="0">
                <a:latin typeface="Consolas" panose="020B0609020204030204" pitchFamily="49" charset="0"/>
                <a:cs typeface="Consolas" panose="020B0609020204030204" pitchFamily="49" charset="0"/>
              </a:rPr>
              <a:t>;</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sum: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0.0</a:t>
            </a:r>
            <a:r>
              <a:rPr lang="en-US" dirty="0">
                <a:latin typeface="Consolas" panose="020B0609020204030204" pitchFamily="49" charset="0"/>
                <a:cs typeface="Consolas" panose="020B0609020204030204" pitchFamily="49" charset="0"/>
              </a:rPr>
              <a:t>;</a:t>
            </a:r>
          </a:p>
          <a:p>
            <a:endParaRPr lang="en-US" sz="800"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main_task</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wavelet_data</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result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wavelet_data</a:t>
            </a:r>
            <a:r>
              <a:rPr lang="en-US" dirty="0">
                <a:latin typeface="Consolas" panose="020B0609020204030204" pitchFamily="49" charset="0"/>
                <a:cs typeface="Consolas" panose="020B0609020204030204" pitchFamily="49" charset="0"/>
              </a:rPr>
              <a:t>;</a:t>
            </a:r>
          </a:p>
          <a:p>
            <a:r>
              <a:rPr lang="en-US" dirty="0">
                <a:solidFill>
                  <a:srgbClr val="204A87"/>
                </a:solidFill>
                <a:effectLst/>
                <a:latin typeface="Consolas" panose="020B0609020204030204" pitchFamily="49" charset="0"/>
                <a:cs typeface="Consolas" panose="020B0609020204030204" pitchFamily="49" charset="0"/>
              </a:rPr>
              <a:t>  @activate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foo_task_id</a:t>
            </a:r>
            <a:r>
              <a:rPr lang="en-US" dirty="0">
                <a:latin typeface="Consolas" panose="020B0609020204030204" pitchFamily="49" charset="0"/>
                <a:cs typeface="Consolas" panose="020B0609020204030204" pitchFamily="49" charset="0"/>
              </a:rPr>
              <a:t>);</a:t>
            </a:r>
          </a:p>
          <a:p>
            <a:r>
              <a:rPr lang="en-US" dirty="0">
                <a:solidFill>
                  <a:srgbClr val="204A87"/>
                </a:solidFill>
                <a:effectLst/>
                <a:latin typeface="Consolas" panose="020B0609020204030204" pitchFamily="49" charset="0"/>
                <a:cs typeface="Consolas" panose="020B0609020204030204" pitchFamily="49" charset="0"/>
              </a:rPr>
              <a:t>  @activate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bar_task_id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a:p>
            <a:endParaRPr lang="en-US" sz="800" b="1" dirty="0">
              <a:solidFill>
                <a:srgbClr val="204A87"/>
              </a:solidFill>
              <a:effectLst/>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foo_task</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sum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result;</a:t>
            </a:r>
          </a:p>
          <a:p>
            <a:r>
              <a:rPr lang="en-US" dirty="0">
                <a:solidFill>
                  <a:srgbClr val="204A87"/>
                </a:solidFill>
                <a:effectLst/>
                <a:latin typeface="Consolas" panose="020B0609020204030204" pitchFamily="49" charset="0"/>
                <a:cs typeface="Consolas" panose="020B0609020204030204" pitchFamily="49" charset="0"/>
              </a:rPr>
              <a:t>  @unblock</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bar_task_id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a:p>
            <a:endParaRPr lang="en-US" sz="800"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bar_task</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sum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2.0</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a:p>
            <a:endParaRPr lang="en-US" sz="800" b="1" dirty="0">
              <a:solidFill>
                <a:srgbClr val="204A87"/>
              </a:solidFill>
              <a:effectLst/>
              <a:latin typeface="Consolas" panose="020B0609020204030204" pitchFamily="49" charset="0"/>
              <a:cs typeface="Consolas" panose="020B0609020204030204" pitchFamily="49" charset="0"/>
            </a:endParaRPr>
          </a:p>
          <a:p>
            <a:r>
              <a:rPr lang="en-US" b="1" dirty="0" err="1">
                <a:solidFill>
                  <a:srgbClr val="204A87"/>
                </a:solidFill>
                <a:effectLst/>
                <a:latin typeface="Consolas" panose="020B0609020204030204" pitchFamily="49" charset="0"/>
                <a:cs typeface="Consolas" panose="020B0609020204030204" pitchFamily="49" charset="0"/>
              </a:rPr>
              <a:t>comptime</a:t>
            </a:r>
            <a:r>
              <a:rPr lang="en-US" dirty="0">
                <a:latin typeface="Consolas" panose="020B0609020204030204" pitchFamily="49" charset="0"/>
                <a:cs typeface="Consolas" panose="020B0609020204030204" pitchFamily="49" charset="0"/>
              </a:rPr>
              <a:t> { </a:t>
            </a:r>
            <a:r>
              <a:rPr lang="en-US" dirty="0">
                <a:solidFill>
                  <a:srgbClr val="204A87"/>
                </a:solidFill>
                <a:effectLst/>
                <a:latin typeface="Consolas" panose="020B0609020204030204" pitchFamily="49" charset="0"/>
                <a:cs typeface="Consolas" panose="020B0609020204030204" pitchFamily="49" charset="0"/>
              </a:rPr>
              <a:t>@block</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bar_task_id</a:t>
            </a:r>
            <a:r>
              <a:rPr lang="en-US" dirty="0">
                <a:latin typeface="Consolas" panose="020B0609020204030204" pitchFamily="49" charset="0"/>
                <a:cs typeface="Consolas" panose="020B0609020204030204" pitchFamily="49" charset="0"/>
              </a:rPr>
              <a:t>); }</a:t>
            </a:r>
          </a:p>
        </p:txBody>
      </p:sp>
      <p:sp>
        <p:nvSpPr>
          <p:cNvPr id="4" name="Slide Number Placeholder 3">
            <a:extLst>
              <a:ext uri="{FF2B5EF4-FFF2-40B4-BE49-F238E27FC236}">
                <a16:creationId xmlns:a16="http://schemas.microsoft.com/office/drawing/2014/main" id="{75C6291C-B159-1C8F-8586-763E6B4CE543}"/>
              </a:ext>
            </a:extLst>
          </p:cNvPr>
          <p:cNvSpPr>
            <a:spLocks noGrp="1"/>
          </p:cNvSpPr>
          <p:nvPr>
            <p:ph type="sldNum" sz="quarter" idx="4"/>
          </p:nvPr>
        </p:nvSpPr>
        <p:spPr/>
        <p:txBody>
          <a:bodyPr/>
          <a:lstStyle/>
          <a:p>
            <a:fld id="{0B354EC8-F2B8-4A45-9B5A-4524A3A10FC3}" type="slidenum">
              <a:rPr lang="en-US" smtClean="0"/>
              <a:pPr/>
              <a:t>86</a:t>
            </a:fld>
            <a:endParaRPr lang="en-US" dirty="0"/>
          </a:p>
        </p:txBody>
      </p:sp>
      <p:sp>
        <p:nvSpPr>
          <p:cNvPr id="2" name="Title 1">
            <a:extLst>
              <a:ext uri="{FF2B5EF4-FFF2-40B4-BE49-F238E27FC236}">
                <a16:creationId xmlns:a16="http://schemas.microsoft.com/office/drawing/2014/main" id="{5AC0B1BF-7D8D-6F4D-EDF6-59CC6DA3EFBE}"/>
              </a:ext>
            </a:extLst>
          </p:cNvPr>
          <p:cNvSpPr>
            <a:spLocks noGrp="1"/>
          </p:cNvSpPr>
          <p:nvPr>
            <p:ph type="title"/>
          </p:nvPr>
        </p:nvSpPr>
        <p:spPr/>
        <p:txBody>
          <a:bodyPr/>
          <a:lstStyle/>
          <a:p>
            <a:r>
              <a:rPr lang="en-US" dirty="0"/>
              <a:t>A Word on Tasks</a:t>
            </a:r>
          </a:p>
        </p:txBody>
      </p:sp>
      <p:sp>
        <p:nvSpPr>
          <p:cNvPr id="9" name="TextBox 8">
            <a:extLst>
              <a:ext uri="{FF2B5EF4-FFF2-40B4-BE49-F238E27FC236}">
                <a16:creationId xmlns:a16="http://schemas.microsoft.com/office/drawing/2014/main" id="{C0B75D38-41F6-8009-E649-F24384FD6559}"/>
              </a:ext>
            </a:extLst>
          </p:cNvPr>
          <p:cNvSpPr txBox="1"/>
          <p:nvPr/>
        </p:nvSpPr>
        <p:spPr>
          <a:xfrm>
            <a:off x="5860643" y="2135255"/>
            <a:ext cx="5499100" cy="646331"/>
          </a:xfrm>
          <a:prstGeom prst="rect">
            <a:avLst/>
          </a:prstGeom>
          <a:noFill/>
        </p:spPr>
        <p:txBody>
          <a:bodyPr wrap="square" rtlCol="0">
            <a:spAutoFit/>
          </a:bodyPr>
          <a:lstStyle/>
          <a:p>
            <a:r>
              <a:rPr lang="en-US" dirty="0"/>
              <a:t>Activate both </a:t>
            </a:r>
            <a:r>
              <a:rPr lang="en-US" dirty="0" err="1">
                <a:latin typeface="Consolas" panose="020B0609020204030204" pitchFamily="49" charset="0"/>
                <a:cs typeface="Consolas" panose="020B0609020204030204" pitchFamily="49" charset="0"/>
              </a:rPr>
              <a:t>foo_task</a:t>
            </a:r>
            <a:r>
              <a:rPr lang="en-US" dirty="0">
                <a:latin typeface="Consolas" panose="020B0609020204030204" pitchFamily="49" charset="0"/>
                <a:cs typeface="Consolas" panose="020B0609020204030204" pitchFamily="49" charset="0"/>
              </a:rPr>
              <a:t> </a:t>
            </a:r>
            <a:r>
              <a:rPr lang="en-US" dirty="0"/>
              <a:t>and </a:t>
            </a:r>
            <a:r>
              <a:rPr lang="en-US" dirty="0" err="1">
                <a:latin typeface="Consolas" panose="020B0609020204030204" pitchFamily="49" charset="0"/>
                <a:cs typeface="Consolas" panose="020B0609020204030204" pitchFamily="49" charset="0"/>
              </a:rPr>
              <a:t>bar_task</a:t>
            </a:r>
            <a:r>
              <a:rPr lang="en-US" dirty="0"/>
              <a:t>, but only </a:t>
            </a:r>
            <a:r>
              <a:rPr lang="en-US" dirty="0" err="1">
                <a:latin typeface="Consolas" panose="020B0609020204030204" pitchFamily="49" charset="0"/>
                <a:cs typeface="Consolas" panose="020B0609020204030204" pitchFamily="49" charset="0"/>
              </a:rPr>
              <a:t>foo_task</a:t>
            </a:r>
            <a:r>
              <a:rPr lang="en-US" dirty="0">
                <a:latin typeface="Consolas" panose="020B0609020204030204" pitchFamily="49" charset="0"/>
                <a:cs typeface="Consolas" panose="020B0609020204030204" pitchFamily="49" charset="0"/>
              </a:rPr>
              <a:t> </a:t>
            </a:r>
            <a:r>
              <a:rPr lang="en-US" dirty="0"/>
              <a:t>is eligible, as </a:t>
            </a:r>
            <a:r>
              <a:rPr lang="en-US" dirty="0" err="1">
                <a:latin typeface="Consolas" panose="020B0609020204030204" pitchFamily="49" charset="0"/>
                <a:cs typeface="Consolas" panose="020B0609020204030204" pitchFamily="49" charset="0"/>
              </a:rPr>
              <a:t>bar_task</a:t>
            </a:r>
            <a:r>
              <a:rPr lang="en-US" dirty="0">
                <a:latin typeface="Consolas" panose="020B0609020204030204" pitchFamily="49" charset="0"/>
                <a:cs typeface="Consolas" panose="020B0609020204030204" pitchFamily="49" charset="0"/>
              </a:rPr>
              <a:t> </a:t>
            </a:r>
            <a:r>
              <a:rPr lang="en-US" dirty="0"/>
              <a:t>is blocked</a:t>
            </a:r>
          </a:p>
        </p:txBody>
      </p:sp>
      <p:sp>
        <p:nvSpPr>
          <p:cNvPr id="14" name="TextBox 13">
            <a:extLst>
              <a:ext uri="{FF2B5EF4-FFF2-40B4-BE49-F238E27FC236}">
                <a16:creationId xmlns:a16="http://schemas.microsoft.com/office/drawing/2014/main" id="{72F6C4DC-F4DB-3CB3-4E79-EF977FA6D527}"/>
              </a:ext>
            </a:extLst>
          </p:cNvPr>
          <p:cNvSpPr txBox="1"/>
          <p:nvPr/>
        </p:nvSpPr>
        <p:spPr>
          <a:xfrm>
            <a:off x="5860643" y="5404939"/>
            <a:ext cx="4518211" cy="369332"/>
          </a:xfrm>
          <a:prstGeom prst="rect">
            <a:avLst/>
          </a:prstGeom>
          <a:noFill/>
        </p:spPr>
        <p:txBody>
          <a:bodyPr wrap="square" rtlCol="0">
            <a:spAutoFit/>
          </a:bodyPr>
          <a:lstStyle/>
          <a:p>
            <a:r>
              <a:rPr lang="en-US" dirty="0"/>
              <a:t>Block </a:t>
            </a:r>
            <a:r>
              <a:rPr lang="en-US" dirty="0" err="1">
                <a:latin typeface="Consolas" panose="020B0609020204030204" pitchFamily="49" charset="0"/>
                <a:cs typeface="Consolas" panose="020B0609020204030204" pitchFamily="49" charset="0"/>
              </a:rPr>
              <a:t>bar_task</a:t>
            </a:r>
            <a:r>
              <a:rPr lang="en-US" dirty="0">
                <a:latin typeface="Consolas" panose="020B0609020204030204" pitchFamily="49" charset="0"/>
                <a:cs typeface="Consolas" panose="020B0609020204030204" pitchFamily="49" charset="0"/>
              </a:rPr>
              <a:t> </a:t>
            </a:r>
            <a:r>
              <a:rPr lang="en-US" dirty="0"/>
              <a:t>at compile time</a:t>
            </a:r>
            <a:endParaRPr lang="en-US" dirty="0">
              <a:latin typeface="Consolas" panose="020B0609020204030204" pitchFamily="49" charset="0"/>
              <a:cs typeface="Consolas" panose="020B0609020204030204" pitchFamily="49" charset="0"/>
            </a:endParaRPr>
          </a:p>
        </p:txBody>
      </p:sp>
      <p:sp>
        <p:nvSpPr>
          <p:cNvPr id="16" name="TextBox 15">
            <a:extLst>
              <a:ext uri="{FF2B5EF4-FFF2-40B4-BE49-F238E27FC236}">
                <a16:creationId xmlns:a16="http://schemas.microsoft.com/office/drawing/2014/main" id="{BD5C23E9-8E07-5989-C0C0-14E559577434}"/>
              </a:ext>
            </a:extLst>
          </p:cNvPr>
          <p:cNvSpPr txBox="1"/>
          <p:nvPr/>
        </p:nvSpPr>
        <p:spPr>
          <a:xfrm>
            <a:off x="5860644" y="3429000"/>
            <a:ext cx="4233616" cy="646331"/>
          </a:xfrm>
          <a:prstGeom prst="rect">
            <a:avLst/>
          </a:prstGeom>
          <a:noFill/>
        </p:spPr>
        <p:txBody>
          <a:bodyPr wrap="square" rtlCol="0">
            <a:spAutoFit/>
          </a:bodyPr>
          <a:lstStyle/>
          <a:p>
            <a:r>
              <a:rPr lang="en-US" dirty="0"/>
              <a:t>Unblock </a:t>
            </a:r>
            <a:r>
              <a:rPr lang="en-US" dirty="0" err="1">
                <a:latin typeface="Consolas" panose="020B0609020204030204" pitchFamily="49" charset="0"/>
                <a:cs typeface="Consolas" panose="020B0609020204030204" pitchFamily="49" charset="0"/>
              </a:rPr>
              <a:t>bar_task</a:t>
            </a:r>
            <a:r>
              <a:rPr lang="en-US" dirty="0">
                <a:latin typeface="Consolas" panose="020B0609020204030204" pitchFamily="49" charset="0"/>
                <a:cs typeface="Consolas" panose="020B0609020204030204" pitchFamily="49" charset="0"/>
              </a:rPr>
              <a:t> </a:t>
            </a:r>
            <a:r>
              <a:rPr lang="en-US" dirty="0"/>
              <a:t>when </a:t>
            </a:r>
            <a:r>
              <a:rPr lang="en-US" dirty="0" err="1">
                <a:latin typeface="Consolas" panose="020B0609020204030204" pitchFamily="49" charset="0"/>
                <a:cs typeface="Consolas" panose="020B0609020204030204" pitchFamily="49" charset="0"/>
              </a:rPr>
              <a:t>foo_task</a:t>
            </a:r>
            <a:r>
              <a:rPr lang="en-US" dirty="0">
                <a:latin typeface="Consolas" panose="020B0609020204030204" pitchFamily="49" charset="0"/>
                <a:cs typeface="Consolas" panose="020B0609020204030204" pitchFamily="49" charset="0"/>
              </a:rPr>
              <a:t> </a:t>
            </a:r>
            <a:r>
              <a:rPr lang="en-US" dirty="0"/>
              <a:t>runs, so </a:t>
            </a:r>
            <a:r>
              <a:rPr lang="en-US" dirty="0" err="1">
                <a:latin typeface="Consolas" panose="020B0609020204030204" pitchFamily="49" charset="0"/>
                <a:cs typeface="Consolas" panose="020B0609020204030204" pitchFamily="49" charset="0"/>
              </a:rPr>
              <a:t>bar_task</a:t>
            </a:r>
            <a:r>
              <a:rPr lang="en-US" dirty="0">
                <a:latin typeface="Consolas" panose="020B0609020204030204" pitchFamily="49" charset="0"/>
                <a:cs typeface="Consolas" panose="020B0609020204030204" pitchFamily="49" charset="0"/>
              </a:rPr>
              <a:t> </a:t>
            </a:r>
            <a:r>
              <a:rPr lang="en-US" dirty="0"/>
              <a:t>runs next</a:t>
            </a:r>
          </a:p>
        </p:txBody>
      </p:sp>
    </p:spTree>
    <p:extLst>
      <p:ext uri="{BB962C8B-B14F-4D97-AF65-F5344CB8AC3E}">
        <p14:creationId xmlns:p14="http://schemas.microsoft.com/office/powerpoint/2010/main" val="652440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ACD2CA-602C-9262-DC16-2FCA9CD82E7D}"/>
              </a:ext>
            </a:extLst>
          </p:cNvPr>
          <p:cNvSpPr>
            <a:spLocks noGrp="1"/>
          </p:cNvSpPr>
          <p:nvPr>
            <p:ph idx="1"/>
          </p:nvPr>
        </p:nvSpPr>
        <p:spPr>
          <a:xfrm>
            <a:off x="365760" y="964575"/>
            <a:ext cx="11342146" cy="2164679"/>
          </a:xfrm>
        </p:spPr>
        <p:txBody>
          <a:bodyPr/>
          <a:lstStyle/>
          <a:p>
            <a:r>
              <a:rPr lang="en-US" dirty="0"/>
              <a:t>IQs and OQs serve as “buffers” for sending and receiving wavelets to and from fabric</a:t>
            </a:r>
          </a:p>
          <a:p>
            <a:r>
              <a:rPr lang="en-US" dirty="0"/>
              <a:t>In addition to data tasks, IQs are also used when an operation has an input fabric operand</a:t>
            </a:r>
          </a:p>
          <a:p>
            <a:r>
              <a:rPr lang="en-US" dirty="0"/>
              <a:t>OQs are used when an operation has an output fabric operand</a:t>
            </a:r>
          </a:p>
          <a:p>
            <a:r>
              <a:rPr lang="en-US" dirty="0"/>
              <a:t>Operations with fabric operands can execute on asynchronous </a:t>
            </a:r>
            <a:r>
              <a:rPr lang="en-US" dirty="0" err="1"/>
              <a:t>microthreads</a:t>
            </a:r>
            <a:endParaRPr lang="en-US" dirty="0"/>
          </a:p>
          <a:p>
            <a:r>
              <a:rPr lang="en-US" dirty="0"/>
              <a:t>By default, </a:t>
            </a:r>
            <a:r>
              <a:rPr lang="en-US" dirty="0" err="1"/>
              <a:t>microthread</a:t>
            </a:r>
            <a:r>
              <a:rPr lang="en-US" dirty="0"/>
              <a:t> ID is taken from ID of queue used in operation</a:t>
            </a:r>
          </a:p>
          <a:p>
            <a:r>
              <a:rPr lang="en-US" dirty="0"/>
              <a:t>IQs and OQs are bound to colors (but can be re-bound to different color at runtime)</a:t>
            </a:r>
          </a:p>
        </p:txBody>
      </p:sp>
      <p:sp>
        <p:nvSpPr>
          <p:cNvPr id="2" name="Title 1">
            <a:extLst>
              <a:ext uri="{FF2B5EF4-FFF2-40B4-BE49-F238E27FC236}">
                <a16:creationId xmlns:a16="http://schemas.microsoft.com/office/drawing/2014/main" id="{5AC0B1BF-7D8D-6F4D-EDF6-59CC6DA3EFBE}"/>
              </a:ext>
            </a:extLst>
          </p:cNvPr>
          <p:cNvSpPr>
            <a:spLocks noGrp="1"/>
          </p:cNvSpPr>
          <p:nvPr>
            <p:ph type="title"/>
          </p:nvPr>
        </p:nvSpPr>
        <p:spPr/>
        <p:txBody>
          <a:bodyPr/>
          <a:lstStyle/>
          <a:p>
            <a:r>
              <a:rPr lang="en-US" dirty="0"/>
              <a:t>A Word on Queues and </a:t>
            </a:r>
            <a:r>
              <a:rPr lang="en-US" dirty="0" err="1"/>
              <a:t>Microthreads</a:t>
            </a:r>
            <a:endParaRPr lang="en-US" dirty="0"/>
          </a:p>
        </p:txBody>
      </p:sp>
      <p:sp>
        <p:nvSpPr>
          <p:cNvPr id="10" name="TextBox 9">
            <a:extLst>
              <a:ext uri="{FF2B5EF4-FFF2-40B4-BE49-F238E27FC236}">
                <a16:creationId xmlns:a16="http://schemas.microsoft.com/office/drawing/2014/main" id="{A5547CC6-3565-12B6-5233-85CDD0D24E56}"/>
              </a:ext>
            </a:extLst>
          </p:cNvPr>
          <p:cNvSpPr txBox="1"/>
          <p:nvPr/>
        </p:nvSpPr>
        <p:spPr>
          <a:xfrm>
            <a:off x="1057835" y="3457575"/>
            <a:ext cx="10076329" cy="2585323"/>
          </a:xfrm>
          <a:prstGeom prst="rect">
            <a:avLst/>
          </a:prstGeom>
          <a:noFill/>
        </p:spPr>
        <p:txBody>
          <a:bodyPr wrap="square">
            <a:spAutoFit/>
          </a:bodyPr>
          <a:lstStyle/>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foo_task</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void</a:t>
            </a:r>
            <a:r>
              <a:rPr lang="en-US" dirty="0">
                <a:latin typeface="Consolas" panose="020B0609020204030204" pitchFamily="49" charset="0"/>
                <a:cs typeface="Consolas" panose="020B0609020204030204" pitchFamily="49" charset="0"/>
              </a:rPr>
              <a:t> { </a:t>
            </a:r>
          </a:p>
          <a:p>
            <a:r>
              <a:rPr lang="en-US" b="1" dirty="0">
                <a:solidFill>
                  <a:srgbClr val="204A87"/>
                </a:solidFill>
                <a:effectLst/>
                <a:latin typeface="Consolas" panose="020B0609020204030204" pitchFamily="49" charset="0"/>
                <a:cs typeface="Consolas" panose="020B0609020204030204" pitchFamily="49" charset="0"/>
              </a:rPr>
              <a:t>    const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in_dsd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fabin_dsd</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fabric_color</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recv</a:t>
            </a:r>
            <a:r>
              <a:rPr lang="en-US" dirty="0">
                <a:latin typeface="Consolas" panose="020B0609020204030204" pitchFamily="49" charset="0"/>
                <a:cs typeface="Consolas" panose="020B0609020204030204" pitchFamily="49" charset="0"/>
              </a:rPr>
              <a:t>, .extent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2, .</a:t>
            </a:r>
            <a:r>
              <a:rPr lang="en-US" dirty="0" err="1">
                <a:latin typeface="Consolas" panose="020B0609020204030204" pitchFamily="49" charset="0"/>
                <a:cs typeface="Consolas" panose="020B0609020204030204" pitchFamily="49" charset="0"/>
              </a:rPr>
              <a:t>input_queue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recv_iq</a:t>
            </a:r>
            <a:r>
              <a:rPr lang="en-US" dirty="0">
                <a:latin typeface="Consolas" panose="020B0609020204030204" pitchFamily="49" charset="0"/>
                <a:cs typeface="Consolas" panose="020B0609020204030204" pitchFamily="49" charset="0"/>
              </a:rPr>
              <a:t> });</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    const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out_dsd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fabout_dsd</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fabric_color</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send, .extent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2, .</a:t>
            </a:r>
            <a:r>
              <a:rPr lang="en-US" dirty="0" err="1">
                <a:latin typeface="Consolas" panose="020B0609020204030204" pitchFamily="49" charset="0"/>
                <a:cs typeface="Consolas" panose="020B0609020204030204" pitchFamily="49" charset="0"/>
              </a:rPr>
              <a:t>output_queue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send_oq</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 </a:t>
            </a:r>
          </a:p>
          <a:p>
            <a:r>
              <a:rPr lang="en-US" dirty="0">
                <a:solidFill>
                  <a:srgbClr val="204A87"/>
                </a:solidFill>
                <a:effectLst/>
                <a:latin typeface="Consolas" panose="020B0609020204030204" pitchFamily="49" charset="0"/>
                <a:cs typeface="Consolas" panose="020B0609020204030204" pitchFamily="49" charset="0"/>
              </a:rPr>
              <a:t>    @</a:t>
            </a:r>
            <a:r>
              <a:rPr lang="en-US" dirty="0" err="1">
                <a:solidFill>
                  <a:srgbClr val="204A87"/>
                </a:solidFill>
                <a:effectLst/>
                <a:latin typeface="Consolas" panose="020B0609020204030204" pitchFamily="49" charset="0"/>
                <a:cs typeface="Consolas" panose="020B0609020204030204" pitchFamily="49" charset="0"/>
              </a:rPr>
              <a:t>fadds</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out_dsd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in_dsd</a:t>
            </a:r>
            <a:r>
              <a:rPr lang="en-US" dirty="0">
                <a:latin typeface="Consolas" panose="020B0609020204030204" pitchFamily="49" charset="0"/>
                <a:cs typeface="Consolas" panose="020B0609020204030204" pitchFamily="49" charset="0"/>
              </a:rPr>
              <a:t>, 5.0, .{ .async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000000"/>
                </a:solidFill>
                <a:effectLst/>
                <a:latin typeface="Consolas" panose="020B0609020204030204" pitchFamily="49" charset="0"/>
                <a:cs typeface="Consolas" panose="020B0609020204030204" pitchFamily="49" charset="0"/>
              </a:rPr>
              <a:t>true, .activate = </a:t>
            </a:r>
            <a:r>
              <a:rPr lang="en-US" dirty="0" err="1">
                <a:solidFill>
                  <a:srgbClr val="000000"/>
                </a:solidFill>
                <a:latin typeface="Consolas" panose="020B0609020204030204" pitchFamily="49" charset="0"/>
                <a:cs typeface="Consolas" panose="020B0609020204030204" pitchFamily="49" charset="0"/>
              </a:rPr>
              <a:t>bar</a:t>
            </a:r>
            <a:r>
              <a:rPr lang="en-US" dirty="0" err="1">
                <a:solidFill>
                  <a:srgbClr val="000000"/>
                </a:solidFill>
                <a:effectLst/>
                <a:latin typeface="Consolas" panose="020B0609020204030204" pitchFamily="49" charset="0"/>
                <a:cs typeface="Consolas" panose="020B0609020204030204" pitchFamily="49" charset="0"/>
              </a:rPr>
              <a:t>_task</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1275408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C6291C-B159-1C8F-8586-763E6B4CE543}"/>
              </a:ext>
            </a:extLst>
          </p:cNvPr>
          <p:cNvSpPr>
            <a:spLocks noGrp="1"/>
          </p:cNvSpPr>
          <p:nvPr>
            <p:ph type="sldNum" sz="quarter" idx="4"/>
          </p:nvPr>
        </p:nvSpPr>
        <p:spPr/>
        <p:txBody>
          <a:bodyPr/>
          <a:lstStyle/>
          <a:p>
            <a:fld id="{0B354EC8-F2B8-4A45-9B5A-4524A3A10FC3}" type="slidenum">
              <a:rPr lang="en-US" smtClean="0"/>
              <a:pPr/>
              <a:t>88</a:t>
            </a:fld>
            <a:endParaRPr lang="en-US" dirty="0"/>
          </a:p>
        </p:txBody>
      </p:sp>
      <p:sp>
        <p:nvSpPr>
          <p:cNvPr id="2" name="Title 1">
            <a:extLst>
              <a:ext uri="{FF2B5EF4-FFF2-40B4-BE49-F238E27FC236}">
                <a16:creationId xmlns:a16="http://schemas.microsoft.com/office/drawing/2014/main" id="{5AC0B1BF-7D8D-6F4D-EDF6-59CC6DA3EFBE}"/>
              </a:ext>
            </a:extLst>
          </p:cNvPr>
          <p:cNvSpPr>
            <a:spLocks noGrp="1"/>
          </p:cNvSpPr>
          <p:nvPr>
            <p:ph type="title"/>
          </p:nvPr>
        </p:nvSpPr>
        <p:spPr/>
        <p:txBody>
          <a:bodyPr/>
          <a:lstStyle/>
          <a:p>
            <a:r>
              <a:rPr lang="en-US" dirty="0"/>
              <a:t>Colors</a:t>
            </a:r>
          </a:p>
        </p:txBody>
      </p:sp>
      <p:graphicFrame>
        <p:nvGraphicFramePr>
          <p:cNvPr id="5" name="Table 4">
            <a:extLst>
              <a:ext uri="{FF2B5EF4-FFF2-40B4-BE49-F238E27FC236}">
                <a16:creationId xmlns:a16="http://schemas.microsoft.com/office/drawing/2014/main" id="{6B032BCE-328F-98A1-A4EA-3021C9D208D8}"/>
              </a:ext>
            </a:extLst>
          </p:cNvPr>
          <p:cNvGraphicFramePr>
            <a:graphicFrameLocks noGrp="1"/>
          </p:cNvGraphicFramePr>
          <p:nvPr/>
        </p:nvGraphicFramePr>
        <p:xfrm>
          <a:off x="1577156" y="1711097"/>
          <a:ext cx="9320007" cy="4176636"/>
        </p:xfrm>
        <a:graphic>
          <a:graphicData uri="http://schemas.openxmlformats.org/drawingml/2006/table">
            <a:tbl>
              <a:tblPr firstRow="1" bandRow="1">
                <a:tableStyleId>{5C22544A-7EE6-4342-B048-85BDC9FD1C3A}</a:tableStyleId>
              </a:tblPr>
              <a:tblGrid>
                <a:gridCol w="1469560">
                  <a:extLst>
                    <a:ext uri="{9D8B030D-6E8A-4147-A177-3AD203B41FA5}">
                      <a16:colId xmlns:a16="http://schemas.microsoft.com/office/drawing/2014/main" val="461601100"/>
                    </a:ext>
                  </a:extLst>
                </a:gridCol>
                <a:gridCol w="3979726">
                  <a:extLst>
                    <a:ext uri="{9D8B030D-6E8A-4147-A177-3AD203B41FA5}">
                      <a16:colId xmlns:a16="http://schemas.microsoft.com/office/drawing/2014/main" val="2786498459"/>
                    </a:ext>
                  </a:extLst>
                </a:gridCol>
                <a:gridCol w="3870721">
                  <a:extLst>
                    <a:ext uri="{9D8B030D-6E8A-4147-A177-3AD203B41FA5}">
                      <a16:colId xmlns:a16="http://schemas.microsoft.com/office/drawing/2014/main" val="344293355"/>
                    </a:ext>
                  </a:extLst>
                </a:gridCol>
              </a:tblGrid>
              <a:tr h="376066">
                <a:tc>
                  <a:txBody>
                    <a:bodyPr/>
                    <a:lstStyle/>
                    <a:p>
                      <a:r>
                        <a:rPr lang="en-US" dirty="0"/>
                        <a:t>Color ID</a:t>
                      </a:r>
                    </a:p>
                  </a:txBody>
                  <a:tcPr/>
                </a:tc>
                <a:tc>
                  <a:txBody>
                    <a:bodyPr/>
                    <a:lstStyle/>
                    <a:p>
                      <a:r>
                        <a:rPr lang="en-US" dirty="0"/>
                        <a:t>Name</a:t>
                      </a:r>
                    </a:p>
                  </a:txBody>
                  <a:tcPr/>
                </a:tc>
                <a:tc>
                  <a:txBody>
                    <a:bodyPr/>
                    <a:lstStyle/>
                    <a:p>
                      <a:r>
                        <a:rPr lang="en-US" dirty="0"/>
                        <a:t>Purpose</a:t>
                      </a:r>
                    </a:p>
                  </a:txBody>
                  <a:tcPr/>
                </a:tc>
                <a:extLst>
                  <a:ext uri="{0D108BD9-81ED-4DB2-BD59-A6C34878D82A}">
                    <a16:rowId xmlns:a16="http://schemas.microsoft.com/office/drawing/2014/main" val="568679288"/>
                  </a:ext>
                </a:extLst>
              </a:tr>
              <a:tr h="376066">
                <a:tc>
                  <a:txBody>
                    <a:bodyPr/>
                    <a:lstStyle/>
                    <a:p>
                      <a:r>
                        <a:rPr lang="en-US" dirty="0"/>
                        <a:t>0</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MEMCPYH2D_DATA_1_ID</a:t>
                      </a:r>
                    </a:p>
                  </a:txBody>
                  <a:tcPr>
                    <a:solidFill>
                      <a:schemeClr val="accent4">
                        <a:lumMod val="20000"/>
                        <a:lumOff val="80000"/>
                      </a:schemeClr>
                    </a:solidFill>
                  </a:tcPr>
                </a:tc>
                <a:tc>
                  <a:txBody>
                    <a:bodyPr/>
                    <a:lstStyle/>
                    <a:p>
                      <a:r>
                        <a:rPr lang="en-US" dirty="0"/>
                        <a:t>Receive x from host</a:t>
                      </a:r>
                    </a:p>
                  </a:txBody>
                  <a:tcPr>
                    <a:solidFill>
                      <a:schemeClr val="accent4">
                        <a:lumMod val="20000"/>
                        <a:lumOff val="80000"/>
                      </a:schemeClr>
                    </a:solidFill>
                  </a:tcPr>
                </a:tc>
                <a:extLst>
                  <a:ext uri="{0D108BD9-81ED-4DB2-BD59-A6C34878D82A}">
                    <a16:rowId xmlns:a16="http://schemas.microsoft.com/office/drawing/2014/main" val="1695238954"/>
                  </a:ext>
                </a:extLst>
              </a:tr>
              <a:tr h="376066">
                <a:tc>
                  <a:txBody>
                    <a:bodyPr/>
                    <a:lstStyle/>
                    <a:p>
                      <a:r>
                        <a:rPr lang="en-US" dirty="0"/>
                        <a:t>1</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MEMCPYH2D_DATA_2_ID</a:t>
                      </a:r>
                    </a:p>
                  </a:txBody>
                  <a:tcPr>
                    <a:solidFill>
                      <a:schemeClr val="accent4">
                        <a:lumMod val="20000"/>
                        <a:lumOff val="80000"/>
                      </a:schemeClr>
                    </a:solidFill>
                  </a:tcPr>
                </a:tc>
                <a:tc>
                  <a:txBody>
                    <a:bodyPr/>
                    <a:lstStyle/>
                    <a:p>
                      <a:r>
                        <a:rPr lang="en-US" dirty="0"/>
                        <a:t>Receive b from host</a:t>
                      </a:r>
                    </a:p>
                  </a:txBody>
                  <a:tcPr>
                    <a:solidFill>
                      <a:schemeClr val="accent4">
                        <a:lumMod val="20000"/>
                        <a:lumOff val="80000"/>
                      </a:schemeClr>
                    </a:solidFill>
                  </a:tcPr>
                </a:tc>
                <a:extLst>
                  <a:ext uri="{0D108BD9-81ED-4DB2-BD59-A6C34878D82A}">
                    <a16:rowId xmlns:a16="http://schemas.microsoft.com/office/drawing/2014/main" val="4026361823"/>
                  </a:ext>
                </a:extLst>
              </a:tr>
              <a:tr h="376066">
                <a:tc>
                  <a:txBody>
                    <a:bodyPr/>
                    <a:lstStyle/>
                    <a:p>
                      <a:r>
                        <a:rPr lang="en-US" dirty="0"/>
                        <a:t>2</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MEMCPYD2H_DATA_1_ID</a:t>
                      </a:r>
                    </a:p>
                  </a:txBody>
                  <a:tcPr>
                    <a:solidFill>
                      <a:schemeClr val="accent4">
                        <a:lumMod val="20000"/>
                        <a:lumOff val="80000"/>
                      </a:schemeClr>
                    </a:solidFill>
                  </a:tcPr>
                </a:tc>
                <a:tc>
                  <a:txBody>
                    <a:bodyPr/>
                    <a:lstStyle/>
                    <a:p>
                      <a:r>
                        <a:rPr lang="en-US" dirty="0"/>
                        <a:t>Send y to host</a:t>
                      </a:r>
                    </a:p>
                  </a:txBody>
                  <a:tcPr>
                    <a:solidFill>
                      <a:schemeClr val="accent4">
                        <a:lumMod val="20000"/>
                        <a:lumOff val="80000"/>
                      </a:schemeClr>
                    </a:solidFill>
                  </a:tcPr>
                </a:tc>
                <a:extLst>
                  <a:ext uri="{0D108BD9-81ED-4DB2-BD59-A6C34878D82A}">
                    <a16:rowId xmlns:a16="http://schemas.microsoft.com/office/drawing/2014/main" val="1815854400"/>
                  </a:ext>
                </a:extLst>
              </a:tr>
              <a:tr h="376066">
                <a:tc>
                  <a:txBody>
                    <a:bodyPr/>
                    <a:lstStyle/>
                    <a:p>
                      <a:r>
                        <a:rPr lang="en-US" dirty="0"/>
                        <a:t>3</a:t>
                      </a:r>
                    </a:p>
                  </a:txBody>
                  <a:tcPr/>
                </a:tc>
                <a:tc>
                  <a:txBody>
                    <a:bodyPr/>
                    <a:lstStyle/>
                    <a:p>
                      <a:r>
                        <a:rPr lang="en-US" b="1" dirty="0"/>
                        <a:t>Even columns: </a:t>
                      </a:r>
                      <a:r>
                        <a:rPr lang="en-US" dirty="0" err="1"/>
                        <a:t>send_east_color</a:t>
                      </a:r>
                      <a:endParaRPr lang="en-US" dirty="0"/>
                    </a:p>
                    <a:p>
                      <a:r>
                        <a:rPr lang="en-US" b="1" dirty="0"/>
                        <a:t>Odd columns: </a:t>
                      </a:r>
                      <a:r>
                        <a:rPr lang="en-US" dirty="0" err="1"/>
                        <a:t>recv_west_color</a:t>
                      </a:r>
                      <a:endParaRPr lang="en-US" dirty="0"/>
                    </a:p>
                  </a:txBody>
                  <a:tcPr/>
                </a:tc>
                <a:tc>
                  <a:txBody>
                    <a:bodyPr/>
                    <a:lstStyle/>
                    <a:p>
                      <a:r>
                        <a:rPr lang="en-US" b="1" dirty="0"/>
                        <a:t>Even columns: </a:t>
                      </a:r>
                      <a:r>
                        <a:rPr lang="en-US" dirty="0"/>
                        <a:t>Transmit </a:t>
                      </a:r>
                      <a:r>
                        <a:rPr lang="en-US" dirty="0" err="1"/>
                        <a:t>psum</a:t>
                      </a:r>
                      <a:endParaRPr lang="en-US" dirty="0"/>
                    </a:p>
                    <a:p>
                      <a:r>
                        <a:rPr lang="en-US" b="1" dirty="0"/>
                        <a:t>Odd columns: </a:t>
                      </a:r>
                      <a:r>
                        <a:rPr lang="en-US" dirty="0"/>
                        <a:t>Receive </a:t>
                      </a:r>
                      <a:r>
                        <a:rPr lang="en-US" dirty="0" err="1"/>
                        <a:t>psum</a:t>
                      </a:r>
                      <a:endParaRPr lang="en-US" dirty="0"/>
                    </a:p>
                  </a:txBody>
                  <a:tcPr/>
                </a:tc>
                <a:extLst>
                  <a:ext uri="{0D108BD9-81ED-4DB2-BD59-A6C34878D82A}">
                    <a16:rowId xmlns:a16="http://schemas.microsoft.com/office/drawing/2014/main" val="3659248769"/>
                  </a:ext>
                </a:extLst>
              </a:tr>
              <a:tr h="376066">
                <a:tc>
                  <a:txBody>
                    <a:bodyPr/>
                    <a:lstStyle/>
                    <a:p>
                      <a:r>
                        <a:rPr lang="en-US" dirty="0"/>
                        <a:t>4</a:t>
                      </a:r>
                    </a:p>
                  </a:txBody>
                  <a:tcPr/>
                </a:tc>
                <a:tc>
                  <a:txBody>
                    <a:bodyPr/>
                    <a:lstStyle/>
                    <a:p>
                      <a:r>
                        <a:rPr lang="en-US" b="1" dirty="0"/>
                        <a:t>Even columns: </a:t>
                      </a:r>
                      <a:r>
                        <a:rPr lang="en-US" dirty="0" err="1"/>
                        <a:t>recv_west_color</a:t>
                      </a:r>
                      <a:endParaRPr lang="en-US" dirty="0"/>
                    </a:p>
                    <a:p>
                      <a:r>
                        <a:rPr lang="en-US" b="1" dirty="0"/>
                        <a:t>Odd columns: </a:t>
                      </a:r>
                      <a:r>
                        <a:rPr lang="en-US" dirty="0" err="1"/>
                        <a:t>send_east_color</a:t>
                      </a:r>
                      <a:endParaRPr lang="en-US" dirty="0"/>
                    </a:p>
                  </a:txBody>
                  <a:tcPr/>
                </a:tc>
                <a:tc>
                  <a:txBody>
                    <a:bodyPr/>
                    <a:lstStyle/>
                    <a:p>
                      <a:r>
                        <a:rPr lang="en-US" b="1" dirty="0"/>
                        <a:t>Even columns: </a:t>
                      </a:r>
                      <a:r>
                        <a:rPr lang="en-US" dirty="0"/>
                        <a:t>Receive </a:t>
                      </a:r>
                      <a:r>
                        <a:rPr lang="en-US" dirty="0" err="1"/>
                        <a:t>psum</a:t>
                      </a:r>
                      <a:endParaRPr lang="en-US" dirty="0"/>
                    </a:p>
                    <a:p>
                      <a:r>
                        <a:rPr lang="en-US" b="1" dirty="0"/>
                        <a:t>Odd columns: </a:t>
                      </a:r>
                      <a:r>
                        <a:rPr lang="en-US" dirty="0"/>
                        <a:t>Transmit </a:t>
                      </a:r>
                      <a:r>
                        <a:rPr lang="en-US" dirty="0" err="1"/>
                        <a:t>psum</a:t>
                      </a:r>
                      <a:endParaRPr lang="en-US" dirty="0"/>
                    </a:p>
                  </a:txBody>
                  <a:tcPr/>
                </a:tc>
                <a:extLst>
                  <a:ext uri="{0D108BD9-81ED-4DB2-BD59-A6C34878D82A}">
                    <a16:rowId xmlns:a16="http://schemas.microsoft.com/office/drawing/2014/main" val="2775868181"/>
                  </a:ext>
                </a:extLst>
              </a:tr>
              <a:tr h="376066">
                <a:tc>
                  <a:txBody>
                    <a:bodyPr/>
                    <a:lstStyle/>
                    <a:p>
                      <a:r>
                        <a:rPr lang="en-US" dirty="0"/>
                        <a:t>5</a:t>
                      </a:r>
                    </a:p>
                  </a:txBody>
                  <a:tcPr/>
                </a:tc>
                <a:tc>
                  <a:txBody>
                    <a:bodyPr/>
                    <a:lstStyle/>
                    <a:p>
                      <a:r>
                        <a:rPr lang="en-US" dirty="0" err="1"/>
                        <a:t>x_color</a:t>
                      </a:r>
                      <a:endParaRPr lang="en-US" dirty="0"/>
                    </a:p>
                  </a:txBody>
                  <a:tcPr/>
                </a:tc>
                <a:tc>
                  <a:txBody>
                    <a:bodyPr/>
                    <a:lstStyle/>
                    <a:p>
                      <a:r>
                        <a:rPr lang="en-US" b="1" dirty="0"/>
                        <a:t>Top row: </a:t>
                      </a:r>
                      <a:r>
                        <a:rPr lang="en-US" dirty="0"/>
                        <a:t>Transmit x </a:t>
                      </a:r>
                      <a:r>
                        <a:rPr lang="en-US" dirty="0" err="1"/>
                        <a:t>elems</a:t>
                      </a:r>
                      <a:endParaRPr lang="en-US" dirty="0"/>
                    </a:p>
                    <a:p>
                      <a:r>
                        <a:rPr lang="en-US" b="1" dirty="0"/>
                        <a:t>All rows: </a:t>
                      </a:r>
                      <a:r>
                        <a:rPr lang="en-US" dirty="0"/>
                        <a:t>Receive x </a:t>
                      </a:r>
                      <a:r>
                        <a:rPr lang="en-US" dirty="0" err="1"/>
                        <a:t>elems</a:t>
                      </a:r>
                      <a:endParaRPr lang="en-US" dirty="0"/>
                    </a:p>
                  </a:txBody>
                  <a:tcPr/>
                </a:tc>
                <a:extLst>
                  <a:ext uri="{0D108BD9-81ED-4DB2-BD59-A6C34878D82A}">
                    <a16:rowId xmlns:a16="http://schemas.microsoft.com/office/drawing/2014/main" val="4281431436"/>
                  </a:ext>
                </a:extLst>
              </a:tr>
              <a:tr h="376066">
                <a:tc>
                  <a:txBody>
                    <a:bodyPr/>
                    <a:lstStyle/>
                    <a:p>
                      <a:r>
                        <a:rPr lang="en-US" dirty="0"/>
                        <a:t>…</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33812193"/>
                  </a:ext>
                </a:extLst>
              </a:tr>
              <a:tr h="376066">
                <a:tc>
                  <a:txBody>
                    <a:bodyPr/>
                    <a:lstStyle/>
                    <a:p>
                      <a:r>
                        <a:rPr lang="en-US" dirty="0"/>
                        <a:t>…</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564857589"/>
                  </a:ext>
                </a:extLst>
              </a:tr>
            </a:tbl>
          </a:graphicData>
        </a:graphic>
      </p:graphicFrame>
    </p:spTree>
    <p:extLst>
      <p:ext uri="{BB962C8B-B14F-4D97-AF65-F5344CB8AC3E}">
        <p14:creationId xmlns:p14="http://schemas.microsoft.com/office/powerpoint/2010/main" val="31250204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B1BF-7D8D-6F4D-EDF6-59CC6DA3EFBE}"/>
              </a:ext>
            </a:extLst>
          </p:cNvPr>
          <p:cNvSpPr>
            <a:spLocks noGrp="1"/>
          </p:cNvSpPr>
          <p:nvPr>
            <p:ph type="title"/>
          </p:nvPr>
        </p:nvSpPr>
        <p:spPr>
          <a:xfrm>
            <a:off x="415600" y="177439"/>
            <a:ext cx="11360800" cy="763600"/>
          </a:xfrm>
        </p:spPr>
        <p:txBody>
          <a:bodyPr/>
          <a:lstStyle/>
          <a:p>
            <a:r>
              <a:rPr lang="en-US" dirty="0"/>
              <a:t>Tasks</a:t>
            </a:r>
          </a:p>
        </p:txBody>
      </p:sp>
      <p:sp>
        <p:nvSpPr>
          <p:cNvPr id="4" name="Slide Number Placeholder 3">
            <a:extLst>
              <a:ext uri="{FF2B5EF4-FFF2-40B4-BE49-F238E27FC236}">
                <a16:creationId xmlns:a16="http://schemas.microsoft.com/office/drawing/2014/main" id="{75C6291C-B159-1C8F-8586-763E6B4CE543}"/>
              </a:ext>
            </a:extLst>
          </p:cNvPr>
          <p:cNvSpPr>
            <a:spLocks noGrp="1"/>
          </p:cNvSpPr>
          <p:nvPr>
            <p:ph type="sldNum" sz="quarter" idx="4"/>
          </p:nvPr>
        </p:nvSpPr>
        <p:spPr/>
        <p:txBody>
          <a:bodyPr/>
          <a:lstStyle/>
          <a:p>
            <a:fld id="{0B354EC8-F2B8-4A45-9B5A-4524A3A10FC3}" type="slidenum">
              <a:rPr lang="en-US" smtClean="0"/>
              <a:pPr/>
              <a:t>89</a:t>
            </a:fld>
            <a:endParaRPr lang="en-US" dirty="0"/>
          </a:p>
        </p:txBody>
      </p:sp>
      <p:graphicFrame>
        <p:nvGraphicFramePr>
          <p:cNvPr id="8" name="Table 7">
            <a:extLst>
              <a:ext uri="{FF2B5EF4-FFF2-40B4-BE49-F238E27FC236}">
                <a16:creationId xmlns:a16="http://schemas.microsoft.com/office/drawing/2014/main" id="{ABF46C0F-2C55-3745-04BB-8E929D57A27F}"/>
              </a:ext>
            </a:extLst>
          </p:cNvPr>
          <p:cNvGraphicFramePr>
            <a:graphicFrameLocks noGrp="1"/>
          </p:cNvGraphicFramePr>
          <p:nvPr/>
        </p:nvGraphicFramePr>
        <p:xfrm>
          <a:off x="282250" y="955764"/>
          <a:ext cx="11643050" cy="5242998"/>
        </p:xfrm>
        <a:graphic>
          <a:graphicData uri="http://schemas.openxmlformats.org/drawingml/2006/table">
            <a:tbl>
              <a:tblPr firstRow="1" bandRow="1">
                <a:tableStyleId>{5C22544A-7EE6-4342-B048-85BDC9FD1C3A}</a:tableStyleId>
              </a:tblPr>
              <a:tblGrid>
                <a:gridCol w="751142">
                  <a:extLst>
                    <a:ext uri="{9D8B030D-6E8A-4147-A177-3AD203B41FA5}">
                      <a16:colId xmlns:a16="http://schemas.microsoft.com/office/drawing/2014/main" val="461601100"/>
                    </a:ext>
                  </a:extLst>
                </a:gridCol>
                <a:gridCol w="1888089">
                  <a:extLst>
                    <a:ext uri="{9D8B030D-6E8A-4147-A177-3AD203B41FA5}">
                      <a16:colId xmlns:a16="http://schemas.microsoft.com/office/drawing/2014/main" val="2786498459"/>
                    </a:ext>
                  </a:extLst>
                </a:gridCol>
                <a:gridCol w="425885">
                  <a:extLst>
                    <a:ext uri="{9D8B030D-6E8A-4147-A177-3AD203B41FA5}">
                      <a16:colId xmlns:a16="http://schemas.microsoft.com/office/drawing/2014/main" val="658451790"/>
                    </a:ext>
                  </a:extLst>
                </a:gridCol>
                <a:gridCol w="1353222">
                  <a:extLst>
                    <a:ext uri="{9D8B030D-6E8A-4147-A177-3AD203B41FA5}">
                      <a16:colId xmlns:a16="http://schemas.microsoft.com/office/drawing/2014/main" val="1183060884"/>
                    </a:ext>
                  </a:extLst>
                </a:gridCol>
                <a:gridCol w="826981">
                  <a:extLst>
                    <a:ext uri="{9D8B030D-6E8A-4147-A177-3AD203B41FA5}">
                      <a16:colId xmlns:a16="http://schemas.microsoft.com/office/drawing/2014/main" val="344293355"/>
                    </a:ext>
                  </a:extLst>
                </a:gridCol>
                <a:gridCol w="1487594">
                  <a:extLst>
                    <a:ext uri="{9D8B030D-6E8A-4147-A177-3AD203B41FA5}">
                      <a16:colId xmlns:a16="http://schemas.microsoft.com/office/drawing/2014/main" val="3431519404"/>
                    </a:ext>
                  </a:extLst>
                </a:gridCol>
                <a:gridCol w="4910137">
                  <a:extLst>
                    <a:ext uri="{9D8B030D-6E8A-4147-A177-3AD203B41FA5}">
                      <a16:colId xmlns:a16="http://schemas.microsoft.com/office/drawing/2014/main" val="967365285"/>
                    </a:ext>
                  </a:extLst>
                </a:gridCol>
              </a:tblGrid>
              <a:tr h="376066">
                <a:tc>
                  <a:txBody>
                    <a:bodyPr/>
                    <a:lstStyle/>
                    <a:p>
                      <a:r>
                        <a:rPr lang="en-US" dirty="0"/>
                        <a:t>Task ID</a:t>
                      </a:r>
                    </a:p>
                  </a:txBody>
                  <a:tcPr/>
                </a:tc>
                <a:tc>
                  <a:txBody>
                    <a:bodyPr/>
                    <a:lstStyle/>
                    <a:p>
                      <a:r>
                        <a:rPr lang="en-US" dirty="0"/>
                        <a:t>Name</a:t>
                      </a:r>
                    </a:p>
                  </a:txBody>
                  <a:tcPr/>
                </a:tc>
                <a:tc>
                  <a:txBody>
                    <a:bodyPr/>
                    <a:lstStyle/>
                    <a:p>
                      <a:r>
                        <a:rPr lang="en-US" dirty="0"/>
                        <a:t>IQ ID</a:t>
                      </a:r>
                    </a:p>
                  </a:txBody>
                  <a:tcPr/>
                </a:tc>
                <a:tc>
                  <a:txBody>
                    <a:bodyPr/>
                    <a:lstStyle/>
                    <a:p>
                      <a:r>
                        <a:rPr lang="en-US" dirty="0"/>
                        <a:t>IQ Name</a:t>
                      </a:r>
                    </a:p>
                  </a:txBody>
                  <a:tcPr/>
                </a:tc>
                <a:tc>
                  <a:txBody>
                    <a:bodyPr/>
                    <a:lstStyle/>
                    <a:p>
                      <a:r>
                        <a:rPr lang="en-US" dirty="0"/>
                        <a:t>Color ID</a:t>
                      </a:r>
                    </a:p>
                  </a:txBody>
                  <a:tcPr/>
                </a:tc>
                <a:tc>
                  <a:txBody>
                    <a:bodyPr/>
                    <a:lstStyle/>
                    <a:p>
                      <a:r>
                        <a:rPr lang="en-US" dirty="0"/>
                        <a:t>Color Name</a:t>
                      </a:r>
                    </a:p>
                  </a:txBody>
                  <a:tcPr/>
                </a:tc>
                <a:tc>
                  <a:txBody>
                    <a:bodyPr/>
                    <a:lstStyle/>
                    <a:p>
                      <a:r>
                        <a:rPr lang="en-US" dirty="0"/>
                        <a:t>Purpose</a:t>
                      </a:r>
                    </a:p>
                  </a:txBody>
                  <a:tcPr/>
                </a:tc>
                <a:extLst>
                  <a:ext uri="{0D108BD9-81ED-4DB2-BD59-A6C34878D82A}">
                    <a16:rowId xmlns:a16="http://schemas.microsoft.com/office/drawing/2014/main" val="568679288"/>
                  </a:ext>
                </a:extLst>
              </a:tr>
              <a:tr h="376066">
                <a:tc>
                  <a:txBody>
                    <a:bodyPr/>
                    <a:lstStyle/>
                    <a:p>
                      <a:r>
                        <a:rPr lang="en-US" dirty="0"/>
                        <a:t>0</a:t>
                      </a:r>
                    </a:p>
                  </a:txBody>
                  <a:tcPr/>
                </a:tc>
                <a:tc>
                  <a:txBody>
                    <a:bodyPr/>
                    <a:lstStyle/>
                    <a:p>
                      <a:r>
                        <a:rPr lang="en-US" b="1" i="1" dirty="0"/>
                        <a:t>(reserved)</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5238954"/>
                  </a:ext>
                </a:extLst>
              </a:tr>
              <a:tr h="376066">
                <a:tc>
                  <a:txBody>
                    <a:bodyPr/>
                    <a:lstStyle/>
                    <a:p>
                      <a:r>
                        <a:rPr lang="en-US" dirty="0"/>
                        <a:t>1</a:t>
                      </a:r>
                    </a:p>
                  </a:txBody>
                  <a:tcPr/>
                </a:tc>
                <a:tc>
                  <a:txBody>
                    <a:bodyPr/>
                    <a:lstStyle/>
                    <a:p>
                      <a:r>
                        <a:rPr lang="en-US" b="1" i="1" dirty="0"/>
                        <a:t>(reserved)</a:t>
                      </a:r>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26361823"/>
                  </a:ext>
                </a:extLst>
              </a:tr>
              <a:tr h="376066">
                <a:tc>
                  <a:txBody>
                    <a:bodyPr/>
                    <a:lstStyle/>
                    <a:p>
                      <a:r>
                        <a:rPr lang="en-US" dirty="0"/>
                        <a:t>2</a:t>
                      </a:r>
                    </a:p>
                  </a:txBody>
                  <a:tcPr>
                    <a:solidFill>
                      <a:schemeClr val="accent4">
                        <a:lumMod val="20000"/>
                        <a:lumOff val="80000"/>
                      </a:schemeClr>
                    </a:solidFill>
                  </a:tcPr>
                </a:tc>
                <a:tc>
                  <a:txBody>
                    <a:bodyPr/>
                    <a:lstStyle/>
                    <a:p>
                      <a:r>
                        <a:rPr lang="en-US" dirty="0" err="1">
                          <a:latin typeface="Consolas" panose="020B0609020204030204" pitchFamily="49" charset="0"/>
                          <a:cs typeface="Consolas" panose="020B0609020204030204" pitchFamily="49" charset="0"/>
                        </a:rPr>
                        <a:t>memcpy_recv_x</a:t>
                      </a:r>
                      <a:endParaRPr lang="en-US" dirty="0">
                        <a:latin typeface="Consolas" panose="020B0609020204030204" pitchFamily="49" charset="0"/>
                        <a:cs typeface="Consolas" panose="020B0609020204030204" pitchFamily="49" charset="0"/>
                      </a:endParaRPr>
                    </a:p>
                  </a:txBody>
                  <a:tcPr>
                    <a:solidFill>
                      <a:schemeClr val="accent4">
                        <a:lumMod val="20000"/>
                        <a:lumOff val="80000"/>
                      </a:schemeClr>
                    </a:solidFill>
                  </a:tcPr>
                </a:tc>
                <a:tc>
                  <a:txBody>
                    <a:bodyPr/>
                    <a:lstStyle/>
                    <a:p>
                      <a:r>
                        <a:rPr lang="en-US" dirty="0"/>
                        <a:t>2</a:t>
                      </a:r>
                    </a:p>
                  </a:txBody>
                  <a:tcPr>
                    <a:solidFill>
                      <a:schemeClr val="accent4">
                        <a:lumMod val="20000"/>
                        <a:lumOff val="80000"/>
                      </a:schemeClr>
                    </a:solidFill>
                  </a:tcPr>
                </a:tc>
                <a:tc>
                  <a:txBody>
                    <a:bodyPr/>
                    <a:lstStyle/>
                    <a:p>
                      <a:r>
                        <a:rPr lang="en-US" dirty="0">
                          <a:latin typeface="Consolas" panose="020B0609020204030204" pitchFamily="49" charset="0"/>
                          <a:cs typeface="Consolas" panose="020B0609020204030204" pitchFamily="49" charset="0"/>
                        </a:rPr>
                        <a:t>h2d_x_iq</a:t>
                      </a:r>
                    </a:p>
                  </a:txBody>
                  <a:tcPr>
                    <a:solidFill>
                      <a:schemeClr val="accent4">
                        <a:lumMod val="20000"/>
                        <a:lumOff val="80000"/>
                      </a:schemeClr>
                    </a:solidFill>
                  </a:tcPr>
                </a:tc>
                <a:tc>
                  <a:txBody>
                    <a:bodyPr/>
                    <a:lstStyle/>
                    <a:p>
                      <a:r>
                        <a:rPr lang="en-US" dirty="0"/>
                        <a:t>0</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Consolas" panose="020B0609020204030204" pitchFamily="49" charset="0"/>
                          <a:ea typeface="+mn-ea"/>
                          <a:cs typeface="Consolas" panose="020B0609020204030204" pitchFamily="49" charset="0"/>
                        </a:rPr>
                        <a:t>MEMCPYH2D_DATA_1_ID</a:t>
                      </a:r>
                    </a:p>
                  </a:txBody>
                  <a:tcPr>
                    <a:solidFill>
                      <a:schemeClr val="accent4">
                        <a:lumMod val="20000"/>
                        <a:lumOff val="80000"/>
                      </a:schemeClr>
                    </a:solidFill>
                  </a:tcPr>
                </a:tc>
                <a:tc>
                  <a:txBody>
                    <a:bodyPr/>
                    <a:lstStyle/>
                    <a:p>
                      <a:r>
                        <a:rPr lang="en-US" dirty="0"/>
                        <a:t>On top row, receive x from fabric and forward along </a:t>
                      </a:r>
                      <a:r>
                        <a:rPr lang="en-US" dirty="0" err="1">
                          <a:latin typeface="Consolas" panose="020B0609020204030204" pitchFamily="49" charset="0"/>
                          <a:cs typeface="Consolas" panose="020B0609020204030204" pitchFamily="49" charset="0"/>
                        </a:rPr>
                        <a:t>x_color</a:t>
                      </a:r>
                      <a:endParaRPr lang="en-US" dirty="0">
                        <a:latin typeface="Consolas" panose="020B0609020204030204" pitchFamily="49" charset="0"/>
                        <a:cs typeface="Consolas" panose="020B0609020204030204" pitchFamily="49" charset="0"/>
                      </a:endParaRPr>
                    </a:p>
                  </a:txBody>
                  <a:tcPr>
                    <a:solidFill>
                      <a:schemeClr val="accent4">
                        <a:lumMod val="20000"/>
                        <a:lumOff val="80000"/>
                      </a:schemeClr>
                    </a:solidFill>
                  </a:tcPr>
                </a:tc>
                <a:extLst>
                  <a:ext uri="{0D108BD9-81ED-4DB2-BD59-A6C34878D82A}">
                    <a16:rowId xmlns:a16="http://schemas.microsoft.com/office/drawing/2014/main" val="1815854400"/>
                  </a:ext>
                </a:extLst>
              </a:tr>
              <a:tr h="376066">
                <a:tc>
                  <a:txBody>
                    <a:bodyPr/>
                    <a:lstStyle/>
                    <a:p>
                      <a:r>
                        <a:rPr lang="en-US" dirty="0"/>
                        <a:t>3</a:t>
                      </a:r>
                    </a:p>
                  </a:txBody>
                  <a:tcPr>
                    <a:solidFill>
                      <a:schemeClr val="accent4">
                        <a:lumMod val="20000"/>
                        <a:lumOff val="80000"/>
                      </a:schemeClr>
                    </a:solidFill>
                  </a:tcPr>
                </a:tc>
                <a:tc>
                  <a:txBody>
                    <a:bodyPr/>
                    <a:lstStyle/>
                    <a:p>
                      <a:r>
                        <a:rPr lang="en-US" dirty="0" err="1">
                          <a:latin typeface="Consolas" panose="020B0609020204030204" pitchFamily="49" charset="0"/>
                          <a:cs typeface="Consolas" panose="020B0609020204030204" pitchFamily="49" charset="0"/>
                        </a:rPr>
                        <a:t>memcpy_recv_b</a:t>
                      </a:r>
                      <a:endParaRPr lang="en-US" dirty="0">
                        <a:latin typeface="Consolas" panose="020B0609020204030204" pitchFamily="49" charset="0"/>
                        <a:cs typeface="Consolas" panose="020B0609020204030204" pitchFamily="49" charset="0"/>
                      </a:endParaRPr>
                    </a:p>
                  </a:txBody>
                  <a:tcPr>
                    <a:solidFill>
                      <a:schemeClr val="accent4">
                        <a:lumMod val="20000"/>
                        <a:lumOff val="80000"/>
                      </a:schemeClr>
                    </a:solidFill>
                  </a:tcPr>
                </a:tc>
                <a:tc>
                  <a:txBody>
                    <a:bodyPr/>
                    <a:lstStyle/>
                    <a:p>
                      <a:r>
                        <a:rPr lang="en-US" dirty="0"/>
                        <a:t>3</a:t>
                      </a:r>
                    </a:p>
                  </a:txBody>
                  <a:tcPr>
                    <a:solidFill>
                      <a:schemeClr val="accent4">
                        <a:lumMod val="20000"/>
                        <a:lumOff val="80000"/>
                      </a:schemeClr>
                    </a:solidFill>
                  </a:tcPr>
                </a:tc>
                <a:tc>
                  <a:txBody>
                    <a:bodyPr/>
                    <a:lstStyle/>
                    <a:p>
                      <a:r>
                        <a:rPr lang="en-US" dirty="0">
                          <a:latin typeface="Consolas" panose="020B0609020204030204" pitchFamily="49" charset="0"/>
                          <a:cs typeface="Consolas" panose="020B0609020204030204" pitchFamily="49" charset="0"/>
                        </a:rPr>
                        <a:t>h2d_b_iq</a:t>
                      </a:r>
                    </a:p>
                  </a:txBody>
                  <a:tcPr>
                    <a:solidFill>
                      <a:schemeClr val="accent4">
                        <a:lumMod val="20000"/>
                        <a:lumOff val="80000"/>
                      </a:schemeClr>
                    </a:solidFill>
                  </a:tcPr>
                </a:tc>
                <a:tc>
                  <a:txBody>
                    <a:bodyPr/>
                    <a:lstStyle/>
                    <a:p>
                      <a:r>
                        <a:rPr lang="en-US" dirty="0"/>
                        <a:t>1</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Consolas" panose="020B0609020204030204" pitchFamily="49" charset="0"/>
                          <a:ea typeface="+mn-ea"/>
                          <a:cs typeface="Consolas" panose="020B0609020204030204" pitchFamily="49" charset="0"/>
                        </a:rPr>
                        <a:t>MEMCPYH2D_DATA_2_ID</a:t>
                      </a:r>
                    </a:p>
                  </a:txBody>
                  <a:tcPr>
                    <a:solidFill>
                      <a:schemeClr val="accent4">
                        <a:lumMod val="20000"/>
                        <a:lumOff val="80000"/>
                      </a:schemeClr>
                    </a:solidFill>
                  </a:tcPr>
                </a:tc>
                <a:tc>
                  <a:txBody>
                    <a:bodyPr/>
                    <a:lstStyle/>
                    <a:p>
                      <a:r>
                        <a:rPr lang="en-US" dirty="0"/>
                        <a:t>On left column, receive b from fabric and forward along </a:t>
                      </a:r>
                      <a:r>
                        <a:rPr lang="en-US" dirty="0" err="1">
                          <a:latin typeface="Consolas" panose="020B0609020204030204" pitchFamily="49" charset="0"/>
                          <a:cs typeface="Consolas" panose="020B0609020204030204" pitchFamily="49" charset="0"/>
                        </a:rPr>
                        <a:t>send_east_color</a:t>
                      </a:r>
                      <a:endParaRPr lang="en-US" dirty="0">
                        <a:latin typeface="Consolas" panose="020B0609020204030204" pitchFamily="49" charset="0"/>
                        <a:cs typeface="Consolas" panose="020B0609020204030204" pitchFamily="49" charset="0"/>
                      </a:endParaRPr>
                    </a:p>
                  </a:txBody>
                  <a:tcPr>
                    <a:solidFill>
                      <a:schemeClr val="accent4">
                        <a:lumMod val="20000"/>
                        <a:lumOff val="80000"/>
                      </a:schemeClr>
                    </a:solidFill>
                  </a:tcPr>
                </a:tc>
                <a:extLst>
                  <a:ext uri="{0D108BD9-81ED-4DB2-BD59-A6C34878D82A}">
                    <a16:rowId xmlns:a16="http://schemas.microsoft.com/office/drawing/2014/main" val="3659248769"/>
                  </a:ext>
                </a:extLst>
              </a:tr>
              <a:tr h="376066">
                <a:tc>
                  <a:txBody>
                    <a:bodyPr/>
                    <a:lstStyle/>
                    <a:p>
                      <a:r>
                        <a:rPr lang="en-US" dirty="0"/>
                        <a:t>4</a:t>
                      </a:r>
                    </a:p>
                  </a:txBody>
                  <a:tcPr/>
                </a:tc>
                <a:tc>
                  <a:txBody>
                    <a:bodyPr/>
                    <a:lstStyle/>
                    <a:p>
                      <a:r>
                        <a:rPr lang="en-US" dirty="0" err="1">
                          <a:latin typeface="Consolas" panose="020B0609020204030204" pitchFamily="49" charset="0"/>
                          <a:cs typeface="Consolas" panose="020B0609020204030204" pitchFamily="49" charset="0"/>
                        </a:rPr>
                        <a:t>recv_x</a:t>
                      </a:r>
                      <a:endParaRPr lang="en-US" dirty="0">
                        <a:latin typeface="Consolas" panose="020B0609020204030204" pitchFamily="49" charset="0"/>
                        <a:cs typeface="Consolas" panose="020B0609020204030204" pitchFamily="49" charset="0"/>
                      </a:endParaRPr>
                    </a:p>
                  </a:txBody>
                  <a:tcPr/>
                </a:tc>
                <a:tc>
                  <a:txBody>
                    <a:bodyPr/>
                    <a:lstStyle/>
                    <a:p>
                      <a:r>
                        <a:rPr lang="en-US" dirty="0"/>
                        <a:t>4</a:t>
                      </a:r>
                    </a:p>
                  </a:txBody>
                  <a:tcPr/>
                </a:tc>
                <a:tc>
                  <a:txBody>
                    <a:bodyPr/>
                    <a:lstStyle/>
                    <a:p>
                      <a:r>
                        <a:rPr lang="en-US" dirty="0" err="1">
                          <a:latin typeface="Consolas" panose="020B0609020204030204" pitchFamily="49" charset="0"/>
                          <a:cs typeface="Consolas" panose="020B0609020204030204" pitchFamily="49" charset="0"/>
                        </a:rPr>
                        <a:t>recv_x_iq</a:t>
                      </a:r>
                      <a:endParaRPr lang="en-US" dirty="0">
                        <a:latin typeface="Consolas" panose="020B0609020204030204" pitchFamily="49" charset="0"/>
                        <a:cs typeface="Consolas" panose="020B0609020204030204" pitchFamily="49" charset="0"/>
                      </a:endParaRPr>
                    </a:p>
                  </a:txBody>
                  <a:tcPr/>
                </a:tc>
                <a:tc>
                  <a:txBody>
                    <a:bodyPr/>
                    <a:lstStyle/>
                    <a:p>
                      <a:r>
                        <a:rPr lang="en-US" dirty="0"/>
                        <a:t>2</a:t>
                      </a:r>
                    </a:p>
                  </a:txBody>
                  <a:tcPr/>
                </a:tc>
                <a:tc>
                  <a:txBody>
                    <a:bodyPr/>
                    <a:lstStyle/>
                    <a:p>
                      <a:r>
                        <a:rPr lang="en-US" dirty="0" err="1">
                          <a:latin typeface="Consolas" panose="020B0609020204030204" pitchFamily="49" charset="0"/>
                          <a:cs typeface="Consolas" panose="020B0609020204030204" pitchFamily="49" charset="0"/>
                        </a:rPr>
                        <a:t>x_color</a:t>
                      </a:r>
                      <a:endParaRPr lang="en-US" dirty="0">
                        <a:latin typeface="Consolas" panose="020B0609020204030204" pitchFamily="49" charset="0"/>
                        <a:cs typeface="Consolas" panose="020B0609020204030204" pitchFamily="49" charset="0"/>
                      </a:endParaRPr>
                    </a:p>
                  </a:txBody>
                  <a:tcPr/>
                </a:tc>
                <a:tc>
                  <a:txBody>
                    <a:bodyPr/>
                    <a:lstStyle/>
                    <a:p>
                      <a:r>
                        <a:rPr lang="en-US" dirty="0"/>
                        <a:t>Receive x and compute Ax chunk. Activate </a:t>
                      </a:r>
                      <a:r>
                        <a:rPr lang="en-US" dirty="0">
                          <a:latin typeface="Consolas" panose="020B0609020204030204" pitchFamily="49" charset="0"/>
                          <a:cs typeface="Consolas" panose="020B0609020204030204" pitchFamily="49" charset="0"/>
                        </a:rPr>
                        <a:t>reduce</a:t>
                      </a:r>
                      <a:r>
                        <a:rPr lang="en-US" dirty="0"/>
                        <a:t> task when all x </a:t>
                      </a:r>
                      <a:r>
                        <a:rPr lang="en-US" dirty="0" err="1"/>
                        <a:t>elems</a:t>
                      </a:r>
                      <a:r>
                        <a:rPr lang="en-US" dirty="0"/>
                        <a:t> processed</a:t>
                      </a:r>
                    </a:p>
                  </a:txBody>
                  <a:tcPr/>
                </a:tc>
                <a:extLst>
                  <a:ext uri="{0D108BD9-81ED-4DB2-BD59-A6C34878D82A}">
                    <a16:rowId xmlns:a16="http://schemas.microsoft.com/office/drawing/2014/main" val="2775868181"/>
                  </a:ext>
                </a:extLst>
              </a:tr>
              <a:tr h="141796">
                <a:tc>
                  <a:txBody>
                    <a:bodyPr/>
                    <a:lstStyle/>
                    <a:p>
                      <a:r>
                        <a:rPr lang="en-US" dirty="0"/>
                        <a:t>…</a:t>
                      </a:r>
                    </a:p>
                  </a:txBody>
                  <a:tcPr>
                    <a:lnB w="12700" cap="flat" cmpd="sng" algn="ctr">
                      <a:solidFill>
                        <a:schemeClr val="tx1"/>
                      </a:solidFill>
                      <a:prstDash val="solid"/>
                      <a:round/>
                      <a:headEnd type="none" w="med" len="med"/>
                      <a:tailEnd type="none" w="med" len="med"/>
                    </a:lnB>
                  </a:tcPr>
                </a:tc>
                <a:tc>
                  <a:txBody>
                    <a:bodyPr/>
                    <a:lstStyle/>
                    <a:p>
                      <a:endParaRPr lang="en-US" dirty="0"/>
                    </a:p>
                  </a:txBody>
                  <a:tcPr>
                    <a:lnB w="12700" cap="flat" cmpd="sng" algn="ctr">
                      <a:solidFill>
                        <a:schemeClr val="tx1"/>
                      </a:solidFill>
                      <a:prstDash val="solid"/>
                      <a:round/>
                      <a:headEnd type="none" w="med" len="med"/>
                      <a:tailEnd type="none" w="med" len="med"/>
                    </a:lnB>
                  </a:tcPr>
                </a:tc>
                <a:tc>
                  <a:txBody>
                    <a:bodyPr/>
                    <a:lstStyle/>
                    <a:p>
                      <a:endParaRPr lang="en-US"/>
                    </a:p>
                  </a:txBody>
                  <a:tcPr>
                    <a:lnB w="12700" cap="flat" cmpd="sng" algn="ctr">
                      <a:solidFill>
                        <a:schemeClr val="tx1"/>
                      </a:solidFill>
                      <a:prstDash val="solid"/>
                      <a:round/>
                      <a:headEnd type="none" w="med" len="med"/>
                      <a:tailEnd type="none" w="med" len="med"/>
                    </a:lnB>
                  </a:tcPr>
                </a:tc>
                <a:tc>
                  <a:txBody>
                    <a:bodyPr/>
                    <a:lstStyle/>
                    <a:p>
                      <a:endParaRPr lang="en-US" dirty="0"/>
                    </a:p>
                  </a:txBody>
                  <a:tcPr>
                    <a:lnB w="12700" cap="flat" cmpd="sng" algn="ctr">
                      <a:solidFill>
                        <a:schemeClr val="tx1"/>
                      </a:solidFill>
                      <a:prstDash val="solid"/>
                      <a:round/>
                      <a:headEnd type="none" w="med" len="med"/>
                      <a:tailEnd type="none" w="med" len="med"/>
                    </a:lnB>
                  </a:tcPr>
                </a:tc>
                <a:tc>
                  <a:txBody>
                    <a:bodyPr/>
                    <a:lstStyle/>
                    <a:p>
                      <a:endParaRPr lang="en-US" dirty="0"/>
                    </a:p>
                  </a:txBody>
                  <a:tcPr>
                    <a:lnB w="12700" cap="flat" cmpd="sng" algn="ctr">
                      <a:solidFill>
                        <a:schemeClr val="tx1"/>
                      </a:solidFill>
                      <a:prstDash val="solid"/>
                      <a:round/>
                      <a:headEnd type="none" w="med" len="med"/>
                      <a:tailEnd type="none" w="med" len="med"/>
                    </a:lnB>
                  </a:tcPr>
                </a:tc>
                <a:tc>
                  <a:txBody>
                    <a:bodyPr/>
                    <a:lstStyle/>
                    <a:p>
                      <a:endParaRPr lang="en-US" dirty="0"/>
                    </a:p>
                  </a:txBody>
                  <a:tcPr>
                    <a:lnB w="12700" cap="flat" cmpd="sng" algn="ctr">
                      <a:solidFill>
                        <a:schemeClr val="tx1"/>
                      </a:solidFill>
                      <a:prstDash val="solid"/>
                      <a:round/>
                      <a:headEnd type="none" w="med" len="med"/>
                      <a:tailEnd type="none" w="med" len="med"/>
                    </a:lnB>
                  </a:tcPr>
                </a:tc>
                <a:tc>
                  <a:txBody>
                    <a:bodyPr/>
                    <a:lstStyle/>
                    <a:p>
                      <a:endParaRPr lang="en-US"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1431436"/>
                  </a:ext>
                </a:extLst>
              </a:tr>
              <a:tr h="376066">
                <a:tc>
                  <a:txBody>
                    <a:bodyPr/>
                    <a:lstStyle/>
                    <a:p>
                      <a:r>
                        <a:rPr lang="en-US" dirty="0"/>
                        <a:t>…</a:t>
                      </a:r>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33812193"/>
                  </a:ext>
                </a:extLst>
              </a:tr>
              <a:tr h="376066">
                <a:tc>
                  <a:txBody>
                    <a:bodyPr/>
                    <a:lstStyle/>
                    <a:p>
                      <a:r>
                        <a:rPr lang="en-US" dirty="0"/>
                        <a:t>10</a:t>
                      </a:r>
                    </a:p>
                  </a:txBody>
                  <a:tcPr/>
                </a:tc>
                <a:tc>
                  <a:txBody>
                    <a:bodyPr/>
                    <a:lstStyle/>
                    <a:p>
                      <a:r>
                        <a:rPr lang="en-US" dirty="0"/>
                        <a:t>reduce</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a:t>
                      </a:r>
                    </a:p>
                  </a:txBody>
                  <a:tcPr/>
                </a:tc>
                <a:tc>
                  <a:txBody>
                    <a:bodyPr/>
                    <a:lstStyle/>
                    <a:p>
                      <a:r>
                        <a:rPr lang="en-US" dirty="0"/>
                        <a:t>Receive running sum from </a:t>
                      </a:r>
                      <a:r>
                        <a:rPr lang="en-US" dirty="0" err="1"/>
                        <a:t>fabin</a:t>
                      </a:r>
                      <a:r>
                        <a:rPr lang="en-US" dirty="0"/>
                        <a:t> DSD on </a:t>
                      </a:r>
                      <a:r>
                        <a:rPr lang="en-US" dirty="0" err="1">
                          <a:latin typeface="Consolas" panose="020B0609020204030204" pitchFamily="49" charset="0"/>
                          <a:cs typeface="Consolas" panose="020B0609020204030204" pitchFamily="49" charset="0"/>
                        </a:rPr>
                        <a:t>recv_west_color</a:t>
                      </a:r>
                      <a:r>
                        <a:rPr lang="en-US" dirty="0"/>
                        <a:t>, reduce with local chunk, send out on </a:t>
                      </a:r>
                      <a:r>
                        <a:rPr lang="en-US" dirty="0" err="1">
                          <a:latin typeface="Consolas" panose="020B0609020204030204" pitchFamily="49" charset="0"/>
                          <a:cs typeface="Consolas" panose="020B0609020204030204" pitchFamily="49" charset="0"/>
                        </a:rPr>
                        <a:t>send_east_color</a:t>
                      </a:r>
                      <a:r>
                        <a:rPr lang="en-US" dirty="0"/>
                        <a:t>.</a:t>
                      </a:r>
                    </a:p>
                    <a:p>
                      <a:r>
                        <a:rPr lang="en-US" dirty="0"/>
                        <a:t>Last column sends to host.</a:t>
                      </a:r>
                    </a:p>
                  </a:txBody>
                  <a:tcPr/>
                </a:tc>
                <a:extLst>
                  <a:ext uri="{0D108BD9-81ED-4DB2-BD59-A6C34878D82A}">
                    <a16:rowId xmlns:a16="http://schemas.microsoft.com/office/drawing/2014/main" val="564857589"/>
                  </a:ext>
                </a:extLst>
              </a:tr>
            </a:tbl>
          </a:graphicData>
        </a:graphic>
      </p:graphicFrame>
    </p:spTree>
    <p:extLst>
      <p:ext uri="{BB962C8B-B14F-4D97-AF65-F5344CB8AC3E}">
        <p14:creationId xmlns:p14="http://schemas.microsoft.com/office/powerpoint/2010/main" val="3814939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DBED6F9-8BE8-6B48-987F-20728A64ED55}"/>
              </a:ext>
            </a:extLst>
          </p:cNvPr>
          <p:cNvSpPr>
            <a:spLocks noGrp="1"/>
          </p:cNvSpPr>
          <p:nvPr>
            <p:ph idx="1"/>
          </p:nvPr>
        </p:nvSpPr>
        <p:spPr>
          <a:xfrm>
            <a:off x="6064159" y="498780"/>
            <a:ext cx="5959350" cy="5714596"/>
          </a:xfrm>
        </p:spPr>
        <p:txBody>
          <a:bodyPr vert="horz" lIns="91440" tIns="45720" rIns="91440" bIns="45720" rtlCol="0" anchor="t">
            <a:noAutofit/>
          </a:bodyPr>
          <a:lstStyle/>
          <a:p>
            <a:pPr>
              <a:lnSpc>
                <a:spcPct val="100000"/>
              </a:lnSpc>
              <a:spcBef>
                <a:spcPts val="1200"/>
              </a:spcBef>
            </a:pPr>
            <a:r>
              <a:rPr lang="en-US" sz="1800" dirty="0"/>
              <a:t>PEs communicate to adjacent PEs and their processor through their </a:t>
            </a:r>
            <a:r>
              <a:rPr lang="en-US" sz="1800" b="1" dirty="0"/>
              <a:t>routers</a:t>
            </a:r>
          </a:p>
          <a:p>
            <a:pPr>
              <a:lnSpc>
                <a:spcPct val="100000"/>
              </a:lnSpc>
              <a:spcBef>
                <a:spcPts val="1200"/>
              </a:spcBef>
            </a:pPr>
            <a:r>
              <a:rPr lang="en-US" sz="1800" dirty="0"/>
              <a:t>The</a:t>
            </a:r>
            <a:r>
              <a:rPr lang="en-US" sz="1800" b="1" dirty="0"/>
              <a:t> router </a:t>
            </a:r>
            <a:r>
              <a:rPr lang="en-US" sz="1800" dirty="0"/>
              <a:t>is a 24-entry table on each PE associating colors with directions</a:t>
            </a:r>
          </a:p>
          <a:p>
            <a:pPr lvl="1">
              <a:lnSpc>
                <a:spcPct val="100000"/>
              </a:lnSpc>
              <a:spcBef>
                <a:spcPts val="600"/>
              </a:spcBef>
            </a:pPr>
            <a:r>
              <a:rPr lang="en-US" dirty="0"/>
              <a:t>Table entries mapped to PE memory</a:t>
            </a:r>
          </a:p>
          <a:p>
            <a:pPr lvl="1">
              <a:lnSpc>
                <a:spcPct val="100000"/>
              </a:lnSpc>
              <a:spcBef>
                <a:spcPts val="600"/>
              </a:spcBef>
            </a:pPr>
            <a:r>
              <a:rPr lang="en-US" dirty="0"/>
              <a:t>Up to 24 routes (i.e. </a:t>
            </a:r>
            <a:r>
              <a:rPr lang="en-US" b="1" dirty="0"/>
              <a:t>colors</a:t>
            </a:r>
            <a:r>
              <a:rPr lang="en-US" dirty="0"/>
              <a:t>) may be specified at compile-time for each PE</a:t>
            </a:r>
          </a:p>
          <a:p>
            <a:pPr>
              <a:lnSpc>
                <a:spcPct val="100000"/>
              </a:lnSpc>
              <a:spcBef>
                <a:spcPts val="1200"/>
              </a:spcBef>
            </a:pPr>
            <a:r>
              <a:rPr lang="en-US" sz="1800" dirty="0"/>
              <a:t>Complex communication patterns</a:t>
            </a:r>
          </a:p>
          <a:p>
            <a:pPr lvl="1">
              <a:lnSpc>
                <a:spcPct val="100000"/>
              </a:lnSpc>
              <a:spcBef>
                <a:spcPts val="600"/>
              </a:spcBef>
            </a:pPr>
            <a:r>
              <a:rPr lang="en-US" dirty="0"/>
              <a:t>Dynamic updating of routes at runtime</a:t>
            </a:r>
          </a:p>
          <a:p>
            <a:pPr lvl="1">
              <a:lnSpc>
                <a:spcPct val="100000"/>
              </a:lnSpc>
              <a:spcBef>
                <a:spcPts val="600"/>
              </a:spcBef>
            </a:pPr>
            <a:r>
              <a:rPr lang="en-US" dirty="0"/>
              <a:t>Multiple routing table entries per color enable </a:t>
            </a:r>
            <a:r>
              <a:rPr lang="en-US" i="1" dirty="0"/>
              <a:t>multicast</a:t>
            </a:r>
            <a:r>
              <a:rPr lang="en-US" dirty="0"/>
              <a:t>: broadcasting data in multiple directions at once each cycle</a:t>
            </a:r>
          </a:p>
          <a:p>
            <a:pPr>
              <a:lnSpc>
                <a:spcPct val="100000"/>
              </a:lnSpc>
              <a:spcBef>
                <a:spcPts val="1200"/>
              </a:spcBef>
            </a:pPr>
            <a:r>
              <a:rPr lang="en-US" sz="1800" dirty="0"/>
              <a:t>Input/ output queues in each PE alleviate back pressure at routers during runtime</a:t>
            </a:r>
          </a:p>
          <a:p>
            <a:pPr>
              <a:lnSpc>
                <a:spcPct val="100000"/>
              </a:lnSpc>
              <a:spcBef>
                <a:spcPts val="1200"/>
              </a:spcBef>
            </a:pPr>
            <a:r>
              <a:rPr lang="en-US" sz="1800" dirty="0"/>
              <a:t>Programmer feeds tensors into the fabric from outside world, specified in host program</a:t>
            </a:r>
          </a:p>
        </p:txBody>
      </p:sp>
      <p:sp>
        <p:nvSpPr>
          <p:cNvPr id="2" name="Title 1">
            <a:extLst>
              <a:ext uri="{FF2B5EF4-FFF2-40B4-BE49-F238E27FC236}">
                <a16:creationId xmlns:a16="http://schemas.microsoft.com/office/drawing/2014/main" id="{D4F14463-3BF0-F74E-A092-2D0EB87001A8}"/>
              </a:ext>
            </a:extLst>
          </p:cNvPr>
          <p:cNvSpPr>
            <a:spLocks noGrp="1"/>
          </p:cNvSpPr>
          <p:nvPr>
            <p:ph type="title"/>
          </p:nvPr>
        </p:nvSpPr>
        <p:spPr>
          <a:xfrm>
            <a:off x="361543" y="287877"/>
            <a:ext cx="6573134" cy="795852"/>
          </a:xfrm>
        </p:spPr>
        <p:txBody>
          <a:bodyPr/>
          <a:lstStyle/>
          <a:p>
            <a:r>
              <a:rPr lang="en-US" b="1" dirty="0"/>
              <a:t>Flexible Communication</a:t>
            </a:r>
          </a:p>
        </p:txBody>
      </p:sp>
      <p:sp>
        <p:nvSpPr>
          <p:cNvPr id="11" name="Rectangle 10">
            <a:extLst>
              <a:ext uri="{FF2B5EF4-FFF2-40B4-BE49-F238E27FC236}">
                <a16:creationId xmlns:a16="http://schemas.microsoft.com/office/drawing/2014/main" id="{1422482D-BDB1-9742-AC19-4849CD1C1C0D}"/>
              </a:ext>
            </a:extLst>
          </p:cNvPr>
          <p:cNvSpPr/>
          <p:nvPr/>
        </p:nvSpPr>
        <p:spPr>
          <a:xfrm>
            <a:off x="1185942" y="2041107"/>
            <a:ext cx="358346" cy="142102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66FE22-3CD0-0647-BEAB-85B18BB07A3E}"/>
              </a:ext>
            </a:extLst>
          </p:cNvPr>
          <p:cNvSpPr/>
          <p:nvPr/>
        </p:nvSpPr>
        <p:spPr>
          <a:xfrm>
            <a:off x="1544288" y="2041107"/>
            <a:ext cx="358346" cy="142102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21A1CB-F887-6D4E-9F45-7CAED4626009}"/>
              </a:ext>
            </a:extLst>
          </p:cNvPr>
          <p:cNvSpPr/>
          <p:nvPr/>
        </p:nvSpPr>
        <p:spPr>
          <a:xfrm>
            <a:off x="1902634" y="2041106"/>
            <a:ext cx="358346" cy="142102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48960E-01E4-AC41-B607-0F359E90F538}"/>
              </a:ext>
            </a:extLst>
          </p:cNvPr>
          <p:cNvSpPr/>
          <p:nvPr/>
        </p:nvSpPr>
        <p:spPr>
          <a:xfrm>
            <a:off x="2260980" y="2041105"/>
            <a:ext cx="358346" cy="142102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0AFBB52-3E80-4B47-8B3D-9AD46F15DE90}"/>
              </a:ext>
            </a:extLst>
          </p:cNvPr>
          <p:cNvGrpSpPr/>
          <p:nvPr/>
        </p:nvGrpSpPr>
        <p:grpSpPr>
          <a:xfrm>
            <a:off x="2730535" y="2000713"/>
            <a:ext cx="321276" cy="1526523"/>
            <a:chOff x="9440562" y="4213652"/>
            <a:chExt cx="321276" cy="1526523"/>
          </a:xfrm>
        </p:grpSpPr>
        <p:sp>
          <p:nvSpPr>
            <p:cNvPr id="17" name="TextBox 16">
              <a:extLst>
                <a:ext uri="{FF2B5EF4-FFF2-40B4-BE49-F238E27FC236}">
                  <a16:creationId xmlns:a16="http://schemas.microsoft.com/office/drawing/2014/main" id="{48E48FDB-A6D9-DE40-B239-21EB5F86D7E0}"/>
                </a:ext>
              </a:extLst>
            </p:cNvPr>
            <p:cNvSpPr txBox="1"/>
            <p:nvPr/>
          </p:nvSpPr>
          <p:spPr>
            <a:xfrm>
              <a:off x="9440562" y="4213652"/>
              <a:ext cx="321276" cy="307777"/>
            </a:xfrm>
            <a:prstGeom prst="rect">
              <a:avLst/>
            </a:prstGeom>
            <a:noFill/>
          </p:spPr>
          <p:txBody>
            <a:bodyPr wrap="square" rtlCol="0">
              <a:spAutoFit/>
            </a:bodyPr>
            <a:lstStyle/>
            <a:p>
              <a:r>
                <a:rPr lang="en-US" sz="1400" dirty="0"/>
                <a:t>N</a:t>
              </a:r>
            </a:p>
          </p:txBody>
        </p:sp>
        <p:sp>
          <p:nvSpPr>
            <p:cNvPr id="18" name="TextBox 17">
              <a:extLst>
                <a:ext uri="{FF2B5EF4-FFF2-40B4-BE49-F238E27FC236}">
                  <a16:creationId xmlns:a16="http://schemas.microsoft.com/office/drawing/2014/main" id="{60E91CE0-88D2-4141-95C0-148E552AEB5F}"/>
                </a:ext>
              </a:extLst>
            </p:cNvPr>
            <p:cNvSpPr txBox="1"/>
            <p:nvPr/>
          </p:nvSpPr>
          <p:spPr>
            <a:xfrm>
              <a:off x="9440562" y="4521429"/>
              <a:ext cx="321276" cy="307777"/>
            </a:xfrm>
            <a:prstGeom prst="rect">
              <a:avLst/>
            </a:prstGeom>
            <a:noFill/>
          </p:spPr>
          <p:txBody>
            <a:bodyPr wrap="square" rtlCol="0">
              <a:spAutoFit/>
            </a:bodyPr>
            <a:lstStyle/>
            <a:p>
              <a:r>
                <a:rPr lang="en-US" sz="1400"/>
                <a:t>E</a:t>
              </a:r>
            </a:p>
          </p:txBody>
        </p:sp>
        <p:sp>
          <p:nvSpPr>
            <p:cNvPr id="19" name="TextBox 18">
              <a:extLst>
                <a:ext uri="{FF2B5EF4-FFF2-40B4-BE49-F238E27FC236}">
                  <a16:creationId xmlns:a16="http://schemas.microsoft.com/office/drawing/2014/main" id="{A1CD84E5-13B7-B246-80B0-6E56A63748BB}"/>
                </a:ext>
              </a:extLst>
            </p:cNvPr>
            <p:cNvSpPr txBox="1"/>
            <p:nvPr/>
          </p:nvSpPr>
          <p:spPr>
            <a:xfrm>
              <a:off x="9440562" y="4823025"/>
              <a:ext cx="321276" cy="307777"/>
            </a:xfrm>
            <a:prstGeom prst="rect">
              <a:avLst/>
            </a:prstGeom>
            <a:noFill/>
          </p:spPr>
          <p:txBody>
            <a:bodyPr wrap="square" rtlCol="0">
              <a:spAutoFit/>
            </a:bodyPr>
            <a:lstStyle/>
            <a:p>
              <a:r>
                <a:rPr lang="en-US" sz="1400"/>
                <a:t>S</a:t>
              </a:r>
            </a:p>
          </p:txBody>
        </p:sp>
        <p:sp>
          <p:nvSpPr>
            <p:cNvPr id="20" name="TextBox 19">
              <a:extLst>
                <a:ext uri="{FF2B5EF4-FFF2-40B4-BE49-F238E27FC236}">
                  <a16:creationId xmlns:a16="http://schemas.microsoft.com/office/drawing/2014/main" id="{B299A2B4-76B7-744D-8E7F-E61E7F52132C}"/>
                </a:ext>
              </a:extLst>
            </p:cNvPr>
            <p:cNvSpPr txBox="1"/>
            <p:nvPr/>
          </p:nvSpPr>
          <p:spPr>
            <a:xfrm>
              <a:off x="9440562" y="5130802"/>
              <a:ext cx="321276" cy="307777"/>
            </a:xfrm>
            <a:prstGeom prst="rect">
              <a:avLst/>
            </a:prstGeom>
            <a:noFill/>
          </p:spPr>
          <p:txBody>
            <a:bodyPr wrap="square" rtlCol="0">
              <a:spAutoFit/>
            </a:bodyPr>
            <a:lstStyle/>
            <a:p>
              <a:r>
                <a:rPr lang="en-US" sz="1400"/>
                <a:t>W</a:t>
              </a:r>
            </a:p>
          </p:txBody>
        </p:sp>
        <p:sp>
          <p:nvSpPr>
            <p:cNvPr id="22" name="TextBox 21">
              <a:extLst>
                <a:ext uri="{FF2B5EF4-FFF2-40B4-BE49-F238E27FC236}">
                  <a16:creationId xmlns:a16="http://schemas.microsoft.com/office/drawing/2014/main" id="{8DCBA514-E415-DB4A-8266-FE9924DD5B50}"/>
                </a:ext>
              </a:extLst>
            </p:cNvPr>
            <p:cNvSpPr txBox="1"/>
            <p:nvPr/>
          </p:nvSpPr>
          <p:spPr>
            <a:xfrm>
              <a:off x="9440562" y="5432398"/>
              <a:ext cx="321276" cy="307777"/>
            </a:xfrm>
            <a:prstGeom prst="rect">
              <a:avLst/>
            </a:prstGeom>
            <a:noFill/>
          </p:spPr>
          <p:txBody>
            <a:bodyPr wrap="square" rtlCol="0">
              <a:spAutoFit/>
            </a:bodyPr>
            <a:lstStyle/>
            <a:p>
              <a:r>
                <a:rPr lang="en-US" sz="1400"/>
                <a:t>R</a:t>
              </a:r>
            </a:p>
          </p:txBody>
        </p:sp>
      </p:grpSp>
      <p:sp>
        <p:nvSpPr>
          <p:cNvPr id="23" name="Rectangle 22">
            <a:extLst>
              <a:ext uri="{FF2B5EF4-FFF2-40B4-BE49-F238E27FC236}">
                <a16:creationId xmlns:a16="http://schemas.microsoft.com/office/drawing/2014/main" id="{E2162F5B-3DBA-0249-BFE6-0B9D274E92CD}"/>
              </a:ext>
            </a:extLst>
          </p:cNvPr>
          <p:cNvSpPr/>
          <p:nvPr/>
        </p:nvSpPr>
        <p:spPr>
          <a:xfrm>
            <a:off x="989543" y="1874287"/>
            <a:ext cx="2062268" cy="1779373"/>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63B55BC-CDED-8F44-97E3-A8460EC4F9E8}"/>
              </a:ext>
            </a:extLst>
          </p:cNvPr>
          <p:cNvSpPr txBox="1"/>
          <p:nvPr/>
        </p:nvSpPr>
        <p:spPr>
          <a:xfrm>
            <a:off x="2279515" y="2041104"/>
            <a:ext cx="321276" cy="323165"/>
          </a:xfrm>
          <a:prstGeom prst="rect">
            <a:avLst/>
          </a:prstGeom>
          <a:noFill/>
        </p:spPr>
        <p:txBody>
          <a:bodyPr wrap="square" rtlCol="0">
            <a:spAutoFit/>
          </a:bodyPr>
          <a:lstStyle/>
          <a:p>
            <a:r>
              <a:rPr lang="en-US" sz="1500" b="1"/>
              <a:t>✓</a:t>
            </a:r>
          </a:p>
        </p:txBody>
      </p:sp>
      <p:sp>
        <p:nvSpPr>
          <p:cNvPr id="25" name="TextBox 24">
            <a:extLst>
              <a:ext uri="{FF2B5EF4-FFF2-40B4-BE49-F238E27FC236}">
                <a16:creationId xmlns:a16="http://schemas.microsoft.com/office/drawing/2014/main" id="{F58D6A2D-CD6B-A44A-A819-AEC6CCE48C7A}"/>
              </a:ext>
            </a:extLst>
          </p:cNvPr>
          <p:cNvSpPr txBox="1"/>
          <p:nvPr/>
        </p:nvSpPr>
        <p:spPr>
          <a:xfrm>
            <a:off x="1911902" y="2302506"/>
            <a:ext cx="321276" cy="323165"/>
          </a:xfrm>
          <a:prstGeom prst="rect">
            <a:avLst/>
          </a:prstGeom>
          <a:noFill/>
        </p:spPr>
        <p:txBody>
          <a:bodyPr wrap="square" rtlCol="0">
            <a:spAutoFit/>
          </a:bodyPr>
          <a:lstStyle/>
          <a:p>
            <a:r>
              <a:rPr lang="en-US" sz="1500" b="1"/>
              <a:t>✓</a:t>
            </a:r>
          </a:p>
        </p:txBody>
      </p:sp>
      <p:sp>
        <p:nvSpPr>
          <p:cNvPr id="26" name="TextBox 25">
            <a:extLst>
              <a:ext uri="{FF2B5EF4-FFF2-40B4-BE49-F238E27FC236}">
                <a16:creationId xmlns:a16="http://schemas.microsoft.com/office/drawing/2014/main" id="{E387810E-E734-2042-9732-301453FCF660}"/>
              </a:ext>
            </a:extLst>
          </p:cNvPr>
          <p:cNvSpPr txBox="1"/>
          <p:nvPr/>
        </p:nvSpPr>
        <p:spPr>
          <a:xfrm>
            <a:off x="1927346" y="2630907"/>
            <a:ext cx="321276" cy="323165"/>
          </a:xfrm>
          <a:prstGeom prst="rect">
            <a:avLst/>
          </a:prstGeom>
          <a:noFill/>
        </p:spPr>
        <p:txBody>
          <a:bodyPr wrap="square" rtlCol="0">
            <a:spAutoFit/>
          </a:bodyPr>
          <a:lstStyle/>
          <a:p>
            <a:r>
              <a:rPr lang="en-US" sz="1500" b="1"/>
              <a:t>✓</a:t>
            </a:r>
          </a:p>
        </p:txBody>
      </p:sp>
      <p:sp>
        <p:nvSpPr>
          <p:cNvPr id="27" name="TextBox 26">
            <a:extLst>
              <a:ext uri="{FF2B5EF4-FFF2-40B4-BE49-F238E27FC236}">
                <a16:creationId xmlns:a16="http://schemas.microsoft.com/office/drawing/2014/main" id="{03E0B7BD-819E-9048-8DB3-A506AD5B040E}"/>
              </a:ext>
            </a:extLst>
          </p:cNvPr>
          <p:cNvSpPr txBox="1"/>
          <p:nvPr/>
        </p:nvSpPr>
        <p:spPr>
          <a:xfrm>
            <a:off x="1556643" y="3204071"/>
            <a:ext cx="321276" cy="323165"/>
          </a:xfrm>
          <a:prstGeom prst="rect">
            <a:avLst/>
          </a:prstGeom>
          <a:noFill/>
        </p:spPr>
        <p:txBody>
          <a:bodyPr wrap="square" rtlCol="0">
            <a:spAutoFit/>
          </a:bodyPr>
          <a:lstStyle/>
          <a:p>
            <a:r>
              <a:rPr lang="en-US" sz="1500" b="1"/>
              <a:t>✓</a:t>
            </a:r>
          </a:p>
        </p:txBody>
      </p:sp>
      <p:sp>
        <p:nvSpPr>
          <p:cNvPr id="28" name="Rectangle 27">
            <a:extLst>
              <a:ext uri="{FF2B5EF4-FFF2-40B4-BE49-F238E27FC236}">
                <a16:creationId xmlns:a16="http://schemas.microsoft.com/office/drawing/2014/main" id="{56467AFF-6BFA-E541-BEE5-07A5CEB12AB8}"/>
              </a:ext>
            </a:extLst>
          </p:cNvPr>
          <p:cNvSpPr/>
          <p:nvPr/>
        </p:nvSpPr>
        <p:spPr>
          <a:xfrm>
            <a:off x="4120567" y="2106079"/>
            <a:ext cx="1124463" cy="1118283"/>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D561CA77-2866-D448-A4D5-2FE654DA59E3}"/>
              </a:ext>
            </a:extLst>
          </p:cNvPr>
          <p:cNvCxnSpPr>
            <a:cxnSpLocks/>
            <a:stCxn id="28" idx="2"/>
            <a:endCxn id="42" idx="2"/>
          </p:cNvCxnSpPr>
          <p:nvPr/>
        </p:nvCxnSpPr>
        <p:spPr>
          <a:xfrm flipH="1" flipV="1">
            <a:off x="4677096" y="1897108"/>
            <a:ext cx="5703" cy="1327254"/>
          </a:xfrm>
          <a:prstGeom prst="straightConnector1">
            <a:avLst/>
          </a:prstGeom>
          <a:ln w="3810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65BC1AA-25EF-DC44-B373-670A6556F34B}"/>
              </a:ext>
            </a:extLst>
          </p:cNvPr>
          <p:cNvCxnSpPr>
            <a:cxnSpLocks/>
            <a:endCxn id="41" idx="2"/>
          </p:cNvCxnSpPr>
          <p:nvPr/>
        </p:nvCxnSpPr>
        <p:spPr>
          <a:xfrm>
            <a:off x="4677095" y="2714513"/>
            <a:ext cx="871590" cy="0"/>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08AA805-72D9-4C4D-87E0-7A8DB4F4197F}"/>
              </a:ext>
            </a:extLst>
          </p:cNvPr>
          <p:cNvCxnSpPr>
            <a:cxnSpLocks/>
            <a:endCxn id="39" idx="0"/>
          </p:cNvCxnSpPr>
          <p:nvPr/>
        </p:nvCxnSpPr>
        <p:spPr>
          <a:xfrm>
            <a:off x="4679956" y="2714513"/>
            <a:ext cx="0" cy="769369"/>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0BDFCCF-1205-F441-85A5-7B6E6CE383EF}"/>
              </a:ext>
            </a:extLst>
          </p:cNvPr>
          <p:cNvCxnSpPr>
            <a:cxnSpLocks/>
          </p:cNvCxnSpPr>
          <p:nvPr/>
        </p:nvCxnSpPr>
        <p:spPr>
          <a:xfrm>
            <a:off x="4682798" y="2703096"/>
            <a:ext cx="835475" cy="759036"/>
          </a:xfrm>
          <a:prstGeom prst="straightConnector1">
            <a:avLst/>
          </a:prstGeom>
          <a:ln w="41275">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E359F5F-63FC-AB48-A591-854CAFFC93EB}"/>
              </a:ext>
            </a:extLst>
          </p:cNvPr>
          <p:cNvSpPr txBox="1"/>
          <p:nvPr/>
        </p:nvSpPr>
        <p:spPr>
          <a:xfrm>
            <a:off x="1099234" y="3794891"/>
            <a:ext cx="1893467"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Colors (24 possible)</a:t>
            </a:r>
          </a:p>
        </p:txBody>
      </p:sp>
      <p:sp>
        <p:nvSpPr>
          <p:cNvPr id="33" name="TextBox 32">
            <a:extLst>
              <a:ext uri="{FF2B5EF4-FFF2-40B4-BE49-F238E27FC236}">
                <a16:creationId xmlns:a16="http://schemas.microsoft.com/office/drawing/2014/main" id="{E1A13C9A-90BA-CF4E-93D0-64A9F31AE55B}"/>
              </a:ext>
            </a:extLst>
          </p:cNvPr>
          <p:cNvSpPr txBox="1"/>
          <p:nvPr/>
        </p:nvSpPr>
        <p:spPr>
          <a:xfrm>
            <a:off x="21755" y="2549207"/>
            <a:ext cx="960519"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Direction</a:t>
            </a:r>
          </a:p>
        </p:txBody>
      </p:sp>
      <p:sp>
        <p:nvSpPr>
          <p:cNvPr id="34" name="TextBox 33">
            <a:extLst>
              <a:ext uri="{FF2B5EF4-FFF2-40B4-BE49-F238E27FC236}">
                <a16:creationId xmlns:a16="http://schemas.microsoft.com/office/drawing/2014/main" id="{464FEC2E-5B31-1B4A-B356-9C7B5F2B370F}"/>
              </a:ext>
            </a:extLst>
          </p:cNvPr>
          <p:cNvSpPr txBox="1"/>
          <p:nvPr/>
        </p:nvSpPr>
        <p:spPr>
          <a:xfrm>
            <a:off x="1280645" y="1232484"/>
            <a:ext cx="1652504" cy="307777"/>
          </a:xfrm>
          <a:prstGeom prst="rect">
            <a:avLst/>
          </a:prstGeom>
          <a:noFill/>
        </p:spPr>
        <p:txBody>
          <a:bodyPr wrap="none" rtlCol="0">
            <a:spAutoFit/>
          </a:bodyPr>
          <a:lstStyle/>
          <a:p>
            <a:r>
              <a:rPr lang="en-US" sz="1400" b="1" u="sng" dirty="0">
                <a:latin typeface="Arial" panose="020B0604020202020204" pitchFamily="34" charset="0"/>
                <a:cs typeface="Arial" panose="020B0604020202020204" pitchFamily="34" charset="0"/>
              </a:rPr>
              <a:t>PE Routing Table</a:t>
            </a:r>
          </a:p>
        </p:txBody>
      </p:sp>
      <p:sp>
        <p:nvSpPr>
          <p:cNvPr id="35" name="TextBox 34">
            <a:extLst>
              <a:ext uri="{FF2B5EF4-FFF2-40B4-BE49-F238E27FC236}">
                <a16:creationId xmlns:a16="http://schemas.microsoft.com/office/drawing/2014/main" id="{F4778E02-5101-5F45-BF7B-F2723E269A32}"/>
              </a:ext>
            </a:extLst>
          </p:cNvPr>
          <p:cNvSpPr txBox="1"/>
          <p:nvPr/>
        </p:nvSpPr>
        <p:spPr>
          <a:xfrm>
            <a:off x="4006971" y="1232484"/>
            <a:ext cx="1654620" cy="307777"/>
          </a:xfrm>
          <a:prstGeom prst="rect">
            <a:avLst/>
          </a:prstGeom>
          <a:noFill/>
        </p:spPr>
        <p:txBody>
          <a:bodyPr wrap="none" rtlCol="0">
            <a:spAutoFit/>
          </a:bodyPr>
          <a:lstStyle/>
          <a:p>
            <a:r>
              <a:rPr lang="en-US" sz="1400" b="1" u="sng" dirty="0">
                <a:latin typeface="Arial" panose="020B0604020202020204" pitchFamily="34" charset="0"/>
                <a:cs typeface="Arial" panose="020B0604020202020204" pitchFamily="34" charset="0"/>
              </a:rPr>
              <a:t>Resulting Routes</a:t>
            </a:r>
          </a:p>
        </p:txBody>
      </p:sp>
      <p:cxnSp>
        <p:nvCxnSpPr>
          <p:cNvPr id="36" name="Straight Arrow Connector 35">
            <a:extLst>
              <a:ext uri="{FF2B5EF4-FFF2-40B4-BE49-F238E27FC236}">
                <a16:creationId xmlns:a16="http://schemas.microsoft.com/office/drawing/2014/main" id="{28A89087-99F3-7A4C-954E-11F12FE03656}"/>
              </a:ext>
            </a:extLst>
          </p:cNvPr>
          <p:cNvCxnSpPr>
            <a:cxnSpLocks/>
          </p:cNvCxnSpPr>
          <p:nvPr/>
        </p:nvCxnSpPr>
        <p:spPr>
          <a:xfrm>
            <a:off x="3215459" y="2751618"/>
            <a:ext cx="76169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59C07EA-31B7-6249-A21C-3C56D144D83B}"/>
              </a:ext>
            </a:extLst>
          </p:cNvPr>
          <p:cNvSpPr txBox="1"/>
          <p:nvPr/>
        </p:nvSpPr>
        <p:spPr>
          <a:xfrm>
            <a:off x="3059080" y="2792489"/>
            <a:ext cx="109837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Leads to…</a:t>
            </a:r>
          </a:p>
        </p:txBody>
      </p:sp>
      <p:sp>
        <p:nvSpPr>
          <p:cNvPr id="39" name="TextBox 38">
            <a:extLst>
              <a:ext uri="{FF2B5EF4-FFF2-40B4-BE49-F238E27FC236}">
                <a16:creationId xmlns:a16="http://schemas.microsoft.com/office/drawing/2014/main" id="{770DA992-4B91-184A-A3E6-A280E38FCFD5}"/>
              </a:ext>
            </a:extLst>
          </p:cNvPr>
          <p:cNvSpPr txBox="1"/>
          <p:nvPr/>
        </p:nvSpPr>
        <p:spPr>
          <a:xfrm>
            <a:off x="4353584" y="3483882"/>
            <a:ext cx="652743"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South</a:t>
            </a:r>
          </a:p>
        </p:txBody>
      </p:sp>
      <p:sp>
        <p:nvSpPr>
          <p:cNvPr id="40" name="TextBox 39">
            <a:extLst>
              <a:ext uri="{FF2B5EF4-FFF2-40B4-BE49-F238E27FC236}">
                <a16:creationId xmlns:a16="http://schemas.microsoft.com/office/drawing/2014/main" id="{685394FF-0BBD-3B4B-8ACE-E655C635A91C}"/>
              </a:ext>
            </a:extLst>
          </p:cNvPr>
          <p:cNvSpPr txBox="1"/>
          <p:nvPr/>
        </p:nvSpPr>
        <p:spPr>
          <a:xfrm>
            <a:off x="5228683" y="3459301"/>
            <a:ext cx="66236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Ramp</a:t>
            </a:r>
          </a:p>
        </p:txBody>
      </p:sp>
      <p:sp>
        <p:nvSpPr>
          <p:cNvPr id="41" name="TextBox 40">
            <a:extLst>
              <a:ext uri="{FF2B5EF4-FFF2-40B4-BE49-F238E27FC236}">
                <a16:creationId xmlns:a16="http://schemas.microsoft.com/office/drawing/2014/main" id="{29F357DD-78E2-3B4A-8447-3097BE24F4C2}"/>
              </a:ext>
            </a:extLst>
          </p:cNvPr>
          <p:cNvSpPr txBox="1"/>
          <p:nvPr/>
        </p:nvSpPr>
        <p:spPr>
          <a:xfrm>
            <a:off x="5276815" y="2406736"/>
            <a:ext cx="54373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East</a:t>
            </a:r>
          </a:p>
        </p:txBody>
      </p:sp>
      <p:sp>
        <p:nvSpPr>
          <p:cNvPr id="42" name="TextBox 41">
            <a:extLst>
              <a:ext uri="{FF2B5EF4-FFF2-40B4-BE49-F238E27FC236}">
                <a16:creationId xmlns:a16="http://schemas.microsoft.com/office/drawing/2014/main" id="{86315ADA-AA16-6A48-9CE6-8415780E46D1}"/>
              </a:ext>
            </a:extLst>
          </p:cNvPr>
          <p:cNvSpPr txBox="1"/>
          <p:nvPr/>
        </p:nvSpPr>
        <p:spPr>
          <a:xfrm>
            <a:off x="4365953" y="1589331"/>
            <a:ext cx="622286"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North</a:t>
            </a:r>
          </a:p>
        </p:txBody>
      </p:sp>
      <p:sp>
        <p:nvSpPr>
          <p:cNvPr id="37" name="TextBox 36">
            <a:extLst>
              <a:ext uri="{FF2B5EF4-FFF2-40B4-BE49-F238E27FC236}">
                <a16:creationId xmlns:a16="http://schemas.microsoft.com/office/drawing/2014/main" id="{DEF6669B-17F1-94B9-92C7-FCB4AC8B5DC2}"/>
              </a:ext>
            </a:extLst>
          </p:cNvPr>
          <p:cNvSpPr txBox="1"/>
          <p:nvPr/>
        </p:nvSpPr>
        <p:spPr>
          <a:xfrm>
            <a:off x="718406" y="4460379"/>
            <a:ext cx="5172638" cy="803490"/>
          </a:xfrm>
          <a:prstGeom prst="rect">
            <a:avLst/>
          </a:prstGeom>
          <a:noFill/>
        </p:spPr>
        <p:txBody>
          <a:bodyPr wrap="square">
            <a:spAutoFit/>
          </a:bodyPr>
          <a:lstStyle/>
          <a:p>
            <a:pPr>
              <a:lnSpc>
                <a:spcPct val="120000"/>
              </a:lnSpc>
              <a:spcAft>
                <a:spcPts val="600"/>
              </a:spcAft>
            </a:pPr>
            <a:r>
              <a:rPr lang="en-US" sz="1800" dirty="0"/>
              <a:t>Router-to-router communication: </a:t>
            </a:r>
            <a:r>
              <a:rPr lang="en-US" sz="1800" b="1" dirty="0"/>
              <a:t>1 cycle</a:t>
            </a:r>
          </a:p>
          <a:p>
            <a:pPr>
              <a:lnSpc>
                <a:spcPct val="120000"/>
              </a:lnSpc>
              <a:spcAft>
                <a:spcPts val="600"/>
              </a:spcAft>
            </a:pPr>
            <a:r>
              <a:rPr lang="en-US" sz="1800" dirty="0"/>
              <a:t>Router-to-processor communication: </a:t>
            </a:r>
            <a:r>
              <a:rPr lang="en-US" sz="1800" b="1" dirty="0"/>
              <a:t>7 cycles</a:t>
            </a:r>
          </a:p>
        </p:txBody>
      </p:sp>
    </p:spTree>
    <p:extLst>
      <p:ext uri="{BB962C8B-B14F-4D97-AF65-F5344CB8AC3E}">
        <p14:creationId xmlns:p14="http://schemas.microsoft.com/office/powerpoint/2010/main" val="16977610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B1BF-7D8D-6F4D-EDF6-59CC6DA3EFBE}"/>
              </a:ext>
            </a:extLst>
          </p:cNvPr>
          <p:cNvSpPr>
            <a:spLocks noGrp="1"/>
          </p:cNvSpPr>
          <p:nvPr>
            <p:ph type="title"/>
          </p:nvPr>
        </p:nvSpPr>
        <p:spPr>
          <a:xfrm>
            <a:off x="415600" y="177439"/>
            <a:ext cx="11360800" cy="763600"/>
          </a:xfrm>
        </p:spPr>
        <p:txBody>
          <a:bodyPr/>
          <a:lstStyle/>
          <a:p>
            <a:r>
              <a:rPr lang="en-US" dirty="0"/>
              <a:t>Input Queues</a:t>
            </a:r>
          </a:p>
        </p:txBody>
      </p:sp>
      <p:sp>
        <p:nvSpPr>
          <p:cNvPr id="4" name="Slide Number Placeholder 3">
            <a:extLst>
              <a:ext uri="{FF2B5EF4-FFF2-40B4-BE49-F238E27FC236}">
                <a16:creationId xmlns:a16="http://schemas.microsoft.com/office/drawing/2014/main" id="{75C6291C-B159-1C8F-8586-763E6B4CE543}"/>
              </a:ext>
            </a:extLst>
          </p:cNvPr>
          <p:cNvSpPr>
            <a:spLocks noGrp="1"/>
          </p:cNvSpPr>
          <p:nvPr>
            <p:ph type="sldNum" sz="quarter" idx="4"/>
          </p:nvPr>
        </p:nvSpPr>
        <p:spPr/>
        <p:txBody>
          <a:bodyPr/>
          <a:lstStyle/>
          <a:p>
            <a:fld id="{0B354EC8-F2B8-4A45-9B5A-4524A3A10FC3}" type="slidenum">
              <a:rPr lang="en-US" smtClean="0"/>
              <a:pPr/>
              <a:t>90</a:t>
            </a:fld>
            <a:endParaRPr lang="en-US" dirty="0"/>
          </a:p>
        </p:txBody>
      </p:sp>
      <p:graphicFrame>
        <p:nvGraphicFramePr>
          <p:cNvPr id="8" name="Table 7">
            <a:extLst>
              <a:ext uri="{FF2B5EF4-FFF2-40B4-BE49-F238E27FC236}">
                <a16:creationId xmlns:a16="http://schemas.microsoft.com/office/drawing/2014/main" id="{ABF46C0F-2C55-3745-04BB-8E929D57A27F}"/>
              </a:ext>
            </a:extLst>
          </p:cNvPr>
          <p:cNvGraphicFramePr>
            <a:graphicFrameLocks noGrp="1"/>
          </p:cNvGraphicFramePr>
          <p:nvPr/>
        </p:nvGraphicFramePr>
        <p:xfrm>
          <a:off x="901798" y="1298665"/>
          <a:ext cx="10699651" cy="3912622"/>
        </p:xfrm>
        <a:graphic>
          <a:graphicData uri="http://schemas.openxmlformats.org/drawingml/2006/table">
            <a:tbl>
              <a:tblPr firstRow="1" bandRow="1">
                <a:tableStyleId>{5C22544A-7EE6-4342-B048-85BDC9FD1C3A}</a:tableStyleId>
              </a:tblPr>
              <a:tblGrid>
                <a:gridCol w="807964">
                  <a:extLst>
                    <a:ext uri="{9D8B030D-6E8A-4147-A177-3AD203B41FA5}">
                      <a16:colId xmlns:a16="http://schemas.microsoft.com/office/drawing/2014/main" val="461601100"/>
                    </a:ext>
                  </a:extLst>
                </a:gridCol>
                <a:gridCol w="1433996">
                  <a:extLst>
                    <a:ext uri="{9D8B030D-6E8A-4147-A177-3AD203B41FA5}">
                      <a16:colId xmlns:a16="http://schemas.microsoft.com/office/drawing/2014/main" val="2786498459"/>
                    </a:ext>
                  </a:extLst>
                </a:gridCol>
                <a:gridCol w="2197667">
                  <a:extLst>
                    <a:ext uri="{9D8B030D-6E8A-4147-A177-3AD203B41FA5}">
                      <a16:colId xmlns:a16="http://schemas.microsoft.com/office/drawing/2014/main" val="658451790"/>
                    </a:ext>
                  </a:extLst>
                </a:gridCol>
                <a:gridCol w="2766295">
                  <a:extLst>
                    <a:ext uri="{9D8B030D-6E8A-4147-A177-3AD203B41FA5}">
                      <a16:colId xmlns:a16="http://schemas.microsoft.com/office/drawing/2014/main" val="1183060884"/>
                    </a:ext>
                  </a:extLst>
                </a:gridCol>
                <a:gridCol w="3493729">
                  <a:extLst>
                    <a:ext uri="{9D8B030D-6E8A-4147-A177-3AD203B41FA5}">
                      <a16:colId xmlns:a16="http://schemas.microsoft.com/office/drawing/2014/main" val="967365285"/>
                    </a:ext>
                  </a:extLst>
                </a:gridCol>
              </a:tblGrid>
              <a:tr h="376066">
                <a:tc>
                  <a:txBody>
                    <a:bodyPr/>
                    <a:lstStyle/>
                    <a:p>
                      <a:r>
                        <a:rPr lang="en-US" dirty="0"/>
                        <a:t>IQ ID</a:t>
                      </a:r>
                    </a:p>
                  </a:txBody>
                  <a:tcPr/>
                </a:tc>
                <a:tc>
                  <a:txBody>
                    <a:bodyPr/>
                    <a:lstStyle/>
                    <a:p>
                      <a:r>
                        <a:rPr lang="en-US" dirty="0"/>
                        <a:t>Name</a:t>
                      </a:r>
                    </a:p>
                  </a:txBody>
                  <a:tcPr/>
                </a:tc>
                <a:tc>
                  <a:txBody>
                    <a:bodyPr/>
                    <a:lstStyle/>
                    <a:p>
                      <a:r>
                        <a:rPr lang="en-US" dirty="0"/>
                        <a:t>Color 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Color Name</a:t>
                      </a:r>
                    </a:p>
                  </a:txBody>
                  <a:tcPr/>
                </a:tc>
                <a:tc>
                  <a:txBody>
                    <a:bodyPr/>
                    <a:lstStyle/>
                    <a:p>
                      <a:r>
                        <a:rPr lang="en-US" dirty="0"/>
                        <a:t>Purpose</a:t>
                      </a:r>
                    </a:p>
                  </a:txBody>
                  <a:tcPr/>
                </a:tc>
                <a:extLst>
                  <a:ext uri="{0D108BD9-81ED-4DB2-BD59-A6C34878D82A}">
                    <a16:rowId xmlns:a16="http://schemas.microsoft.com/office/drawing/2014/main" val="568679288"/>
                  </a:ext>
                </a:extLst>
              </a:tr>
              <a:tr h="376066">
                <a:tc>
                  <a:txBody>
                    <a:bodyPr/>
                    <a:lstStyle/>
                    <a:p>
                      <a:r>
                        <a:rPr lang="en-US" dirty="0"/>
                        <a:t>0</a:t>
                      </a:r>
                    </a:p>
                  </a:txBody>
                  <a:tcPr/>
                </a:tc>
                <a:tc>
                  <a:txBody>
                    <a:bodyPr/>
                    <a:lstStyle/>
                    <a:p>
                      <a:r>
                        <a:rPr lang="en-US" b="1" i="1" dirty="0"/>
                        <a:t>(reserved)</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5238954"/>
                  </a:ext>
                </a:extLst>
              </a:tr>
              <a:tr h="376066">
                <a:tc>
                  <a:txBody>
                    <a:bodyPr/>
                    <a:lstStyle/>
                    <a:p>
                      <a:r>
                        <a:rPr lang="en-US" dirty="0"/>
                        <a:t>1</a:t>
                      </a:r>
                    </a:p>
                  </a:txBody>
                  <a:tcPr/>
                </a:tc>
                <a:tc>
                  <a:txBody>
                    <a:bodyPr/>
                    <a:lstStyle/>
                    <a:p>
                      <a:r>
                        <a:rPr lang="en-US" b="1" i="1" dirty="0"/>
                        <a:t>(reserved)</a:t>
                      </a: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26361823"/>
                  </a:ext>
                </a:extLst>
              </a:tr>
              <a:tr h="376066">
                <a:tc>
                  <a:txBody>
                    <a:bodyPr/>
                    <a:lstStyle/>
                    <a:p>
                      <a:r>
                        <a:rPr lang="en-US" dirty="0"/>
                        <a:t>2</a:t>
                      </a:r>
                    </a:p>
                  </a:txBody>
                  <a:tcPr>
                    <a:solidFill>
                      <a:schemeClr val="accent4">
                        <a:lumMod val="20000"/>
                        <a:lumOff val="80000"/>
                      </a:schemeClr>
                    </a:solidFill>
                  </a:tcPr>
                </a:tc>
                <a:tc>
                  <a:txBody>
                    <a:bodyPr/>
                    <a:lstStyle/>
                    <a:p>
                      <a:r>
                        <a:rPr lang="en-US" dirty="0">
                          <a:latin typeface="Consolas" panose="020B0609020204030204" pitchFamily="49" charset="0"/>
                          <a:cs typeface="Consolas" panose="020B0609020204030204" pitchFamily="49" charset="0"/>
                        </a:rPr>
                        <a:t>h2d_x_iq</a:t>
                      </a:r>
                    </a:p>
                  </a:txBody>
                  <a:tcPr>
                    <a:solidFill>
                      <a:schemeClr val="accent4">
                        <a:lumMod val="20000"/>
                        <a:lumOff val="80000"/>
                      </a:schemeClr>
                    </a:solidFill>
                  </a:tcPr>
                </a:tc>
                <a:tc>
                  <a:txBody>
                    <a:bodyPr/>
                    <a:lstStyle/>
                    <a:p>
                      <a:r>
                        <a:rPr lang="en-US" dirty="0"/>
                        <a:t>0</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Consolas" panose="020B0609020204030204" pitchFamily="49" charset="0"/>
                          <a:ea typeface="+mn-ea"/>
                          <a:cs typeface="Consolas" panose="020B0609020204030204" pitchFamily="49" charset="0"/>
                        </a:rPr>
                        <a:t>MEMCPYH2D_DATA_1_ID</a:t>
                      </a:r>
                    </a:p>
                    <a:p>
                      <a:endParaRPr lang="en-US" dirty="0">
                        <a:latin typeface="Consolas" panose="020B0609020204030204" pitchFamily="49" charset="0"/>
                        <a:cs typeface="Consolas" panose="020B0609020204030204" pitchFamily="49" charset="0"/>
                      </a:endParaRPr>
                    </a:p>
                  </a:txBody>
                  <a:tcPr>
                    <a:solidFill>
                      <a:schemeClr val="accent4">
                        <a:lumMod val="20000"/>
                        <a:lumOff val="80000"/>
                      </a:schemeClr>
                    </a:solidFill>
                  </a:tcPr>
                </a:tc>
                <a:tc>
                  <a:txBody>
                    <a:bodyPr/>
                    <a:lstStyle/>
                    <a:p>
                      <a:r>
                        <a:rPr lang="en-US" dirty="0">
                          <a:latin typeface="+mn-lt"/>
                          <a:cs typeface="Consolas" panose="020B0609020204030204" pitchFamily="49" charset="0"/>
                        </a:rPr>
                        <a:t>Bound to </a:t>
                      </a:r>
                      <a:r>
                        <a:rPr lang="en-US" dirty="0" err="1">
                          <a:latin typeface="Consolas" panose="020B0609020204030204" pitchFamily="49" charset="0"/>
                          <a:cs typeface="Consolas" panose="020B0609020204030204" pitchFamily="49" charset="0"/>
                        </a:rPr>
                        <a:t>memcpy_recv_x</a:t>
                      </a:r>
                      <a:r>
                        <a:rPr lang="en-US" dirty="0">
                          <a:latin typeface="Consolas" panose="020B0609020204030204" pitchFamily="49" charset="0"/>
                          <a:cs typeface="Consolas" panose="020B0609020204030204" pitchFamily="49" charset="0"/>
                        </a:rPr>
                        <a:t> </a:t>
                      </a:r>
                      <a:r>
                        <a:rPr lang="en-US" dirty="0">
                          <a:latin typeface="+mn-lt"/>
                          <a:cs typeface="Consolas" panose="020B0609020204030204" pitchFamily="49" charset="0"/>
                        </a:rPr>
                        <a:t>task</a:t>
                      </a:r>
                    </a:p>
                  </a:txBody>
                  <a:tcPr>
                    <a:solidFill>
                      <a:schemeClr val="accent4">
                        <a:lumMod val="20000"/>
                        <a:lumOff val="80000"/>
                      </a:schemeClr>
                    </a:solidFill>
                  </a:tcPr>
                </a:tc>
                <a:extLst>
                  <a:ext uri="{0D108BD9-81ED-4DB2-BD59-A6C34878D82A}">
                    <a16:rowId xmlns:a16="http://schemas.microsoft.com/office/drawing/2014/main" val="1815854400"/>
                  </a:ext>
                </a:extLst>
              </a:tr>
              <a:tr h="376066">
                <a:tc>
                  <a:txBody>
                    <a:bodyPr/>
                    <a:lstStyle/>
                    <a:p>
                      <a:r>
                        <a:rPr lang="en-US" dirty="0"/>
                        <a:t>3</a:t>
                      </a:r>
                    </a:p>
                  </a:txBody>
                  <a:tcPr>
                    <a:solidFill>
                      <a:schemeClr val="accent4">
                        <a:lumMod val="20000"/>
                        <a:lumOff val="80000"/>
                      </a:schemeClr>
                    </a:solidFill>
                  </a:tcPr>
                </a:tc>
                <a:tc>
                  <a:txBody>
                    <a:bodyPr/>
                    <a:lstStyle/>
                    <a:p>
                      <a:r>
                        <a:rPr lang="en-US" dirty="0">
                          <a:latin typeface="Consolas" panose="020B0609020204030204" pitchFamily="49" charset="0"/>
                          <a:cs typeface="Consolas" panose="020B0609020204030204" pitchFamily="49" charset="0"/>
                        </a:rPr>
                        <a:t>h2d_b_iq</a:t>
                      </a:r>
                    </a:p>
                  </a:txBody>
                  <a:tcPr>
                    <a:solidFill>
                      <a:schemeClr val="accent4">
                        <a:lumMod val="20000"/>
                        <a:lumOff val="80000"/>
                      </a:schemeClr>
                    </a:solidFill>
                  </a:tcPr>
                </a:tc>
                <a:tc>
                  <a:txBody>
                    <a:bodyPr/>
                    <a:lstStyle/>
                    <a:p>
                      <a:r>
                        <a:rPr lang="en-US" dirty="0"/>
                        <a:t>1</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Consolas" panose="020B0609020204030204" pitchFamily="49" charset="0"/>
                          <a:ea typeface="+mn-ea"/>
                          <a:cs typeface="Consolas" panose="020B0609020204030204" pitchFamily="49" charset="0"/>
                        </a:rPr>
                        <a:t>MEMCPYH2D_DATA_2_ID</a:t>
                      </a:r>
                    </a:p>
                  </a:txBody>
                  <a:tcPr>
                    <a:solidFill>
                      <a:schemeClr val="accent4">
                        <a:lumMod val="20000"/>
                        <a:lumOff val="80000"/>
                      </a:schemeClr>
                    </a:solidFill>
                  </a:tcPr>
                </a:tc>
                <a:tc>
                  <a:txBody>
                    <a:bodyPr/>
                    <a:lstStyle/>
                    <a:p>
                      <a:r>
                        <a:rPr lang="en-US" dirty="0">
                          <a:latin typeface="+mn-lt"/>
                          <a:cs typeface="Consolas" panose="020B0609020204030204" pitchFamily="49" charset="0"/>
                        </a:rPr>
                        <a:t>Bound to </a:t>
                      </a:r>
                      <a:r>
                        <a:rPr lang="en-US" dirty="0" err="1">
                          <a:latin typeface="Consolas" panose="020B0609020204030204" pitchFamily="49" charset="0"/>
                          <a:cs typeface="Consolas" panose="020B0609020204030204" pitchFamily="49" charset="0"/>
                        </a:rPr>
                        <a:t>memcpy_recv_b</a:t>
                      </a:r>
                      <a:r>
                        <a:rPr lang="en-US" dirty="0">
                          <a:latin typeface="Consolas" panose="020B0609020204030204" pitchFamily="49" charset="0"/>
                          <a:cs typeface="Consolas" panose="020B0609020204030204" pitchFamily="49" charset="0"/>
                        </a:rPr>
                        <a:t> </a:t>
                      </a:r>
                      <a:r>
                        <a:rPr lang="en-US" dirty="0">
                          <a:latin typeface="+mn-lt"/>
                          <a:cs typeface="Consolas" panose="020B0609020204030204" pitchFamily="49" charset="0"/>
                        </a:rPr>
                        <a:t>task</a:t>
                      </a:r>
                    </a:p>
                  </a:txBody>
                  <a:tcPr>
                    <a:solidFill>
                      <a:schemeClr val="accent4">
                        <a:lumMod val="20000"/>
                        <a:lumOff val="80000"/>
                      </a:schemeClr>
                    </a:solidFill>
                  </a:tcPr>
                </a:tc>
                <a:extLst>
                  <a:ext uri="{0D108BD9-81ED-4DB2-BD59-A6C34878D82A}">
                    <a16:rowId xmlns:a16="http://schemas.microsoft.com/office/drawing/2014/main" val="3659248769"/>
                  </a:ext>
                </a:extLst>
              </a:tr>
              <a:tr h="376066">
                <a:tc>
                  <a:txBody>
                    <a:bodyPr/>
                    <a:lstStyle/>
                    <a:p>
                      <a:r>
                        <a:rPr lang="en-US" dirty="0"/>
                        <a:t>4</a:t>
                      </a:r>
                    </a:p>
                  </a:txBody>
                  <a:tcPr/>
                </a:tc>
                <a:tc>
                  <a:txBody>
                    <a:bodyPr/>
                    <a:lstStyle/>
                    <a:p>
                      <a:r>
                        <a:rPr lang="en-US" dirty="0" err="1">
                          <a:latin typeface="Consolas" panose="020B0609020204030204" pitchFamily="49" charset="0"/>
                          <a:cs typeface="Consolas" panose="020B0609020204030204" pitchFamily="49" charset="0"/>
                        </a:rPr>
                        <a:t>recv_x_iq</a:t>
                      </a:r>
                      <a:endParaRPr lang="en-US" dirty="0">
                        <a:latin typeface="Consolas" panose="020B0609020204030204" pitchFamily="49" charset="0"/>
                        <a:cs typeface="Consolas" panose="020B0609020204030204" pitchFamily="49" charset="0"/>
                      </a:endParaRPr>
                    </a:p>
                  </a:txBody>
                  <a:tcPr/>
                </a:tc>
                <a:tc>
                  <a:txBody>
                    <a:bodyPr/>
                    <a:lstStyle/>
                    <a:p>
                      <a:r>
                        <a:rPr lang="en-US" dirty="0"/>
                        <a:t>5</a:t>
                      </a:r>
                    </a:p>
                  </a:txBody>
                  <a:tcPr/>
                </a:tc>
                <a:tc>
                  <a:txBody>
                    <a:bodyPr/>
                    <a:lstStyle/>
                    <a:p>
                      <a:r>
                        <a:rPr lang="en-US" dirty="0" err="1">
                          <a:latin typeface="Consolas" panose="020B0609020204030204" pitchFamily="49" charset="0"/>
                          <a:cs typeface="Consolas" panose="020B0609020204030204" pitchFamily="49" charset="0"/>
                        </a:rPr>
                        <a:t>x_color</a:t>
                      </a:r>
                      <a:endParaRPr lang="en-US" dirty="0">
                        <a:latin typeface="Consolas" panose="020B0609020204030204" pitchFamily="49" charset="0"/>
                        <a:cs typeface="Consolas" panose="020B0609020204030204" pitchFamily="49" charset="0"/>
                      </a:endParaRPr>
                    </a:p>
                  </a:txBody>
                  <a:tcPr/>
                </a:tc>
                <a:tc>
                  <a:txBody>
                    <a:bodyPr/>
                    <a:lstStyle/>
                    <a:p>
                      <a:r>
                        <a:rPr lang="en-US" dirty="0"/>
                        <a:t>Bound to </a:t>
                      </a:r>
                      <a:r>
                        <a:rPr lang="en-US" dirty="0" err="1">
                          <a:latin typeface="Consolas" panose="020B0609020204030204" pitchFamily="49" charset="0"/>
                          <a:cs typeface="Consolas" panose="020B0609020204030204" pitchFamily="49" charset="0"/>
                        </a:rPr>
                        <a:t>recv_x</a:t>
                      </a:r>
                      <a:r>
                        <a:rPr lang="en-US" dirty="0"/>
                        <a:t> task</a:t>
                      </a:r>
                    </a:p>
                  </a:txBody>
                  <a:tcPr/>
                </a:tc>
                <a:extLst>
                  <a:ext uri="{0D108BD9-81ED-4DB2-BD59-A6C34878D82A}">
                    <a16:rowId xmlns:a16="http://schemas.microsoft.com/office/drawing/2014/main" val="2775868181"/>
                  </a:ext>
                </a:extLst>
              </a:tr>
              <a:tr h="376066">
                <a:tc>
                  <a:txBody>
                    <a:bodyPr/>
                    <a:lstStyle/>
                    <a:p>
                      <a:r>
                        <a:rPr lang="en-US" dirty="0"/>
                        <a:t>5</a:t>
                      </a:r>
                    </a:p>
                  </a:txBody>
                  <a:tcPr/>
                </a:tc>
                <a:tc>
                  <a:txBody>
                    <a:bodyPr/>
                    <a:lstStyle/>
                    <a:p>
                      <a:r>
                        <a:rPr lang="en-US" dirty="0" err="1">
                          <a:latin typeface="Consolas" panose="020B0609020204030204" pitchFamily="49" charset="0"/>
                          <a:cs typeface="Consolas" panose="020B0609020204030204" pitchFamily="49" charset="0"/>
                        </a:rPr>
                        <a:t>recv_w_iq</a:t>
                      </a:r>
                      <a:endParaRPr lang="en-US" dirty="0">
                        <a:latin typeface="Consolas" panose="020B0609020204030204" pitchFamily="49" charset="0"/>
                        <a:cs typeface="Consolas" panose="020B0609020204030204" pitchFamily="49" charset="0"/>
                      </a:endParaRPr>
                    </a:p>
                  </a:txBody>
                  <a:tcPr/>
                </a:tc>
                <a:tc>
                  <a:txBody>
                    <a:bodyPr/>
                    <a:lstStyle/>
                    <a:p>
                      <a:r>
                        <a:rPr lang="en-US" b="1" dirty="0"/>
                        <a:t>Even columns:</a:t>
                      </a:r>
                      <a:r>
                        <a:rPr lang="en-US" dirty="0"/>
                        <a:t> 4</a:t>
                      </a:r>
                    </a:p>
                    <a:p>
                      <a:r>
                        <a:rPr lang="en-US" b="1" dirty="0"/>
                        <a:t>Odd columns: </a:t>
                      </a:r>
                      <a:r>
                        <a:rPr lang="en-US" dirty="0"/>
                        <a:t>3</a:t>
                      </a:r>
                    </a:p>
                  </a:txBody>
                  <a:tcPr/>
                </a:tc>
                <a:tc>
                  <a:txBody>
                    <a:bodyPr/>
                    <a:lstStyle/>
                    <a:p>
                      <a:r>
                        <a:rPr lang="en-US" dirty="0" err="1">
                          <a:latin typeface="Consolas" panose="020B0609020204030204" pitchFamily="49" charset="0"/>
                          <a:cs typeface="Consolas" panose="020B0609020204030204" pitchFamily="49" charset="0"/>
                        </a:rPr>
                        <a:t>recv_west_color</a:t>
                      </a:r>
                      <a:endParaRPr lang="en-US" dirty="0">
                        <a:latin typeface="Consolas" panose="020B0609020204030204" pitchFamily="49" charset="0"/>
                        <a:cs typeface="Consolas" panose="020B0609020204030204" pitchFamily="49" charset="0"/>
                      </a:endParaRPr>
                    </a:p>
                  </a:txBody>
                  <a:tcPr/>
                </a:tc>
                <a:tc>
                  <a:txBody>
                    <a:bodyPr/>
                    <a:lstStyle/>
                    <a:p>
                      <a:r>
                        <a:rPr lang="en-US" dirty="0"/>
                        <a:t>Receives running sum in fabric input DSD</a:t>
                      </a:r>
                    </a:p>
                  </a:txBody>
                  <a:tcPr/>
                </a:tc>
                <a:extLst>
                  <a:ext uri="{0D108BD9-81ED-4DB2-BD59-A6C34878D82A}">
                    <a16:rowId xmlns:a16="http://schemas.microsoft.com/office/drawing/2014/main" val="2256609316"/>
                  </a:ext>
                </a:extLst>
              </a:tr>
              <a:tr h="376066">
                <a:tc>
                  <a:txBody>
                    <a:bodyPr/>
                    <a:lstStyle/>
                    <a:p>
                      <a:r>
                        <a:rPr lang="en-US" dirty="0"/>
                        <a:t>6</a:t>
                      </a:r>
                    </a:p>
                  </a:txBody>
                  <a:tcPr/>
                </a:tc>
                <a:tc>
                  <a:txBody>
                    <a:bodyPr/>
                    <a:lstStyle/>
                    <a:p>
                      <a:r>
                        <a:rPr lang="en-US" dirty="0">
                          <a:latin typeface="Consolas" panose="020B0609020204030204" pitchFamily="49" charset="0"/>
                          <a:cs typeface="Consolas" panose="020B0609020204030204" pitchFamily="49" charset="0"/>
                        </a:rPr>
                        <a:t>..</a:t>
                      </a:r>
                    </a:p>
                  </a:txBody>
                  <a:tcPr/>
                </a:tc>
                <a:tc>
                  <a:txBody>
                    <a:bodyPr/>
                    <a:lstStyle/>
                    <a:p>
                      <a:endParaRPr lang="en-US" dirty="0"/>
                    </a:p>
                  </a:txBody>
                  <a:tcPr/>
                </a:tc>
                <a:tc>
                  <a:txBody>
                    <a:bodyPr/>
                    <a:lstStyle/>
                    <a:p>
                      <a:endParaRPr lang="en-US" dirty="0">
                        <a:latin typeface="Consolas" panose="020B0609020204030204" pitchFamily="49" charset="0"/>
                        <a:cs typeface="Consolas" panose="020B0609020204030204" pitchFamily="49" charset="0"/>
                      </a:endParaRPr>
                    </a:p>
                  </a:txBody>
                  <a:tcPr/>
                </a:tc>
                <a:tc>
                  <a:txBody>
                    <a:bodyPr/>
                    <a:lstStyle/>
                    <a:p>
                      <a:endParaRPr lang="en-US" dirty="0"/>
                    </a:p>
                  </a:txBody>
                  <a:tcPr/>
                </a:tc>
                <a:extLst>
                  <a:ext uri="{0D108BD9-81ED-4DB2-BD59-A6C34878D82A}">
                    <a16:rowId xmlns:a16="http://schemas.microsoft.com/office/drawing/2014/main" val="3573649210"/>
                  </a:ext>
                </a:extLst>
              </a:tr>
              <a:tr h="376066">
                <a:tc>
                  <a:txBody>
                    <a:bodyPr/>
                    <a:lstStyle/>
                    <a:p>
                      <a:r>
                        <a:rPr lang="en-US" dirty="0"/>
                        <a:t>7</a:t>
                      </a:r>
                    </a:p>
                  </a:txBody>
                  <a:tcPr/>
                </a:tc>
                <a:tc>
                  <a:txBody>
                    <a:bodyPr/>
                    <a:lstStyle/>
                    <a:p>
                      <a:r>
                        <a:rPr lang="en-US" dirty="0">
                          <a:latin typeface="Consolas" panose="020B0609020204030204" pitchFamily="49" charset="0"/>
                          <a:cs typeface="Consolas" panose="020B0609020204030204" pitchFamily="49" charset="0"/>
                        </a:rPr>
                        <a:t>..</a:t>
                      </a:r>
                    </a:p>
                  </a:txBody>
                  <a:tcPr/>
                </a:tc>
                <a:tc>
                  <a:txBody>
                    <a:bodyPr/>
                    <a:lstStyle/>
                    <a:p>
                      <a:endParaRPr lang="en-US" dirty="0"/>
                    </a:p>
                  </a:txBody>
                  <a:tcPr/>
                </a:tc>
                <a:tc>
                  <a:txBody>
                    <a:bodyPr/>
                    <a:lstStyle/>
                    <a:p>
                      <a:endParaRPr lang="en-US" dirty="0">
                        <a:latin typeface="Consolas" panose="020B0609020204030204" pitchFamily="49" charset="0"/>
                        <a:cs typeface="Consolas" panose="020B0609020204030204" pitchFamily="49" charset="0"/>
                      </a:endParaRPr>
                    </a:p>
                  </a:txBody>
                  <a:tcPr/>
                </a:tc>
                <a:tc>
                  <a:txBody>
                    <a:bodyPr/>
                    <a:lstStyle/>
                    <a:p>
                      <a:endParaRPr lang="en-US" dirty="0"/>
                    </a:p>
                  </a:txBody>
                  <a:tcPr/>
                </a:tc>
                <a:extLst>
                  <a:ext uri="{0D108BD9-81ED-4DB2-BD59-A6C34878D82A}">
                    <a16:rowId xmlns:a16="http://schemas.microsoft.com/office/drawing/2014/main" val="3886499343"/>
                  </a:ext>
                </a:extLst>
              </a:tr>
            </a:tbl>
          </a:graphicData>
        </a:graphic>
      </p:graphicFrame>
    </p:spTree>
    <p:extLst>
      <p:ext uri="{BB962C8B-B14F-4D97-AF65-F5344CB8AC3E}">
        <p14:creationId xmlns:p14="http://schemas.microsoft.com/office/powerpoint/2010/main" val="1561882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B1BF-7D8D-6F4D-EDF6-59CC6DA3EFBE}"/>
              </a:ext>
            </a:extLst>
          </p:cNvPr>
          <p:cNvSpPr>
            <a:spLocks noGrp="1"/>
          </p:cNvSpPr>
          <p:nvPr>
            <p:ph type="title"/>
          </p:nvPr>
        </p:nvSpPr>
        <p:spPr>
          <a:xfrm>
            <a:off x="415600" y="177439"/>
            <a:ext cx="11360800" cy="763600"/>
          </a:xfrm>
        </p:spPr>
        <p:txBody>
          <a:bodyPr/>
          <a:lstStyle/>
          <a:p>
            <a:r>
              <a:rPr lang="en-US" dirty="0"/>
              <a:t>Output Queues</a:t>
            </a:r>
          </a:p>
        </p:txBody>
      </p:sp>
      <p:sp>
        <p:nvSpPr>
          <p:cNvPr id="4" name="Slide Number Placeholder 3">
            <a:extLst>
              <a:ext uri="{FF2B5EF4-FFF2-40B4-BE49-F238E27FC236}">
                <a16:creationId xmlns:a16="http://schemas.microsoft.com/office/drawing/2014/main" id="{75C6291C-B159-1C8F-8586-763E6B4CE543}"/>
              </a:ext>
            </a:extLst>
          </p:cNvPr>
          <p:cNvSpPr>
            <a:spLocks noGrp="1"/>
          </p:cNvSpPr>
          <p:nvPr>
            <p:ph type="sldNum" sz="quarter" idx="4"/>
          </p:nvPr>
        </p:nvSpPr>
        <p:spPr/>
        <p:txBody>
          <a:bodyPr/>
          <a:lstStyle/>
          <a:p>
            <a:fld id="{0B354EC8-F2B8-4A45-9B5A-4524A3A10FC3}" type="slidenum">
              <a:rPr lang="en-US" smtClean="0"/>
              <a:pPr/>
              <a:t>91</a:t>
            </a:fld>
            <a:endParaRPr lang="en-US" dirty="0"/>
          </a:p>
        </p:txBody>
      </p:sp>
      <p:graphicFrame>
        <p:nvGraphicFramePr>
          <p:cNvPr id="8" name="Table 7">
            <a:extLst>
              <a:ext uri="{FF2B5EF4-FFF2-40B4-BE49-F238E27FC236}">
                <a16:creationId xmlns:a16="http://schemas.microsoft.com/office/drawing/2014/main" id="{ABF46C0F-2C55-3745-04BB-8E929D57A27F}"/>
              </a:ext>
            </a:extLst>
          </p:cNvPr>
          <p:cNvGraphicFramePr>
            <a:graphicFrameLocks noGrp="1"/>
          </p:cNvGraphicFramePr>
          <p:nvPr/>
        </p:nvGraphicFramePr>
        <p:xfrm>
          <a:off x="901798" y="1298665"/>
          <a:ext cx="10713940" cy="3912622"/>
        </p:xfrm>
        <a:graphic>
          <a:graphicData uri="http://schemas.openxmlformats.org/drawingml/2006/table">
            <a:tbl>
              <a:tblPr firstRow="1" bandRow="1">
                <a:tableStyleId>{5C22544A-7EE6-4342-B048-85BDC9FD1C3A}</a:tableStyleId>
              </a:tblPr>
              <a:tblGrid>
                <a:gridCol w="809043">
                  <a:extLst>
                    <a:ext uri="{9D8B030D-6E8A-4147-A177-3AD203B41FA5}">
                      <a16:colId xmlns:a16="http://schemas.microsoft.com/office/drawing/2014/main" val="461601100"/>
                    </a:ext>
                  </a:extLst>
                </a:gridCol>
                <a:gridCol w="1435911">
                  <a:extLst>
                    <a:ext uri="{9D8B030D-6E8A-4147-A177-3AD203B41FA5}">
                      <a16:colId xmlns:a16="http://schemas.microsoft.com/office/drawing/2014/main" val="2786498459"/>
                    </a:ext>
                  </a:extLst>
                </a:gridCol>
                <a:gridCol w="2200602">
                  <a:extLst>
                    <a:ext uri="{9D8B030D-6E8A-4147-A177-3AD203B41FA5}">
                      <a16:colId xmlns:a16="http://schemas.microsoft.com/office/drawing/2014/main" val="658451790"/>
                    </a:ext>
                  </a:extLst>
                </a:gridCol>
                <a:gridCol w="2567921">
                  <a:extLst>
                    <a:ext uri="{9D8B030D-6E8A-4147-A177-3AD203B41FA5}">
                      <a16:colId xmlns:a16="http://schemas.microsoft.com/office/drawing/2014/main" val="1183060884"/>
                    </a:ext>
                  </a:extLst>
                </a:gridCol>
                <a:gridCol w="3700463">
                  <a:extLst>
                    <a:ext uri="{9D8B030D-6E8A-4147-A177-3AD203B41FA5}">
                      <a16:colId xmlns:a16="http://schemas.microsoft.com/office/drawing/2014/main" val="967365285"/>
                    </a:ext>
                  </a:extLst>
                </a:gridCol>
              </a:tblGrid>
              <a:tr h="376066">
                <a:tc>
                  <a:txBody>
                    <a:bodyPr/>
                    <a:lstStyle/>
                    <a:p>
                      <a:r>
                        <a:rPr lang="en-US" dirty="0"/>
                        <a:t>IQ ID</a:t>
                      </a:r>
                    </a:p>
                  </a:txBody>
                  <a:tcPr/>
                </a:tc>
                <a:tc>
                  <a:txBody>
                    <a:bodyPr/>
                    <a:lstStyle/>
                    <a:p>
                      <a:r>
                        <a:rPr lang="en-US" dirty="0"/>
                        <a:t>Name</a:t>
                      </a:r>
                    </a:p>
                  </a:txBody>
                  <a:tcPr/>
                </a:tc>
                <a:tc>
                  <a:txBody>
                    <a:bodyPr/>
                    <a:lstStyle/>
                    <a:p>
                      <a:r>
                        <a:rPr lang="en-US" dirty="0"/>
                        <a:t>Color 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Color Name</a:t>
                      </a:r>
                    </a:p>
                  </a:txBody>
                  <a:tcPr/>
                </a:tc>
                <a:tc>
                  <a:txBody>
                    <a:bodyPr/>
                    <a:lstStyle/>
                    <a:p>
                      <a:r>
                        <a:rPr lang="en-US" dirty="0"/>
                        <a:t>Purpose</a:t>
                      </a:r>
                    </a:p>
                  </a:txBody>
                  <a:tcPr/>
                </a:tc>
                <a:extLst>
                  <a:ext uri="{0D108BD9-81ED-4DB2-BD59-A6C34878D82A}">
                    <a16:rowId xmlns:a16="http://schemas.microsoft.com/office/drawing/2014/main" val="568679288"/>
                  </a:ext>
                </a:extLst>
              </a:tr>
              <a:tr h="376066">
                <a:tc>
                  <a:txBody>
                    <a:bodyPr/>
                    <a:lstStyle/>
                    <a:p>
                      <a:r>
                        <a:rPr lang="en-US" dirty="0"/>
                        <a:t>0</a:t>
                      </a:r>
                    </a:p>
                  </a:txBody>
                  <a:tcPr/>
                </a:tc>
                <a:tc>
                  <a:txBody>
                    <a:bodyPr/>
                    <a:lstStyle/>
                    <a:p>
                      <a:r>
                        <a:rPr lang="en-US" b="1" i="1" dirty="0"/>
                        <a:t>(reserved)</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95238954"/>
                  </a:ext>
                </a:extLst>
              </a:tr>
              <a:tr h="376066">
                <a:tc>
                  <a:txBody>
                    <a:bodyPr/>
                    <a:lstStyle/>
                    <a:p>
                      <a:r>
                        <a:rPr lang="en-US" dirty="0"/>
                        <a:t>1</a:t>
                      </a:r>
                    </a:p>
                  </a:txBody>
                  <a:tcPr/>
                </a:tc>
                <a:tc>
                  <a:txBody>
                    <a:bodyPr/>
                    <a:lstStyle/>
                    <a:p>
                      <a:r>
                        <a:rPr lang="en-US" b="1" i="1" dirty="0"/>
                        <a:t>…</a:t>
                      </a: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26361823"/>
                  </a:ext>
                </a:extLst>
              </a:tr>
              <a:tr h="376066">
                <a:tc>
                  <a:txBody>
                    <a:bodyPr/>
                    <a:lstStyle/>
                    <a:p>
                      <a:r>
                        <a:rPr lang="en-US" dirty="0"/>
                        <a:t>2</a:t>
                      </a:r>
                    </a:p>
                  </a:txBody>
                  <a:tcPr>
                    <a:solidFill>
                      <a:schemeClr val="accent4">
                        <a:lumMod val="20000"/>
                        <a:lumOff val="80000"/>
                      </a:schemeClr>
                    </a:solidFill>
                  </a:tcPr>
                </a:tc>
                <a:tc>
                  <a:txBody>
                    <a:bodyPr/>
                    <a:lstStyle/>
                    <a:p>
                      <a:r>
                        <a:rPr lang="en-US" dirty="0" err="1">
                          <a:latin typeface="Consolas" panose="020B0609020204030204" pitchFamily="49" charset="0"/>
                          <a:cs typeface="Consolas" panose="020B0609020204030204" pitchFamily="49" charset="0"/>
                        </a:rPr>
                        <a:t>x_oq</a:t>
                      </a:r>
                      <a:endParaRPr lang="en-US" dirty="0">
                        <a:latin typeface="Consolas" panose="020B0609020204030204" pitchFamily="49" charset="0"/>
                        <a:cs typeface="Consolas" panose="020B0609020204030204" pitchFamily="49" charset="0"/>
                      </a:endParaRPr>
                    </a:p>
                  </a:txBody>
                  <a:tcPr>
                    <a:solidFill>
                      <a:schemeClr val="accent4">
                        <a:lumMod val="20000"/>
                        <a:lumOff val="80000"/>
                      </a:schemeClr>
                    </a:solidFill>
                  </a:tcPr>
                </a:tc>
                <a:tc>
                  <a:txBody>
                    <a:bodyPr/>
                    <a:lstStyle/>
                    <a:p>
                      <a:r>
                        <a:rPr lang="en-US" dirty="0"/>
                        <a:t>5</a:t>
                      </a:r>
                    </a:p>
                  </a:txBody>
                  <a:tcPr>
                    <a:solidFill>
                      <a:schemeClr val="accent4">
                        <a:lumMod val="20000"/>
                        <a:lumOff val="80000"/>
                      </a:schemeClr>
                    </a:solidFill>
                  </a:tcPr>
                </a:tc>
                <a:tc>
                  <a:txBody>
                    <a:bodyPr/>
                    <a:lstStyle/>
                    <a:p>
                      <a:r>
                        <a:rPr lang="en-US" dirty="0" err="1">
                          <a:latin typeface="Consolas" panose="020B0609020204030204" pitchFamily="49" charset="0"/>
                          <a:cs typeface="Consolas" panose="020B0609020204030204" pitchFamily="49" charset="0"/>
                        </a:rPr>
                        <a:t>x_color</a:t>
                      </a:r>
                      <a:endParaRPr lang="en-US" dirty="0">
                        <a:latin typeface="Consolas" panose="020B0609020204030204" pitchFamily="49" charset="0"/>
                        <a:cs typeface="Consolas" panose="020B0609020204030204" pitchFamily="49" charset="0"/>
                      </a:endParaRPr>
                    </a:p>
                  </a:txBody>
                  <a:tcPr>
                    <a:solidFill>
                      <a:schemeClr val="accent4">
                        <a:lumMod val="20000"/>
                        <a:lumOff val="80000"/>
                      </a:schemeClr>
                    </a:solidFill>
                  </a:tcPr>
                </a:tc>
                <a:tc>
                  <a:txBody>
                    <a:bodyPr/>
                    <a:lstStyle/>
                    <a:p>
                      <a:r>
                        <a:rPr lang="en-US" dirty="0">
                          <a:latin typeface="+mn-lt"/>
                          <a:cs typeface="Consolas" panose="020B0609020204030204" pitchFamily="49" charset="0"/>
                        </a:rPr>
                        <a:t>On top row, send x to fabric</a:t>
                      </a:r>
                    </a:p>
                  </a:txBody>
                  <a:tcPr>
                    <a:solidFill>
                      <a:schemeClr val="accent4">
                        <a:lumMod val="20000"/>
                        <a:lumOff val="80000"/>
                      </a:schemeClr>
                    </a:solidFill>
                  </a:tcPr>
                </a:tc>
                <a:extLst>
                  <a:ext uri="{0D108BD9-81ED-4DB2-BD59-A6C34878D82A}">
                    <a16:rowId xmlns:a16="http://schemas.microsoft.com/office/drawing/2014/main" val="1815854400"/>
                  </a:ext>
                </a:extLst>
              </a:tr>
              <a:tr h="376066">
                <a:tc>
                  <a:txBody>
                    <a:bodyPr/>
                    <a:lstStyle/>
                    <a:p>
                      <a:r>
                        <a:rPr lang="en-US" dirty="0"/>
                        <a:t>3</a:t>
                      </a:r>
                    </a:p>
                  </a:txBody>
                  <a:tcPr>
                    <a:solidFill>
                      <a:schemeClr val="accent4">
                        <a:lumMod val="20000"/>
                        <a:lumOff val="80000"/>
                      </a:schemeClr>
                    </a:solidFill>
                  </a:tcPr>
                </a:tc>
                <a:tc>
                  <a:txBody>
                    <a:bodyPr/>
                    <a:lstStyle/>
                    <a:p>
                      <a:r>
                        <a:rPr lang="en-US" dirty="0" err="1">
                          <a:latin typeface="Consolas" panose="020B0609020204030204" pitchFamily="49" charset="0"/>
                          <a:cs typeface="Consolas" panose="020B0609020204030204" pitchFamily="49" charset="0"/>
                        </a:rPr>
                        <a:t>recv_w_oq</a:t>
                      </a:r>
                      <a:endParaRPr lang="en-US" dirty="0">
                        <a:latin typeface="Consolas" panose="020B0609020204030204" pitchFamily="49" charset="0"/>
                        <a:cs typeface="Consolas" panose="020B0609020204030204" pitchFamily="49" charset="0"/>
                      </a:endParaRPr>
                    </a:p>
                  </a:txBody>
                  <a:tcPr>
                    <a:solidFill>
                      <a:schemeClr val="accent4">
                        <a:lumMod val="20000"/>
                        <a:lumOff val="80000"/>
                      </a:schemeClr>
                    </a:solidFill>
                  </a:tcPr>
                </a:tc>
                <a:tc>
                  <a:txBody>
                    <a:bodyPr/>
                    <a:lstStyle/>
                    <a:p>
                      <a:r>
                        <a:rPr lang="en-US" b="1" dirty="0"/>
                        <a:t>Even columns:</a:t>
                      </a:r>
                      <a:r>
                        <a:rPr lang="en-US" dirty="0"/>
                        <a:t> 4</a:t>
                      </a:r>
                    </a:p>
                    <a:p>
                      <a:r>
                        <a:rPr lang="en-US" b="1" dirty="0"/>
                        <a:t>Odd columns: </a:t>
                      </a:r>
                      <a:r>
                        <a:rPr lang="en-US" dirty="0"/>
                        <a:t>3</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Consolas" panose="020B0609020204030204" pitchFamily="49" charset="0"/>
                          <a:cs typeface="Consolas" panose="020B0609020204030204" pitchFamily="49" charset="0"/>
                        </a:rPr>
                        <a:t>recv_west_color</a:t>
                      </a:r>
                      <a:endParaRPr lang="en-US" dirty="0">
                        <a:latin typeface="Consolas" panose="020B0609020204030204" pitchFamily="49" charset="0"/>
                        <a:cs typeface="Consolas" panose="020B0609020204030204" pitchFamily="49" charset="0"/>
                      </a:endParaRPr>
                    </a:p>
                    <a:p>
                      <a:endParaRPr lang="en-US" dirty="0">
                        <a:latin typeface="Consolas" panose="020B0609020204030204" pitchFamily="49" charset="0"/>
                        <a:cs typeface="Consolas" panose="020B0609020204030204" pitchFamily="49" charset="0"/>
                      </a:endParaRPr>
                    </a:p>
                  </a:txBody>
                  <a:tcPr>
                    <a:solidFill>
                      <a:schemeClr val="accent4">
                        <a:lumMod val="20000"/>
                        <a:lumOff val="80000"/>
                      </a:schemeClr>
                    </a:solidFill>
                  </a:tcPr>
                </a:tc>
                <a:tc>
                  <a:txBody>
                    <a:bodyPr/>
                    <a:lstStyle/>
                    <a:p>
                      <a:r>
                        <a:rPr lang="en-US" dirty="0">
                          <a:latin typeface="+mn-lt"/>
                          <a:cs typeface="Consolas" panose="020B0609020204030204" pitchFamily="49" charset="0"/>
                        </a:rPr>
                        <a:t>On left column, send b to fabric</a:t>
                      </a:r>
                    </a:p>
                  </a:txBody>
                  <a:tcPr>
                    <a:solidFill>
                      <a:schemeClr val="accent4">
                        <a:lumMod val="20000"/>
                        <a:lumOff val="80000"/>
                      </a:schemeClr>
                    </a:solidFill>
                  </a:tcPr>
                </a:tc>
                <a:extLst>
                  <a:ext uri="{0D108BD9-81ED-4DB2-BD59-A6C34878D82A}">
                    <a16:rowId xmlns:a16="http://schemas.microsoft.com/office/drawing/2014/main" val="3659248769"/>
                  </a:ext>
                </a:extLst>
              </a:tr>
              <a:tr h="376066">
                <a:tc>
                  <a:txBody>
                    <a:bodyPr/>
                    <a:lstStyle/>
                    <a:p>
                      <a:r>
                        <a:rPr lang="en-US" dirty="0"/>
                        <a:t>4</a:t>
                      </a:r>
                    </a:p>
                  </a:txBody>
                  <a:tcPr/>
                </a:tc>
                <a:tc>
                  <a:txBody>
                    <a:bodyPr/>
                    <a:lstStyle/>
                    <a:p>
                      <a:r>
                        <a:rPr lang="en-US" dirty="0">
                          <a:latin typeface="Consolas" panose="020B0609020204030204" pitchFamily="49" charset="0"/>
                          <a:cs typeface="Consolas" panose="020B0609020204030204" pitchFamily="49" charset="0"/>
                        </a:rPr>
                        <a:t>d2h_oq</a:t>
                      </a:r>
                    </a:p>
                  </a:txBody>
                  <a:tcPr/>
                </a:tc>
                <a:tc>
                  <a:txBody>
                    <a:bodyPr/>
                    <a:lstStyle/>
                    <a:p>
                      <a:r>
                        <a:rPr lang="en-US"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Consolas" panose="020B0609020204030204" pitchFamily="49" charset="0"/>
                          <a:ea typeface="+mn-ea"/>
                          <a:cs typeface="Consolas" panose="020B0609020204030204" pitchFamily="49" charset="0"/>
                        </a:rPr>
                        <a:t>MEMCPYD2H_DATA_1_ID</a:t>
                      </a:r>
                    </a:p>
                  </a:txBody>
                  <a:tcPr/>
                </a:tc>
                <a:tc>
                  <a:txBody>
                    <a:bodyPr/>
                    <a:lstStyle/>
                    <a:p>
                      <a:r>
                        <a:rPr lang="en-US" dirty="0"/>
                        <a:t>Send final result y to host</a:t>
                      </a:r>
                    </a:p>
                  </a:txBody>
                  <a:tcPr/>
                </a:tc>
                <a:extLst>
                  <a:ext uri="{0D108BD9-81ED-4DB2-BD59-A6C34878D82A}">
                    <a16:rowId xmlns:a16="http://schemas.microsoft.com/office/drawing/2014/main" val="2775868181"/>
                  </a:ext>
                </a:extLst>
              </a:tr>
              <a:tr h="376066">
                <a:tc>
                  <a:txBody>
                    <a:bodyPr/>
                    <a:lstStyle/>
                    <a:p>
                      <a:r>
                        <a:rPr lang="en-US" dirty="0"/>
                        <a:t>5</a:t>
                      </a:r>
                    </a:p>
                  </a:txBody>
                  <a:tcPr>
                    <a:solidFill>
                      <a:schemeClr val="accent4">
                        <a:lumMod val="20000"/>
                        <a:lumOff val="80000"/>
                      </a:schemeClr>
                    </a:solidFill>
                  </a:tcPr>
                </a:tc>
                <a:tc>
                  <a:txBody>
                    <a:bodyPr/>
                    <a:lstStyle/>
                    <a:p>
                      <a:r>
                        <a:rPr lang="en-US" dirty="0" err="1">
                          <a:latin typeface="Consolas" panose="020B0609020204030204" pitchFamily="49" charset="0"/>
                          <a:cs typeface="Consolas" panose="020B0609020204030204" pitchFamily="49" charset="0"/>
                        </a:rPr>
                        <a:t>send_e_oq</a:t>
                      </a:r>
                      <a:endParaRPr lang="en-US" dirty="0">
                        <a:latin typeface="Consolas" panose="020B0609020204030204" pitchFamily="49" charset="0"/>
                        <a:cs typeface="Consolas" panose="020B0609020204030204" pitchFamily="49" charset="0"/>
                      </a:endParaRPr>
                    </a:p>
                  </a:txBody>
                  <a:tcPr>
                    <a:solidFill>
                      <a:schemeClr val="accent4">
                        <a:lumMod val="20000"/>
                        <a:lumOff val="80000"/>
                      </a:schemeClr>
                    </a:solidFill>
                  </a:tcPr>
                </a:tc>
                <a:tc>
                  <a:txBody>
                    <a:bodyPr/>
                    <a:lstStyle/>
                    <a:p>
                      <a:r>
                        <a:rPr lang="en-US" b="1" dirty="0"/>
                        <a:t>Even columns:</a:t>
                      </a:r>
                      <a:r>
                        <a:rPr lang="en-US" dirty="0"/>
                        <a:t> 3</a:t>
                      </a:r>
                    </a:p>
                    <a:p>
                      <a:r>
                        <a:rPr lang="en-US" b="1" dirty="0"/>
                        <a:t>Odd columns: 4</a:t>
                      </a:r>
                      <a:endParaRPr lang="en-US" dirty="0"/>
                    </a:p>
                  </a:txBody>
                  <a:tcPr>
                    <a:solidFill>
                      <a:schemeClr val="accent4">
                        <a:lumMod val="20000"/>
                        <a:lumOff val="80000"/>
                      </a:schemeClr>
                    </a:solidFill>
                  </a:tcPr>
                </a:tc>
                <a:tc>
                  <a:txBody>
                    <a:bodyPr/>
                    <a:lstStyle/>
                    <a:p>
                      <a:r>
                        <a:rPr lang="en-US" dirty="0" err="1">
                          <a:latin typeface="Consolas" panose="020B0609020204030204" pitchFamily="49" charset="0"/>
                          <a:cs typeface="Consolas" panose="020B0609020204030204" pitchFamily="49" charset="0"/>
                        </a:rPr>
                        <a:t>send_east_color</a:t>
                      </a:r>
                      <a:endParaRPr lang="en-US" dirty="0">
                        <a:latin typeface="Consolas" panose="020B0609020204030204" pitchFamily="49" charset="0"/>
                        <a:cs typeface="Consolas" panose="020B0609020204030204" pitchFamily="49" charset="0"/>
                      </a:endParaRPr>
                    </a:p>
                  </a:txBody>
                  <a:tcPr>
                    <a:solidFill>
                      <a:schemeClr val="accent4">
                        <a:lumMod val="20000"/>
                        <a:lumOff val="80000"/>
                      </a:schemeClr>
                    </a:solidFill>
                  </a:tcPr>
                </a:tc>
                <a:tc>
                  <a:txBody>
                    <a:bodyPr/>
                    <a:lstStyle/>
                    <a:p>
                      <a:r>
                        <a:rPr lang="en-US" dirty="0"/>
                        <a:t>Send out running sum to the East</a:t>
                      </a:r>
                    </a:p>
                  </a:txBody>
                  <a:tcPr>
                    <a:solidFill>
                      <a:schemeClr val="accent4">
                        <a:lumMod val="20000"/>
                        <a:lumOff val="80000"/>
                      </a:schemeClr>
                    </a:solidFill>
                  </a:tcPr>
                </a:tc>
                <a:extLst>
                  <a:ext uri="{0D108BD9-81ED-4DB2-BD59-A6C34878D82A}">
                    <a16:rowId xmlns:a16="http://schemas.microsoft.com/office/drawing/2014/main" val="2256609316"/>
                  </a:ext>
                </a:extLst>
              </a:tr>
              <a:tr h="376066">
                <a:tc>
                  <a:txBody>
                    <a:bodyPr/>
                    <a:lstStyle/>
                    <a:p>
                      <a:r>
                        <a:rPr lang="en-US" dirty="0"/>
                        <a:t>6</a:t>
                      </a:r>
                    </a:p>
                  </a:txBody>
                  <a:tcPr/>
                </a:tc>
                <a:tc>
                  <a:txBody>
                    <a:bodyPr/>
                    <a:lstStyle/>
                    <a:p>
                      <a:r>
                        <a:rPr lang="en-US" dirty="0">
                          <a:latin typeface="+mn-lt"/>
                          <a:cs typeface="Consolas" panose="020B0609020204030204" pitchFamily="49" charset="0"/>
                        </a:rPr>
                        <a:t>…</a:t>
                      </a:r>
                    </a:p>
                  </a:txBody>
                  <a:tcPr/>
                </a:tc>
                <a:tc>
                  <a:txBody>
                    <a:bodyPr/>
                    <a:lstStyle/>
                    <a:p>
                      <a:endParaRPr lang="en-US" dirty="0"/>
                    </a:p>
                  </a:txBody>
                  <a:tcPr/>
                </a:tc>
                <a:tc>
                  <a:txBody>
                    <a:bodyPr/>
                    <a:lstStyle/>
                    <a:p>
                      <a:endParaRPr lang="en-US" dirty="0">
                        <a:latin typeface="Consolas" panose="020B0609020204030204" pitchFamily="49" charset="0"/>
                        <a:cs typeface="Consolas" panose="020B0609020204030204" pitchFamily="49" charset="0"/>
                      </a:endParaRPr>
                    </a:p>
                  </a:txBody>
                  <a:tcPr/>
                </a:tc>
                <a:tc>
                  <a:txBody>
                    <a:bodyPr/>
                    <a:lstStyle/>
                    <a:p>
                      <a:endParaRPr lang="en-US" dirty="0"/>
                    </a:p>
                  </a:txBody>
                  <a:tcPr/>
                </a:tc>
                <a:extLst>
                  <a:ext uri="{0D108BD9-81ED-4DB2-BD59-A6C34878D82A}">
                    <a16:rowId xmlns:a16="http://schemas.microsoft.com/office/drawing/2014/main" val="3573649210"/>
                  </a:ext>
                </a:extLst>
              </a:tr>
              <a:tr h="376066">
                <a:tc>
                  <a:txBody>
                    <a:bodyPr/>
                    <a:lstStyle/>
                    <a:p>
                      <a:r>
                        <a:rPr lang="en-US" dirty="0"/>
                        <a:t>7</a:t>
                      </a:r>
                    </a:p>
                  </a:txBody>
                  <a:tcPr/>
                </a:tc>
                <a:tc>
                  <a:txBody>
                    <a:bodyPr/>
                    <a:lstStyle/>
                    <a:p>
                      <a:r>
                        <a:rPr lang="en-US" dirty="0">
                          <a:latin typeface="+mn-lt"/>
                          <a:cs typeface="Consolas" panose="020B0609020204030204" pitchFamily="49" charset="0"/>
                        </a:rPr>
                        <a:t>…</a:t>
                      </a:r>
                    </a:p>
                  </a:txBody>
                  <a:tcPr/>
                </a:tc>
                <a:tc>
                  <a:txBody>
                    <a:bodyPr/>
                    <a:lstStyle/>
                    <a:p>
                      <a:endParaRPr lang="en-US" dirty="0"/>
                    </a:p>
                  </a:txBody>
                  <a:tcPr/>
                </a:tc>
                <a:tc>
                  <a:txBody>
                    <a:bodyPr/>
                    <a:lstStyle/>
                    <a:p>
                      <a:endParaRPr lang="en-US" dirty="0">
                        <a:latin typeface="Consolas" panose="020B0609020204030204" pitchFamily="49" charset="0"/>
                        <a:cs typeface="Consolas" panose="020B0609020204030204" pitchFamily="49" charset="0"/>
                      </a:endParaRPr>
                    </a:p>
                  </a:txBody>
                  <a:tcPr/>
                </a:tc>
                <a:tc>
                  <a:txBody>
                    <a:bodyPr/>
                    <a:lstStyle/>
                    <a:p>
                      <a:endParaRPr lang="en-US" dirty="0"/>
                    </a:p>
                  </a:txBody>
                  <a:tcPr/>
                </a:tc>
                <a:extLst>
                  <a:ext uri="{0D108BD9-81ED-4DB2-BD59-A6C34878D82A}">
                    <a16:rowId xmlns:a16="http://schemas.microsoft.com/office/drawing/2014/main" val="3886499343"/>
                  </a:ext>
                </a:extLst>
              </a:tr>
            </a:tbl>
          </a:graphicData>
        </a:graphic>
      </p:graphicFrame>
    </p:spTree>
    <p:extLst>
      <p:ext uri="{BB962C8B-B14F-4D97-AF65-F5344CB8AC3E}">
        <p14:creationId xmlns:p14="http://schemas.microsoft.com/office/powerpoint/2010/main" val="36243599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686D-AF79-2970-BB70-6E4BE8AB062D}"/>
              </a:ext>
            </a:extLst>
          </p:cNvPr>
          <p:cNvSpPr>
            <a:spLocks noGrp="1"/>
          </p:cNvSpPr>
          <p:nvPr>
            <p:ph type="title"/>
          </p:nvPr>
        </p:nvSpPr>
        <p:spPr>
          <a:xfrm>
            <a:off x="415600" y="247321"/>
            <a:ext cx="11360800" cy="763600"/>
          </a:xfrm>
        </p:spPr>
        <p:txBody>
          <a:bodyPr/>
          <a:lstStyle/>
          <a:p>
            <a:r>
              <a:rPr lang="en-US" dirty="0" err="1">
                <a:latin typeface="Consolas" panose="020B0609020204030204" pitchFamily="49" charset="0"/>
                <a:cs typeface="Consolas" panose="020B0609020204030204" pitchFamily="49" charset="0"/>
              </a:rPr>
              <a:t>recv_x</a:t>
            </a:r>
            <a:r>
              <a:rPr lang="en-US" dirty="0">
                <a:latin typeface="+mn-lt"/>
                <a:cs typeface="Consolas" panose="020B0609020204030204" pitchFamily="49" charset="0"/>
              </a:rPr>
              <a:t> </a:t>
            </a:r>
            <a:r>
              <a:rPr lang="en-US" dirty="0"/>
              <a:t>task</a:t>
            </a:r>
          </a:p>
        </p:txBody>
      </p:sp>
      <p:sp>
        <p:nvSpPr>
          <p:cNvPr id="4" name="Slide Number Placeholder 3">
            <a:extLst>
              <a:ext uri="{FF2B5EF4-FFF2-40B4-BE49-F238E27FC236}">
                <a16:creationId xmlns:a16="http://schemas.microsoft.com/office/drawing/2014/main" id="{0BD0946D-4C9A-7C43-84C9-ABAEB31BB271}"/>
              </a:ext>
            </a:extLst>
          </p:cNvPr>
          <p:cNvSpPr>
            <a:spLocks noGrp="1"/>
          </p:cNvSpPr>
          <p:nvPr>
            <p:ph type="sldNum" sz="quarter" idx="4"/>
          </p:nvPr>
        </p:nvSpPr>
        <p:spPr/>
        <p:txBody>
          <a:bodyPr/>
          <a:lstStyle/>
          <a:p>
            <a:fld id="{0B354EC8-F2B8-4A45-9B5A-4524A3A10FC3}" type="slidenum">
              <a:rPr lang="en-US" smtClean="0"/>
              <a:pPr/>
              <a:t>92</a:t>
            </a:fld>
            <a:endParaRPr lang="en-US" dirty="0"/>
          </a:p>
        </p:txBody>
      </p:sp>
      <p:sp>
        <p:nvSpPr>
          <p:cNvPr id="8" name="TextBox 7">
            <a:extLst>
              <a:ext uri="{FF2B5EF4-FFF2-40B4-BE49-F238E27FC236}">
                <a16:creationId xmlns:a16="http://schemas.microsoft.com/office/drawing/2014/main" id="{CB955540-8C5D-0B63-353C-BCDB54266E58}"/>
              </a:ext>
            </a:extLst>
          </p:cNvPr>
          <p:cNvSpPr txBox="1"/>
          <p:nvPr/>
        </p:nvSpPr>
        <p:spPr>
          <a:xfrm>
            <a:off x="415600" y="968057"/>
            <a:ext cx="11360800" cy="5355312"/>
          </a:xfrm>
          <a:prstGeom prst="rect">
            <a:avLst/>
          </a:prstGeom>
          <a:noFill/>
        </p:spPr>
        <p:txBody>
          <a:bodyPr wrap="square">
            <a:spAutoFit/>
          </a:bodyPr>
          <a:lstStyle/>
          <a:p>
            <a:r>
              <a:rPr lang="en-US" i="1" dirty="0">
                <a:solidFill>
                  <a:srgbClr val="8F5902"/>
                </a:solidFill>
                <a:effectLst/>
                <a:latin typeface="Consolas" panose="020B0609020204030204" pitchFamily="49" charset="0"/>
                <a:cs typeface="Consolas" panose="020B0609020204030204" pitchFamily="49" charset="0"/>
              </a:rPr>
              <a:t>// 48 kB of global memory contain A, x, b, y</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N_per_PE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i="1" dirty="0">
                <a:solidFill>
                  <a:srgbClr val="8F5902"/>
                </a:solidFill>
                <a:effectLst/>
                <a:latin typeface="Consolas" panose="020B0609020204030204" pitchFamily="49" charset="0"/>
                <a:cs typeface="Consolas" panose="020B0609020204030204" pitchFamily="49" charset="0"/>
              </a:rPr>
              <a:t>// A is stored column major</a:t>
            </a:r>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y: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DSDs for accessing A, x, y</a:t>
            </a:r>
          </a:p>
          <a:p>
            <a:r>
              <a:rPr lang="en-US" i="1" dirty="0">
                <a:solidFill>
                  <a:srgbClr val="8F5902"/>
                </a:solidFill>
                <a:effectLst/>
                <a:latin typeface="Consolas" panose="020B0609020204030204" pitchFamily="49" charset="0"/>
                <a:cs typeface="Consolas" panose="020B0609020204030204" pitchFamily="49" charset="0"/>
              </a:rPr>
              <a:t>// </a:t>
            </a:r>
            <a:r>
              <a:rPr lang="en-US" i="1" dirty="0" err="1">
                <a:solidFill>
                  <a:srgbClr val="8F5902"/>
                </a:solidFill>
                <a:effectLst/>
                <a:latin typeface="Consolas" panose="020B0609020204030204" pitchFamily="49" charset="0"/>
                <a:cs typeface="Consolas" panose="020B0609020204030204" pitchFamily="49" charset="0"/>
              </a:rPr>
              <a:t>A_dsd</a:t>
            </a:r>
            <a:r>
              <a:rPr lang="en-US" i="1" dirty="0">
                <a:solidFill>
                  <a:srgbClr val="8F5902"/>
                </a:solidFill>
                <a:effectLst/>
                <a:latin typeface="Consolas" panose="020B0609020204030204" pitchFamily="49" charset="0"/>
                <a:cs typeface="Consolas" panose="020B0609020204030204" pitchFamily="49" charset="0"/>
              </a:rPr>
              <a:t> accesses column of A</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A</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y</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Use to keep track of # of invocations of </a:t>
            </a:r>
            <a:r>
              <a:rPr lang="en-US" i="1" dirty="0" err="1">
                <a:solidFill>
                  <a:srgbClr val="8F5902"/>
                </a:solidFill>
                <a:effectLst/>
                <a:latin typeface="Consolas" panose="020B0609020204030204" pitchFamily="49" charset="0"/>
                <a:cs typeface="Consolas" panose="020B0609020204030204" pitchFamily="49" charset="0"/>
              </a:rPr>
              <a:t>recv_x</a:t>
            </a:r>
            <a:r>
              <a:rPr lang="en-US" i="1" dirty="0">
                <a:solidFill>
                  <a:srgbClr val="8F5902"/>
                </a:solidFill>
                <a:effectLst/>
                <a:latin typeface="Consolas" panose="020B0609020204030204" pitchFamily="49" charset="0"/>
                <a:cs typeface="Consolas" panose="020B0609020204030204" pitchFamily="49" charset="0"/>
              </a:rPr>
              <a:t> task</a:t>
            </a:r>
          </a:p>
          <a:p>
            <a:r>
              <a:rPr lang="en-US" i="1" dirty="0">
                <a:solidFill>
                  <a:srgbClr val="8F5902"/>
                </a:solidFill>
                <a:effectLst/>
                <a:latin typeface="Consolas" panose="020B0609020204030204" pitchFamily="49" charset="0"/>
                <a:cs typeface="Consolas" panose="020B0609020204030204" pitchFamily="49" charset="0"/>
              </a:rPr>
              <a:t>// when </a:t>
            </a:r>
            <a:r>
              <a:rPr lang="en-US" i="1" dirty="0" err="1">
                <a:solidFill>
                  <a:srgbClr val="8F5902"/>
                </a:solidFill>
                <a:effectLst/>
                <a:latin typeface="Consolas" panose="020B0609020204030204" pitchFamily="49" charset="0"/>
                <a:cs typeface="Consolas" panose="020B0609020204030204" pitchFamily="49" charset="0"/>
              </a:rPr>
              <a:t>num_recv_x</a:t>
            </a:r>
            <a:r>
              <a:rPr lang="en-US" i="1" dirty="0">
                <a:solidFill>
                  <a:srgbClr val="8F5902"/>
                </a:solidFill>
                <a:effectLst/>
                <a:latin typeface="Consolas" panose="020B0609020204030204" pitchFamily="49" charset="0"/>
                <a:cs typeface="Consolas" panose="020B0609020204030204" pitchFamily="49" charset="0"/>
              </a:rPr>
              <a:t> == </a:t>
            </a:r>
            <a:r>
              <a:rPr lang="en-US" i="1" dirty="0" err="1">
                <a:solidFill>
                  <a:srgbClr val="8F5902"/>
                </a:solidFill>
                <a:effectLst/>
                <a:latin typeface="Consolas" panose="020B0609020204030204" pitchFamily="49" charset="0"/>
                <a:cs typeface="Consolas" panose="020B0609020204030204" pitchFamily="49" charset="0"/>
              </a:rPr>
              <a:t>N_per_PE</a:t>
            </a:r>
            <a:r>
              <a:rPr lang="en-US" i="1" dirty="0">
                <a:solidFill>
                  <a:srgbClr val="8F5902"/>
                </a:solidFill>
                <a:effectLst/>
                <a:latin typeface="Consolas" panose="020B0609020204030204" pitchFamily="49" charset="0"/>
                <a:cs typeface="Consolas" panose="020B0609020204030204" pitchFamily="49" charset="0"/>
              </a:rPr>
              <a:t>, we are done receiving x elements</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i16</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recv_x</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void</a:t>
            </a:r>
            <a:r>
              <a:rPr lang="en-US" dirty="0">
                <a:latin typeface="Consolas" panose="020B0609020204030204" pitchFamily="49" charset="0"/>
                <a:cs typeface="Consolas" panose="020B0609020204030204" pitchFamily="49" charset="0"/>
              </a:rPr>
              <a:t> {</a:t>
            </a:r>
          </a:p>
          <a:p>
            <a:r>
              <a:rPr lang="en-US" dirty="0">
                <a:solidFill>
                  <a:srgbClr val="204A87"/>
                </a:solidFill>
                <a:effectLst/>
                <a:latin typeface="Consolas" panose="020B0609020204030204" pitchFamily="49" charset="0"/>
                <a:cs typeface="Consolas" panose="020B0609020204030204" pitchFamily="49" charset="0"/>
              </a:rPr>
              <a:t>    @</a:t>
            </a:r>
            <a:r>
              <a:rPr lang="en-US" dirty="0" err="1">
                <a:solidFill>
                  <a:srgbClr val="204A87"/>
                </a:solidFill>
                <a:effectLst/>
                <a:latin typeface="Consolas" panose="020B0609020204030204" pitchFamily="49" charset="0"/>
                <a:cs typeface="Consolas" panose="020B0609020204030204" pitchFamily="49" charset="0"/>
              </a:rPr>
              <a:t>fmacs</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increment_dsd_offset</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dirty="0">
                <a:latin typeface="Consolas" panose="020B0609020204030204" pitchFamily="49" charset="0"/>
                <a:cs typeface="Consolas" panose="020B0609020204030204" pitchFamily="49" charset="0"/>
              </a:rPr>
              <a:t>;</a:t>
            </a:r>
          </a:p>
          <a:p>
            <a:r>
              <a:rPr lang="en-US" b="1" dirty="0">
                <a:solidFill>
                  <a:srgbClr val="204A87"/>
                </a:solidFill>
                <a:effectLst/>
                <a:latin typeface="Consolas" panose="020B0609020204030204" pitchFamily="49" charset="0"/>
                <a:cs typeface="Consolas" panose="020B0609020204030204" pitchFamily="49" charset="0"/>
              </a:rPr>
              <a:t>    if</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N_per_PE</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reduce_task_id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34636147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686D-AF79-2970-BB70-6E4BE8AB062D}"/>
              </a:ext>
            </a:extLst>
          </p:cNvPr>
          <p:cNvSpPr>
            <a:spLocks noGrp="1"/>
          </p:cNvSpPr>
          <p:nvPr>
            <p:ph type="title"/>
          </p:nvPr>
        </p:nvSpPr>
        <p:spPr>
          <a:xfrm>
            <a:off x="415600" y="247321"/>
            <a:ext cx="11360800" cy="763600"/>
          </a:xfrm>
        </p:spPr>
        <p:txBody>
          <a:bodyPr/>
          <a:lstStyle/>
          <a:p>
            <a:r>
              <a:rPr lang="en-US" dirty="0" err="1">
                <a:latin typeface="Consolas" panose="020B0609020204030204" pitchFamily="49" charset="0"/>
                <a:cs typeface="Consolas" panose="020B0609020204030204" pitchFamily="49" charset="0"/>
              </a:rPr>
              <a:t>recv_x</a:t>
            </a:r>
            <a:r>
              <a:rPr lang="en-US" dirty="0">
                <a:latin typeface="+mn-lt"/>
                <a:cs typeface="Consolas" panose="020B0609020204030204" pitchFamily="49" charset="0"/>
              </a:rPr>
              <a:t> </a:t>
            </a:r>
            <a:r>
              <a:rPr lang="en-US" dirty="0"/>
              <a:t>task</a:t>
            </a:r>
          </a:p>
        </p:txBody>
      </p:sp>
      <p:sp>
        <p:nvSpPr>
          <p:cNvPr id="4" name="Slide Number Placeholder 3">
            <a:extLst>
              <a:ext uri="{FF2B5EF4-FFF2-40B4-BE49-F238E27FC236}">
                <a16:creationId xmlns:a16="http://schemas.microsoft.com/office/drawing/2014/main" id="{0BD0946D-4C9A-7C43-84C9-ABAEB31BB271}"/>
              </a:ext>
            </a:extLst>
          </p:cNvPr>
          <p:cNvSpPr>
            <a:spLocks noGrp="1"/>
          </p:cNvSpPr>
          <p:nvPr>
            <p:ph type="sldNum" sz="quarter" idx="4"/>
          </p:nvPr>
        </p:nvSpPr>
        <p:spPr/>
        <p:txBody>
          <a:bodyPr/>
          <a:lstStyle/>
          <a:p>
            <a:fld id="{0B354EC8-F2B8-4A45-9B5A-4524A3A10FC3}" type="slidenum">
              <a:rPr lang="en-US" smtClean="0"/>
              <a:pPr/>
              <a:t>93</a:t>
            </a:fld>
            <a:endParaRPr lang="en-US" dirty="0"/>
          </a:p>
        </p:txBody>
      </p:sp>
      <p:sp>
        <p:nvSpPr>
          <p:cNvPr id="8" name="TextBox 7">
            <a:extLst>
              <a:ext uri="{FF2B5EF4-FFF2-40B4-BE49-F238E27FC236}">
                <a16:creationId xmlns:a16="http://schemas.microsoft.com/office/drawing/2014/main" id="{CB955540-8C5D-0B63-353C-BCDB54266E58}"/>
              </a:ext>
            </a:extLst>
          </p:cNvPr>
          <p:cNvSpPr txBox="1"/>
          <p:nvPr/>
        </p:nvSpPr>
        <p:spPr>
          <a:xfrm>
            <a:off x="415600" y="968057"/>
            <a:ext cx="11360800" cy="5355312"/>
          </a:xfrm>
          <a:prstGeom prst="rect">
            <a:avLst/>
          </a:prstGeom>
          <a:noFill/>
        </p:spPr>
        <p:txBody>
          <a:bodyPr wrap="square">
            <a:spAutoFit/>
          </a:bodyPr>
          <a:lstStyle/>
          <a:p>
            <a:r>
              <a:rPr lang="en-US" i="1" dirty="0">
                <a:solidFill>
                  <a:srgbClr val="8F5902"/>
                </a:solidFill>
                <a:effectLst/>
                <a:latin typeface="Consolas" panose="020B0609020204030204" pitchFamily="49" charset="0"/>
                <a:cs typeface="Consolas" panose="020B0609020204030204" pitchFamily="49" charset="0"/>
              </a:rPr>
              <a:t>// 48 kB of global memory contain A, x, b, y</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N_per_PE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i="1" dirty="0">
                <a:solidFill>
                  <a:srgbClr val="8F5902"/>
                </a:solidFill>
                <a:effectLst/>
                <a:latin typeface="Consolas" panose="020B0609020204030204" pitchFamily="49" charset="0"/>
                <a:cs typeface="Consolas" panose="020B0609020204030204" pitchFamily="49" charset="0"/>
              </a:rPr>
              <a:t>// A is stored column major</a:t>
            </a:r>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y: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DSDs for accessing A, x, y</a:t>
            </a:r>
          </a:p>
          <a:p>
            <a:r>
              <a:rPr lang="en-US" i="1" dirty="0">
                <a:solidFill>
                  <a:srgbClr val="8F5902"/>
                </a:solidFill>
                <a:effectLst/>
                <a:latin typeface="Consolas" panose="020B0609020204030204" pitchFamily="49" charset="0"/>
                <a:cs typeface="Consolas" panose="020B0609020204030204" pitchFamily="49" charset="0"/>
              </a:rPr>
              <a:t>// </a:t>
            </a:r>
            <a:r>
              <a:rPr lang="en-US" i="1" dirty="0" err="1">
                <a:solidFill>
                  <a:srgbClr val="8F5902"/>
                </a:solidFill>
                <a:effectLst/>
                <a:latin typeface="Consolas" panose="020B0609020204030204" pitchFamily="49" charset="0"/>
                <a:cs typeface="Consolas" panose="020B0609020204030204" pitchFamily="49" charset="0"/>
              </a:rPr>
              <a:t>A_dsd</a:t>
            </a:r>
            <a:r>
              <a:rPr lang="en-US" i="1" dirty="0">
                <a:solidFill>
                  <a:srgbClr val="8F5902"/>
                </a:solidFill>
                <a:effectLst/>
                <a:latin typeface="Consolas" panose="020B0609020204030204" pitchFamily="49" charset="0"/>
                <a:cs typeface="Consolas" panose="020B0609020204030204" pitchFamily="49" charset="0"/>
              </a:rPr>
              <a:t> accesses column of A</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A</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y</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Use to keep track of # of invocations of </a:t>
            </a:r>
            <a:r>
              <a:rPr lang="en-US" i="1" dirty="0" err="1">
                <a:solidFill>
                  <a:srgbClr val="8F5902"/>
                </a:solidFill>
                <a:effectLst/>
                <a:latin typeface="Consolas" panose="020B0609020204030204" pitchFamily="49" charset="0"/>
                <a:cs typeface="Consolas" panose="020B0609020204030204" pitchFamily="49" charset="0"/>
              </a:rPr>
              <a:t>recv_x</a:t>
            </a:r>
            <a:r>
              <a:rPr lang="en-US" i="1" dirty="0">
                <a:solidFill>
                  <a:srgbClr val="8F5902"/>
                </a:solidFill>
                <a:effectLst/>
                <a:latin typeface="Consolas" panose="020B0609020204030204" pitchFamily="49" charset="0"/>
                <a:cs typeface="Consolas" panose="020B0609020204030204" pitchFamily="49" charset="0"/>
              </a:rPr>
              <a:t> task</a:t>
            </a:r>
          </a:p>
          <a:p>
            <a:r>
              <a:rPr lang="en-US" i="1" dirty="0">
                <a:solidFill>
                  <a:srgbClr val="8F5902"/>
                </a:solidFill>
                <a:effectLst/>
                <a:latin typeface="Consolas" panose="020B0609020204030204" pitchFamily="49" charset="0"/>
                <a:cs typeface="Consolas" panose="020B0609020204030204" pitchFamily="49" charset="0"/>
              </a:rPr>
              <a:t>// when </a:t>
            </a:r>
            <a:r>
              <a:rPr lang="en-US" i="1" dirty="0" err="1">
                <a:solidFill>
                  <a:srgbClr val="8F5902"/>
                </a:solidFill>
                <a:effectLst/>
                <a:latin typeface="Consolas" panose="020B0609020204030204" pitchFamily="49" charset="0"/>
                <a:cs typeface="Consolas" panose="020B0609020204030204" pitchFamily="49" charset="0"/>
              </a:rPr>
              <a:t>num_recv_x</a:t>
            </a:r>
            <a:r>
              <a:rPr lang="en-US" i="1" dirty="0">
                <a:solidFill>
                  <a:srgbClr val="8F5902"/>
                </a:solidFill>
                <a:effectLst/>
                <a:latin typeface="Consolas" panose="020B0609020204030204" pitchFamily="49" charset="0"/>
                <a:cs typeface="Consolas" panose="020B0609020204030204" pitchFamily="49" charset="0"/>
              </a:rPr>
              <a:t> == </a:t>
            </a:r>
            <a:r>
              <a:rPr lang="en-US" i="1" dirty="0" err="1">
                <a:solidFill>
                  <a:srgbClr val="8F5902"/>
                </a:solidFill>
                <a:effectLst/>
                <a:latin typeface="Consolas" panose="020B0609020204030204" pitchFamily="49" charset="0"/>
                <a:cs typeface="Consolas" panose="020B0609020204030204" pitchFamily="49" charset="0"/>
              </a:rPr>
              <a:t>N_per_PE</a:t>
            </a:r>
            <a:r>
              <a:rPr lang="en-US" i="1" dirty="0">
                <a:solidFill>
                  <a:srgbClr val="8F5902"/>
                </a:solidFill>
                <a:effectLst/>
                <a:latin typeface="Consolas" panose="020B0609020204030204" pitchFamily="49" charset="0"/>
                <a:cs typeface="Consolas" panose="020B0609020204030204" pitchFamily="49" charset="0"/>
              </a:rPr>
              <a:t>, we are done receiving x elements</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i16</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recv_x</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void</a:t>
            </a:r>
            <a:r>
              <a:rPr lang="en-US" dirty="0">
                <a:latin typeface="Consolas" panose="020B0609020204030204" pitchFamily="49" charset="0"/>
                <a:cs typeface="Consolas" panose="020B0609020204030204" pitchFamily="49" charset="0"/>
              </a:rPr>
              <a:t> {</a:t>
            </a:r>
          </a:p>
          <a:p>
            <a:r>
              <a:rPr lang="en-US" dirty="0">
                <a:solidFill>
                  <a:srgbClr val="204A87"/>
                </a:solidFill>
                <a:effectLst/>
                <a:latin typeface="Consolas" panose="020B0609020204030204" pitchFamily="49" charset="0"/>
                <a:cs typeface="Consolas" panose="020B0609020204030204" pitchFamily="49" charset="0"/>
              </a:rPr>
              <a:t>    @</a:t>
            </a:r>
            <a:r>
              <a:rPr lang="en-US" dirty="0" err="1">
                <a:solidFill>
                  <a:srgbClr val="204A87"/>
                </a:solidFill>
                <a:effectLst/>
                <a:latin typeface="Consolas" panose="020B0609020204030204" pitchFamily="49" charset="0"/>
                <a:cs typeface="Consolas" panose="020B0609020204030204" pitchFamily="49" charset="0"/>
              </a:rPr>
              <a:t>fmacs</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increment_dsd_offset</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dirty="0">
                <a:latin typeface="Consolas" panose="020B0609020204030204" pitchFamily="49" charset="0"/>
                <a:cs typeface="Consolas" panose="020B0609020204030204" pitchFamily="49" charset="0"/>
              </a:rPr>
              <a:t>;</a:t>
            </a:r>
          </a:p>
          <a:p>
            <a:r>
              <a:rPr lang="en-US" b="1" dirty="0">
                <a:solidFill>
                  <a:srgbClr val="204A87"/>
                </a:solidFill>
                <a:effectLst/>
                <a:latin typeface="Consolas" panose="020B0609020204030204" pitchFamily="49" charset="0"/>
                <a:cs typeface="Consolas" panose="020B0609020204030204" pitchFamily="49" charset="0"/>
              </a:rPr>
              <a:t>    if</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N_per_PE</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reduce_task_id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p:txBody>
      </p:sp>
      <p:grpSp>
        <p:nvGrpSpPr>
          <p:cNvPr id="3" name="Group 2">
            <a:extLst>
              <a:ext uri="{FF2B5EF4-FFF2-40B4-BE49-F238E27FC236}">
                <a16:creationId xmlns:a16="http://schemas.microsoft.com/office/drawing/2014/main" id="{AF79CF4A-4AB2-FA20-E5D1-D03AFD5AC0EB}"/>
              </a:ext>
            </a:extLst>
          </p:cNvPr>
          <p:cNvGrpSpPr/>
          <p:nvPr/>
        </p:nvGrpSpPr>
        <p:grpSpPr>
          <a:xfrm>
            <a:off x="415600" y="473394"/>
            <a:ext cx="10200013" cy="1510326"/>
            <a:chOff x="-282715" y="455904"/>
            <a:chExt cx="10200013" cy="1510326"/>
          </a:xfrm>
        </p:grpSpPr>
        <p:sp>
          <p:nvSpPr>
            <p:cNvPr id="5" name="Rectangle 4">
              <a:extLst>
                <a:ext uri="{FF2B5EF4-FFF2-40B4-BE49-F238E27FC236}">
                  <a16:creationId xmlns:a16="http://schemas.microsoft.com/office/drawing/2014/main" id="{124B0456-8192-F060-9D1D-269FAE86EC64}"/>
                </a:ext>
              </a:extLst>
            </p:cNvPr>
            <p:cNvSpPr/>
            <p:nvPr/>
          </p:nvSpPr>
          <p:spPr>
            <a:xfrm>
              <a:off x="-282715" y="950568"/>
              <a:ext cx="7499675" cy="1015662"/>
            </a:xfrm>
            <a:prstGeom prst="rect">
              <a:avLst/>
            </a:prstGeom>
            <a:solidFill>
              <a:schemeClr val="accent1">
                <a:alpha val="25283"/>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9EA369-52CA-32FB-1593-5084040324E8}"/>
                </a:ext>
              </a:extLst>
            </p:cNvPr>
            <p:cNvSpPr txBox="1"/>
            <p:nvPr/>
          </p:nvSpPr>
          <p:spPr>
            <a:xfrm>
              <a:off x="7951523" y="455904"/>
              <a:ext cx="1965775" cy="707886"/>
            </a:xfrm>
            <a:prstGeom prst="rect">
              <a:avLst/>
            </a:prstGeom>
            <a:noFill/>
            <a:ln w="25400">
              <a:solidFill>
                <a:schemeClr val="accent1">
                  <a:shade val="50000"/>
                </a:schemeClr>
              </a:solidFill>
            </a:ln>
          </p:spPr>
          <p:txBody>
            <a:bodyPr wrap="square" rtlCol="0">
              <a:spAutoFit/>
            </a:bodyPr>
            <a:lstStyle/>
            <a:p>
              <a:r>
                <a:rPr lang="en-US" sz="2000" dirty="0"/>
                <a:t>Global arrays in PE’s memory</a:t>
              </a:r>
            </a:p>
          </p:txBody>
        </p:sp>
        <p:cxnSp>
          <p:nvCxnSpPr>
            <p:cNvPr id="7" name="Straight Connector 6">
              <a:extLst>
                <a:ext uri="{FF2B5EF4-FFF2-40B4-BE49-F238E27FC236}">
                  <a16:creationId xmlns:a16="http://schemas.microsoft.com/office/drawing/2014/main" id="{5F062B69-24C9-7396-B000-ACE2DB35A9E4}"/>
                </a:ext>
              </a:extLst>
            </p:cNvPr>
            <p:cNvCxnSpPr>
              <a:cxnSpLocks/>
              <a:stCxn id="5" idx="3"/>
              <a:endCxn id="6" idx="1"/>
            </p:cNvCxnSpPr>
            <p:nvPr/>
          </p:nvCxnSpPr>
          <p:spPr>
            <a:xfrm flipV="1">
              <a:off x="7216960" y="809847"/>
              <a:ext cx="734563" cy="648552"/>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45598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686D-AF79-2970-BB70-6E4BE8AB062D}"/>
              </a:ext>
            </a:extLst>
          </p:cNvPr>
          <p:cNvSpPr>
            <a:spLocks noGrp="1"/>
          </p:cNvSpPr>
          <p:nvPr>
            <p:ph type="title"/>
          </p:nvPr>
        </p:nvSpPr>
        <p:spPr>
          <a:xfrm>
            <a:off x="415600" y="247321"/>
            <a:ext cx="11360800" cy="763600"/>
          </a:xfrm>
        </p:spPr>
        <p:txBody>
          <a:bodyPr/>
          <a:lstStyle/>
          <a:p>
            <a:r>
              <a:rPr lang="en-US" dirty="0" err="1">
                <a:latin typeface="Consolas" panose="020B0609020204030204" pitchFamily="49" charset="0"/>
                <a:cs typeface="Consolas" panose="020B0609020204030204" pitchFamily="49" charset="0"/>
              </a:rPr>
              <a:t>recv_x</a:t>
            </a:r>
            <a:r>
              <a:rPr lang="en-US" dirty="0">
                <a:latin typeface="+mn-lt"/>
                <a:cs typeface="Consolas" panose="020B0609020204030204" pitchFamily="49" charset="0"/>
              </a:rPr>
              <a:t> </a:t>
            </a:r>
            <a:r>
              <a:rPr lang="en-US" dirty="0"/>
              <a:t>task</a:t>
            </a:r>
          </a:p>
        </p:txBody>
      </p:sp>
      <p:sp>
        <p:nvSpPr>
          <p:cNvPr id="4" name="Slide Number Placeholder 3">
            <a:extLst>
              <a:ext uri="{FF2B5EF4-FFF2-40B4-BE49-F238E27FC236}">
                <a16:creationId xmlns:a16="http://schemas.microsoft.com/office/drawing/2014/main" id="{0BD0946D-4C9A-7C43-84C9-ABAEB31BB271}"/>
              </a:ext>
            </a:extLst>
          </p:cNvPr>
          <p:cNvSpPr>
            <a:spLocks noGrp="1"/>
          </p:cNvSpPr>
          <p:nvPr>
            <p:ph type="sldNum" sz="quarter" idx="4"/>
          </p:nvPr>
        </p:nvSpPr>
        <p:spPr/>
        <p:txBody>
          <a:bodyPr/>
          <a:lstStyle/>
          <a:p>
            <a:fld id="{0B354EC8-F2B8-4A45-9B5A-4524A3A10FC3}" type="slidenum">
              <a:rPr lang="en-US" smtClean="0"/>
              <a:pPr/>
              <a:t>94</a:t>
            </a:fld>
            <a:endParaRPr lang="en-US" dirty="0"/>
          </a:p>
        </p:txBody>
      </p:sp>
      <p:sp>
        <p:nvSpPr>
          <p:cNvPr id="8" name="TextBox 7">
            <a:extLst>
              <a:ext uri="{FF2B5EF4-FFF2-40B4-BE49-F238E27FC236}">
                <a16:creationId xmlns:a16="http://schemas.microsoft.com/office/drawing/2014/main" id="{CB955540-8C5D-0B63-353C-BCDB54266E58}"/>
              </a:ext>
            </a:extLst>
          </p:cNvPr>
          <p:cNvSpPr txBox="1"/>
          <p:nvPr/>
        </p:nvSpPr>
        <p:spPr>
          <a:xfrm>
            <a:off x="415600" y="968057"/>
            <a:ext cx="11360800" cy="5355312"/>
          </a:xfrm>
          <a:prstGeom prst="rect">
            <a:avLst/>
          </a:prstGeom>
          <a:noFill/>
        </p:spPr>
        <p:txBody>
          <a:bodyPr wrap="square">
            <a:spAutoFit/>
          </a:bodyPr>
          <a:lstStyle/>
          <a:p>
            <a:r>
              <a:rPr lang="en-US" i="1" dirty="0">
                <a:solidFill>
                  <a:srgbClr val="8F5902"/>
                </a:solidFill>
                <a:effectLst/>
                <a:latin typeface="Consolas" panose="020B0609020204030204" pitchFamily="49" charset="0"/>
                <a:cs typeface="Consolas" panose="020B0609020204030204" pitchFamily="49" charset="0"/>
              </a:rPr>
              <a:t>// 48 kB of global memory contain A, x, b, y</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N_per_PE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i="1" dirty="0">
                <a:solidFill>
                  <a:srgbClr val="8F5902"/>
                </a:solidFill>
                <a:effectLst/>
                <a:latin typeface="Consolas" panose="020B0609020204030204" pitchFamily="49" charset="0"/>
                <a:cs typeface="Consolas" panose="020B0609020204030204" pitchFamily="49" charset="0"/>
              </a:rPr>
              <a:t>// A is stored column major</a:t>
            </a:r>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y: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DSDs for accessing A, x, y</a:t>
            </a:r>
          </a:p>
          <a:p>
            <a:r>
              <a:rPr lang="en-US" i="1" dirty="0">
                <a:solidFill>
                  <a:srgbClr val="8F5902"/>
                </a:solidFill>
                <a:effectLst/>
                <a:latin typeface="Consolas" panose="020B0609020204030204" pitchFamily="49" charset="0"/>
                <a:cs typeface="Consolas" panose="020B0609020204030204" pitchFamily="49" charset="0"/>
              </a:rPr>
              <a:t>// </a:t>
            </a:r>
            <a:r>
              <a:rPr lang="en-US" i="1" dirty="0" err="1">
                <a:solidFill>
                  <a:srgbClr val="8F5902"/>
                </a:solidFill>
                <a:effectLst/>
                <a:latin typeface="Consolas" panose="020B0609020204030204" pitchFamily="49" charset="0"/>
                <a:cs typeface="Consolas" panose="020B0609020204030204" pitchFamily="49" charset="0"/>
              </a:rPr>
              <a:t>A_dsd</a:t>
            </a:r>
            <a:r>
              <a:rPr lang="en-US" i="1" dirty="0">
                <a:solidFill>
                  <a:srgbClr val="8F5902"/>
                </a:solidFill>
                <a:effectLst/>
                <a:latin typeface="Consolas" panose="020B0609020204030204" pitchFamily="49" charset="0"/>
                <a:cs typeface="Consolas" panose="020B0609020204030204" pitchFamily="49" charset="0"/>
              </a:rPr>
              <a:t> accesses column of A</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A</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y</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Use to keep track of # of invocations of </a:t>
            </a:r>
            <a:r>
              <a:rPr lang="en-US" i="1" dirty="0" err="1">
                <a:solidFill>
                  <a:srgbClr val="8F5902"/>
                </a:solidFill>
                <a:effectLst/>
                <a:latin typeface="Consolas" panose="020B0609020204030204" pitchFamily="49" charset="0"/>
                <a:cs typeface="Consolas" panose="020B0609020204030204" pitchFamily="49" charset="0"/>
              </a:rPr>
              <a:t>recv_x</a:t>
            </a:r>
            <a:r>
              <a:rPr lang="en-US" i="1" dirty="0">
                <a:solidFill>
                  <a:srgbClr val="8F5902"/>
                </a:solidFill>
                <a:effectLst/>
                <a:latin typeface="Consolas" panose="020B0609020204030204" pitchFamily="49" charset="0"/>
                <a:cs typeface="Consolas" panose="020B0609020204030204" pitchFamily="49" charset="0"/>
              </a:rPr>
              <a:t> task</a:t>
            </a:r>
          </a:p>
          <a:p>
            <a:r>
              <a:rPr lang="en-US" i="1" dirty="0">
                <a:solidFill>
                  <a:srgbClr val="8F5902"/>
                </a:solidFill>
                <a:effectLst/>
                <a:latin typeface="Consolas" panose="020B0609020204030204" pitchFamily="49" charset="0"/>
                <a:cs typeface="Consolas" panose="020B0609020204030204" pitchFamily="49" charset="0"/>
              </a:rPr>
              <a:t>// when </a:t>
            </a:r>
            <a:r>
              <a:rPr lang="en-US" i="1" dirty="0" err="1">
                <a:solidFill>
                  <a:srgbClr val="8F5902"/>
                </a:solidFill>
                <a:effectLst/>
                <a:latin typeface="Consolas" panose="020B0609020204030204" pitchFamily="49" charset="0"/>
                <a:cs typeface="Consolas" panose="020B0609020204030204" pitchFamily="49" charset="0"/>
              </a:rPr>
              <a:t>num_recv_x</a:t>
            </a:r>
            <a:r>
              <a:rPr lang="en-US" i="1" dirty="0">
                <a:solidFill>
                  <a:srgbClr val="8F5902"/>
                </a:solidFill>
                <a:effectLst/>
                <a:latin typeface="Consolas" panose="020B0609020204030204" pitchFamily="49" charset="0"/>
                <a:cs typeface="Consolas" panose="020B0609020204030204" pitchFamily="49" charset="0"/>
              </a:rPr>
              <a:t> == </a:t>
            </a:r>
            <a:r>
              <a:rPr lang="en-US" i="1" dirty="0" err="1">
                <a:solidFill>
                  <a:srgbClr val="8F5902"/>
                </a:solidFill>
                <a:effectLst/>
                <a:latin typeface="Consolas" panose="020B0609020204030204" pitchFamily="49" charset="0"/>
                <a:cs typeface="Consolas" panose="020B0609020204030204" pitchFamily="49" charset="0"/>
              </a:rPr>
              <a:t>N_per_PE</a:t>
            </a:r>
            <a:r>
              <a:rPr lang="en-US" i="1" dirty="0">
                <a:solidFill>
                  <a:srgbClr val="8F5902"/>
                </a:solidFill>
                <a:effectLst/>
                <a:latin typeface="Consolas" panose="020B0609020204030204" pitchFamily="49" charset="0"/>
                <a:cs typeface="Consolas" panose="020B0609020204030204" pitchFamily="49" charset="0"/>
              </a:rPr>
              <a:t>, we are done receiving x elements</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i16</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recv_x</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void</a:t>
            </a:r>
            <a:r>
              <a:rPr lang="en-US" dirty="0">
                <a:latin typeface="Consolas" panose="020B0609020204030204" pitchFamily="49" charset="0"/>
                <a:cs typeface="Consolas" panose="020B0609020204030204" pitchFamily="49" charset="0"/>
              </a:rPr>
              <a:t> {</a:t>
            </a:r>
          </a:p>
          <a:p>
            <a:r>
              <a:rPr lang="en-US" dirty="0">
                <a:solidFill>
                  <a:srgbClr val="204A87"/>
                </a:solidFill>
                <a:effectLst/>
                <a:latin typeface="Consolas" panose="020B0609020204030204" pitchFamily="49" charset="0"/>
                <a:cs typeface="Consolas" panose="020B0609020204030204" pitchFamily="49" charset="0"/>
              </a:rPr>
              <a:t>    @</a:t>
            </a:r>
            <a:r>
              <a:rPr lang="en-US" dirty="0" err="1">
                <a:solidFill>
                  <a:srgbClr val="204A87"/>
                </a:solidFill>
                <a:effectLst/>
                <a:latin typeface="Consolas" panose="020B0609020204030204" pitchFamily="49" charset="0"/>
                <a:cs typeface="Consolas" panose="020B0609020204030204" pitchFamily="49" charset="0"/>
              </a:rPr>
              <a:t>fmacs</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increment_dsd_offset</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dirty="0">
                <a:latin typeface="Consolas" panose="020B0609020204030204" pitchFamily="49" charset="0"/>
                <a:cs typeface="Consolas" panose="020B0609020204030204" pitchFamily="49" charset="0"/>
              </a:rPr>
              <a:t>;</a:t>
            </a:r>
          </a:p>
          <a:p>
            <a:r>
              <a:rPr lang="en-US" b="1" dirty="0">
                <a:solidFill>
                  <a:srgbClr val="204A87"/>
                </a:solidFill>
                <a:effectLst/>
                <a:latin typeface="Consolas" panose="020B0609020204030204" pitchFamily="49" charset="0"/>
                <a:cs typeface="Consolas" panose="020B0609020204030204" pitchFamily="49" charset="0"/>
              </a:rPr>
              <a:t>    if</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N_per_PE</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reduce_task_id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p:txBody>
      </p:sp>
      <p:grpSp>
        <p:nvGrpSpPr>
          <p:cNvPr id="3" name="Group 2">
            <a:extLst>
              <a:ext uri="{FF2B5EF4-FFF2-40B4-BE49-F238E27FC236}">
                <a16:creationId xmlns:a16="http://schemas.microsoft.com/office/drawing/2014/main" id="{AF79CF4A-4AB2-FA20-E5D1-D03AFD5AC0EB}"/>
              </a:ext>
            </a:extLst>
          </p:cNvPr>
          <p:cNvGrpSpPr/>
          <p:nvPr/>
        </p:nvGrpSpPr>
        <p:grpSpPr>
          <a:xfrm>
            <a:off x="1328737" y="376216"/>
            <a:ext cx="10044115" cy="1238272"/>
            <a:chOff x="630422" y="358726"/>
            <a:chExt cx="10044115" cy="1238272"/>
          </a:xfrm>
        </p:grpSpPr>
        <p:sp>
          <p:nvSpPr>
            <p:cNvPr id="5" name="Rectangle 4">
              <a:extLst>
                <a:ext uri="{FF2B5EF4-FFF2-40B4-BE49-F238E27FC236}">
                  <a16:creationId xmlns:a16="http://schemas.microsoft.com/office/drawing/2014/main" id="{124B0456-8192-F060-9D1D-269FAE86EC64}"/>
                </a:ext>
              </a:extLst>
            </p:cNvPr>
            <p:cNvSpPr/>
            <p:nvPr/>
          </p:nvSpPr>
          <p:spPr>
            <a:xfrm>
              <a:off x="630422" y="1268385"/>
              <a:ext cx="1228725" cy="328613"/>
            </a:xfrm>
            <a:prstGeom prst="rect">
              <a:avLst/>
            </a:prstGeom>
            <a:solidFill>
              <a:schemeClr val="accent1">
                <a:alpha val="25283"/>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9EA369-52CA-32FB-1593-5084040324E8}"/>
                </a:ext>
              </a:extLst>
            </p:cNvPr>
            <p:cNvSpPr txBox="1"/>
            <p:nvPr/>
          </p:nvSpPr>
          <p:spPr>
            <a:xfrm>
              <a:off x="7245537" y="358726"/>
              <a:ext cx="3429000" cy="400110"/>
            </a:xfrm>
            <a:prstGeom prst="rect">
              <a:avLst/>
            </a:prstGeom>
            <a:noFill/>
            <a:ln w="25400">
              <a:solidFill>
                <a:schemeClr val="accent1">
                  <a:shade val="50000"/>
                </a:schemeClr>
              </a:solidFill>
            </a:ln>
          </p:spPr>
          <p:txBody>
            <a:bodyPr wrap="square" rtlCol="0">
              <a:spAutoFit/>
            </a:bodyPr>
            <a:lstStyle/>
            <a:p>
              <a:r>
                <a:rPr lang="en-US" sz="2000" dirty="0" err="1">
                  <a:latin typeface="Consolas" panose="020B0609020204030204" pitchFamily="49" charset="0"/>
                </a:rPr>
                <a:t>M_per_PE</a:t>
              </a:r>
              <a:r>
                <a:rPr lang="en-US" sz="2000" dirty="0"/>
                <a:t> is rows per PE (8)</a:t>
              </a:r>
            </a:p>
          </p:txBody>
        </p:sp>
        <p:cxnSp>
          <p:nvCxnSpPr>
            <p:cNvPr id="7" name="Straight Connector 6">
              <a:extLst>
                <a:ext uri="{FF2B5EF4-FFF2-40B4-BE49-F238E27FC236}">
                  <a16:creationId xmlns:a16="http://schemas.microsoft.com/office/drawing/2014/main" id="{5F062B69-24C9-7396-B000-ACE2DB35A9E4}"/>
                </a:ext>
              </a:extLst>
            </p:cNvPr>
            <p:cNvCxnSpPr>
              <a:cxnSpLocks/>
              <a:stCxn id="5" idx="0"/>
              <a:endCxn id="6" idx="1"/>
            </p:cNvCxnSpPr>
            <p:nvPr/>
          </p:nvCxnSpPr>
          <p:spPr>
            <a:xfrm flipV="1">
              <a:off x="1244785" y="558781"/>
              <a:ext cx="6000752" cy="709604"/>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7E860957-C7F9-8885-6781-2FACB68D6530}"/>
              </a:ext>
            </a:extLst>
          </p:cNvPr>
          <p:cNvSpPr/>
          <p:nvPr/>
        </p:nvSpPr>
        <p:spPr>
          <a:xfrm>
            <a:off x="2616360" y="1285874"/>
            <a:ext cx="1228725" cy="328613"/>
          </a:xfrm>
          <a:prstGeom prst="rect">
            <a:avLst/>
          </a:prstGeom>
          <a:solidFill>
            <a:schemeClr val="accent1">
              <a:alpha val="25283"/>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B7DBD8-D734-6E3A-F20B-09FCDAED4D4E}"/>
              </a:ext>
            </a:extLst>
          </p:cNvPr>
          <p:cNvSpPr txBox="1"/>
          <p:nvPr/>
        </p:nvSpPr>
        <p:spPr>
          <a:xfrm>
            <a:off x="7943852" y="958878"/>
            <a:ext cx="3429000" cy="400110"/>
          </a:xfrm>
          <a:prstGeom prst="rect">
            <a:avLst/>
          </a:prstGeom>
          <a:noFill/>
          <a:ln w="25400">
            <a:solidFill>
              <a:schemeClr val="accent1">
                <a:shade val="50000"/>
              </a:schemeClr>
            </a:solidFill>
          </a:ln>
        </p:spPr>
        <p:txBody>
          <a:bodyPr wrap="square" rtlCol="0">
            <a:spAutoFit/>
          </a:bodyPr>
          <a:lstStyle/>
          <a:p>
            <a:r>
              <a:rPr lang="en-US" sz="2000" dirty="0" err="1">
                <a:latin typeface="Consolas" panose="020B0609020204030204" pitchFamily="49" charset="0"/>
              </a:rPr>
              <a:t>N_per_PE</a:t>
            </a:r>
            <a:r>
              <a:rPr lang="en-US" sz="2000" dirty="0"/>
              <a:t> is cols per PE (4)</a:t>
            </a:r>
          </a:p>
        </p:txBody>
      </p:sp>
      <p:cxnSp>
        <p:nvCxnSpPr>
          <p:cNvPr id="20" name="Straight Connector 19">
            <a:extLst>
              <a:ext uri="{FF2B5EF4-FFF2-40B4-BE49-F238E27FC236}">
                <a16:creationId xmlns:a16="http://schemas.microsoft.com/office/drawing/2014/main" id="{B98A63DC-3CC6-82AC-6E25-3AE3461E2AE0}"/>
              </a:ext>
            </a:extLst>
          </p:cNvPr>
          <p:cNvCxnSpPr>
            <a:cxnSpLocks/>
            <a:stCxn id="17" idx="3"/>
            <a:endCxn id="19" idx="1"/>
          </p:cNvCxnSpPr>
          <p:nvPr/>
        </p:nvCxnSpPr>
        <p:spPr>
          <a:xfrm flipV="1">
            <a:off x="3845085" y="1158933"/>
            <a:ext cx="4098767" cy="29124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0589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686D-AF79-2970-BB70-6E4BE8AB062D}"/>
              </a:ext>
            </a:extLst>
          </p:cNvPr>
          <p:cNvSpPr>
            <a:spLocks noGrp="1"/>
          </p:cNvSpPr>
          <p:nvPr>
            <p:ph type="title"/>
          </p:nvPr>
        </p:nvSpPr>
        <p:spPr>
          <a:xfrm>
            <a:off x="415600" y="247321"/>
            <a:ext cx="11360800" cy="763600"/>
          </a:xfrm>
        </p:spPr>
        <p:txBody>
          <a:bodyPr/>
          <a:lstStyle/>
          <a:p>
            <a:r>
              <a:rPr lang="en-US" dirty="0" err="1">
                <a:latin typeface="Consolas" panose="020B0609020204030204" pitchFamily="49" charset="0"/>
                <a:cs typeface="Consolas" panose="020B0609020204030204" pitchFamily="49" charset="0"/>
              </a:rPr>
              <a:t>recv_x</a:t>
            </a:r>
            <a:r>
              <a:rPr lang="en-US" dirty="0">
                <a:latin typeface="+mn-lt"/>
                <a:cs typeface="Consolas" panose="020B0609020204030204" pitchFamily="49" charset="0"/>
              </a:rPr>
              <a:t> </a:t>
            </a:r>
            <a:r>
              <a:rPr lang="en-US" dirty="0"/>
              <a:t>task</a:t>
            </a:r>
          </a:p>
        </p:txBody>
      </p:sp>
      <p:sp>
        <p:nvSpPr>
          <p:cNvPr id="4" name="Slide Number Placeholder 3">
            <a:extLst>
              <a:ext uri="{FF2B5EF4-FFF2-40B4-BE49-F238E27FC236}">
                <a16:creationId xmlns:a16="http://schemas.microsoft.com/office/drawing/2014/main" id="{0BD0946D-4C9A-7C43-84C9-ABAEB31BB271}"/>
              </a:ext>
            </a:extLst>
          </p:cNvPr>
          <p:cNvSpPr>
            <a:spLocks noGrp="1"/>
          </p:cNvSpPr>
          <p:nvPr>
            <p:ph type="sldNum" sz="quarter" idx="4"/>
          </p:nvPr>
        </p:nvSpPr>
        <p:spPr/>
        <p:txBody>
          <a:bodyPr/>
          <a:lstStyle/>
          <a:p>
            <a:fld id="{0B354EC8-F2B8-4A45-9B5A-4524A3A10FC3}" type="slidenum">
              <a:rPr lang="en-US" smtClean="0"/>
              <a:pPr/>
              <a:t>95</a:t>
            </a:fld>
            <a:endParaRPr lang="en-US" dirty="0"/>
          </a:p>
        </p:txBody>
      </p:sp>
      <p:sp>
        <p:nvSpPr>
          <p:cNvPr id="8" name="TextBox 7">
            <a:extLst>
              <a:ext uri="{FF2B5EF4-FFF2-40B4-BE49-F238E27FC236}">
                <a16:creationId xmlns:a16="http://schemas.microsoft.com/office/drawing/2014/main" id="{CB955540-8C5D-0B63-353C-BCDB54266E58}"/>
              </a:ext>
            </a:extLst>
          </p:cNvPr>
          <p:cNvSpPr txBox="1"/>
          <p:nvPr/>
        </p:nvSpPr>
        <p:spPr>
          <a:xfrm>
            <a:off x="415600" y="968057"/>
            <a:ext cx="11360800" cy="5355312"/>
          </a:xfrm>
          <a:prstGeom prst="rect">
            <a:avLst/>
          </a:prstGeom>
          <a:noFill/>
        </p:spPr>
        <p:txBody>
          <a:bodyPr wrap="square">
            <a:spAutoFit/>
          </a:bodyPr>
          <a:lstStyle/>
          <a:p>
            <a:r>
              <a:rPr lang="en-US" i="1" dirty="0">
                <a:solidFill>
                  <a:srgbClr val="8F5902"/>
                </a:solidFill>
                <a:effectLst/>
                <a:latin typeface="Consolas" panose="020B0609020204030204" pitchFamily="49" charset="0"/>
                <a:cs typeface="Consolas" panose="020B0609020204030204" pitchFamily="49" charset="0"/>
              </a:rPr>
              <a:t>// 48 kB of global memory contain A, x, b, y</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N_per_PE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i="1" dirty="0">
                <a:solidFill>
                  <a:srgbClr val="8F5902"/>
                </a:solidFill>
                <a:effectLst/>
                <a:latin typeface="Consolas" panose="020B0609020204030204" pitchFamily="49" charset="0"/>
                <a:cs typeface="Consolas" panose="020B0609020204030204" pitchFamily="49" charset="0"/>
              </a:rPr>
              <a:t>// A is stored column major</a:t>
            </a:r>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y: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DSDs for accessing A, x, y</a:t>
            </a:r>
          </a:p>
          <a:p>
            <a:r>
              <a:rPr lang="en-US" i="1" dirty="0">
                <a:solidFill>
                  <a:srgbClr val="8F5902"/>
                </a:solidFill>
                <a:effectLst/>
                <a:latin typeface="Consolas" panose="020B0609020204030204" pitchFamily="49" charset="0"/>
                <a:cs typeface="Consolas" panose="020B0609020204030204" pitchFamily="49" charset="0"/>
              </a:rPr>
              <a:t>// </a:t>
            </a:r>
            <a:r>
              <a:rPr lang="en-US" i="1" dirty="0" err="1">
                <a:solidFill>
                  <a:srgbClr val="8F5902"/>
                </a:solidFill>
                <a:effectLst/>
                <a:latin typeface="Consolas" panose="020B0609020204030204" pitchFamily="49" charset="0"/>
                <a:cs typeface="Consolas" panose="020B0609020204030204" pitchFamily="49" charset="0"/>
              </a:rPr>
              <a:t>A_dsd</a:t>
            </a:r>
            <a:r>
              <a:rPr lang="en-US" i="1" dirty="0">
                <a:solidFill>
                  <a:srgbClr val="8F5902"/>
                </a:solidFill>
                <a:effectLst/>
                <a:latin typeface="Consolas" panose="020B0609020204030204" pitchFamily="49" charset="0"/>
                <a:cs typeface="Consolas" panose="020B0609020204030204" pitchFamily="49" charset="0"/>
              </a:rPr>
              <a:t> accesses column of A</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A</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y</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Use to keep track of # of invocations of </a:t>
            </a:r>
            <a:r>
              <a:rPr lang="en-US" i="1" dirty="0" err="1">
                <a:solidFill>
                  <a:srgbClr val="8F5902"/>
                </a:solidFill>
                <a:effectLst/>
                <a:latin typeface="Consolas" panose="020B0609020204030204" pitchFamily="49" charset="0"/>
                <a:cs typeface="Consolas" panose="020B0609020204030204" pitchFamily="49" charset="0"/>
              </a:rPr>
              <a:t>recv_x</a:t>
            </a:r>
            <a:r>
              <a:rPr lang="en-US" i="1" dirty="0">
                <a:solidFill>
                  <a:srgbClr val="8F5902"/>
                </a:solidFill>
                <a:effectLst/>
                <a:latin typeface="Consolas" panose="020B0609020204030204" pitchFamily="49" charset="0"/>
                <a:cs typeface="Consolas" panose="020B0609020204030204" pitchFamily="49" charset="0"/>
              </a:rPr>
              <a:t> task</a:t>
            </a:r>
          </a:p>
          <a:p>
            <a:r>
              <a:rPr lang="en-US" i="1" dirty="0">
                <a:solidFill>
                  <a:srgbClr val="8F5902"/>
                </a:solidFill>
                <a:effectLst/>
                <a:latin typeface="Consolas" panose="020B0609020204030204" pitchFamily="49" charset="0"/>
                <a:cs typeface="Consolas" panose="020B0609020204030204" pitchFamily="49" charset="0"/>
              </a:rPr>
              <a:t>// when </a:t>
            </a:r>
            <a:r>
              <a:rPr lang="en-US" i="1" dirty="0" err="1">
                <a:solidFill>
                  <a:srgbClr val="8F5902"/>
                </a:solidFill>
                <a:effectLst/>
                <a:latin typeface="Consolas" panose="020B0609020204030204" pitchFamily="49" charset="0"/>
                <a:cs typeface="Consolas" panose="020B0609020204030204" pitchFamily="49" charset="0"/>
              </a:rPr>
              <a:t>num_recv_x</a:t>
            </a:r>
            <a:r>
              <a:rPr lang="en-US" i="1" dirty="0">
                <a:solidFill>
                  <a:srgbClr val="8F5902"/>
                </a:solidFill>
                <a:effectLst/>
                <a:latin typeface="Consolas" panose="020B0609020204030204" pitchFamily="49" charset="0"/>
                <a:cs typeface="Consolas" panose="020B0609020204030204" pitchFamily="49" charset="0"/>
              </a:rPr>
              <a:t> == </a:t>
            </a:r>
            <a:r>
              <a:rPr lang="en-US" i="1" dirty="0" err="1">
                <a:solidFill>
                  <a:srgbClr val="8F5902"/>
                </a:solidFill>
                <a:effectLst/>
                <a:latin typeface="Consolas" panose="020B0609020204030204" pitchFamily="49" charset="0"/>
                <a:cs typeface="Consolas" panose="020B0609020204030204" pitchFamily="49" charset="0"/>
              </a:rPr>
              <a:t>N_per_PE</a:t>
            </a:r>
            <a:r>
              <a:rPr lang="en-US" i="1" dirty="0">
                <a:solidFill>
                  <a:srgbClr val="8F5902"/>
                </a:solidFill>
                <a:effectLst/>
                <a:latin typeface="Consolas" panose="020B0609020204030204" pitchFamily="49" charset="0"/>
                <a:cs typeface="Consolas" panose="020B0609020204030204" pitchFamily="49" charset="0"/>
              </a:rPr>
              <a:t>, we are done receiving x elements</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i16</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recv_x</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void</a:t>
            </a:r>
            <a:r>
              <a:rPr lang="en-US" dirty="0">
                <a:latin typeface="Consolas" panose="020B0609020204030204" pitchFamily="49" charset="0"/>
                <a:cs typeface="Consolas" panose="020B0609020204030204" pitchFamily="49" charset="0"/>
              </a:rPr>
              <a:t> {</a:t>
            </a:r>
          </a:p>
          <a:p>
            <a:r>
              <a:rPr lang="en-US" dirty="0">
                <a:solidFill>
                  <a:srgbClr val="204A87"/>
                </a:solidFill>
                <a:effectLst/>
                <a:latin typeface="Consolas" panose="020B0609020204030204" pitchFamily="49" charset="0"/>
                <a:cs typeface="Consolas" panose="020B0609020204030204" pitchFamily="49" charset="0"/>
              </a:rPr>
              <a:t>    @</a:t>
            </a:r>
            <a:r>
              <a:rPr lang="en-US" dirty="0" err="1">
                <a:solidFill>
                  <a:srgbClr val="204A87"/>
                </a:solidFill>
                <a:effectLst/>
                <a:latin typeface="Consolas" panose="020B0609020204030204" pitchFamily="49" charset="0"/>
                <a:cs typeface="Consolas" panose="020B0609020204030204" pitchFamily="49" charset="0"/>
              </a:rPr>
              <a:t>fmacs</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increment_dsd_offset</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dirty="0">
                <a:latin typeface="Consolas" panose="020B0609020204030204" pitchFamily="49" charset="0"/>
                <a:cs typeface="Consolas" panose="020B0609020204030204" pitchFamily="49" charset="0"/>
              </a:rPr>
              <a:t>;</a:t>
            </a:r>
          </a:p>
          <a:p>
            <a:r>
              <a:rPr lang="en-US" b="1" dirty="0">
                <a:solidFill>
                  <a:srgbClr val="204A87"/>
                </a:solidFill>
                <a:effectLst/>
                <a:latin typeface="Consolas" panose="020B0609020204030204" pitchFamily="49" charset="0"/>
                <a:cs typeface="Consolas" panose="020B0609020204030204" pitchFamily="49" charset="0"/>
              </a:rPr>
              <a:t>    if</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N_per_PE</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reduce_task_id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p:txBody>
      </p:sp>
      <p:grpSp>
        <p:nvGrpSpPr>
          <p:cNvPr id="3" name="Group 2">
            <a:extLst>
              <a:ext uri="{FF2B5EF4-FFF2-40B4-BE49-F238E27FC236}">
                <a16:creationId xmlns:a16="http://schemas.microsoft.com/office/drawing/2014/main" id="{AF79CF4A-4AB2-FA20-E5D1-D03AFD5AC0EB}"/>
              </a:ext>
            </a:extLst>
          </p:cNvPr>
          <p:cNvGrpSpPr/>
          <p:nvPr/>
        </p:nvGrpSpPr>
        <p:grpSpPr>
          <a:xfrm>
            <a:off x="415600" y="1641912"/>
            <a:ext cx="10514338" cy="1315601"/>
            <a:chOff x="-282715" y="1624422"/>
            <a:chExt cx="10514338" cy="1315601"/>
          </a:xfrm>
        </p:grpSpPr>
        <p:sp>
          <p:nvSpPr>
            <p:cNvPr id="5" name="Rectangle 4">
              <a:extLst>
                <a:ext uri="{FF2B5EF4-FFF2-40B4-BE49-F238E27FC236}">
                  <a16:creationId xmlns:a16="http://schemas.microsoft.com/office/drawing/2014/main" id="{124B0456-8192-F060-9D1D-269FAE86EC64}"/>
                </a:ext>
              </a:extLst>
            </p:cNvPr>
            <p:cNvSpPr/>
            <p:nvPr/>
          </p:nvSpPr>
          <p:spPr>
            <a:xfrm>
              <a:off x="-282715" y="2611410"/>
              <a:ext cx="9785675" cy="328613"/>
            </a:xfrm>
            <a:prstGeom prst="rect">
              <a:avLst/>
            </a:prstGeom>
            <a:solidFill>
              <a:schemeClr val="accent1">
                <a:alpha val="25283"/>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9EA369-52CA-32FB-1593-5084040324E8}"/>
                </a:ext>
              </a:extLst>
            </p:cNvPr>
            <p:cNvSpPr txBox="1"/>
            <p:nvPr/>
          </p:nvSpPr>
          <p:spPr>
            <a:xfrm>
              <a:off x="7245537" y="1624422"/>
              <a:ext cx="2986086" cy="707886"/>
            </a:xfrm>
            <a:prstGeom prst="rect">
              <a:avLst/>
            </a:prstGeom>
            <a:noFill/>
            <a:ln w="25400">
              <a:solidFill>
                <a:schemeClr val="accent1">
                  <a:shade val="50000"/>
                </a:schemeClr>
              </a:solidFill>
            </a:ln>
          </p:spPr>
          <p:txBody>
            <a:bodyPr wrap="square" rtlCol="0">
              <a:spAutoFit/>
            </a:bodyPr>
            <a:lstStyle/>
            <a:p>
              <a:r>
                <a:rPr lang="en-US" sz="2000" dirty="0"/>
                <a:t>accesses first </a:t>
              </a:r>
              <a:r>
                <a:rPr lang="en-US" sz="2000" dirty="0" err="1">
                  <a:latin typeface="Consolas" panose="020B0609020204030204" pitchFamily="49" charset="0"/>
                  <a:cs typeface="Consolas" panose="020B0609020204030204" pitchFamily="49" charset="0"/>
                </a:rPr>
                <a:t>M_per_PE</a:t>
              </a:r>
              <a:r>
                <a:rPr lang="en-US" sz="2000" dirty="0">
                  <a:latin typeface="Consolas" panose="020B0609020204030204" pitchFamily="49" charset="0"/>
                  <a:cs typeface="Consolas" panose="020B0609020204030204" pitchFamily="49" charset="0"/>
                </a:rPr>
                <a:t> </a:t>
              </a:r>
              <a:r>
                <a:rPr lang="en-US" sz="2000" dirty="0" err="1"/>
                <a:t>elems</a:t>
              </a:r>
              <a:r>
                <a:rPr lang="en-US" sz="2000" dirty="0"/>
                <a:t> of A (1</a:t>
              </a:r>
              <a:r>
                <a:rPr lang="en-US" sz="2000" baseline="30000" dirty="0"/>
                <a:t>st</a:t>
              </a:r>
              <a:r>
                <a:rPr lang="en-US" sz="2000" dirty="0"/>
                <a:t> column)</a:t>
              </a:r>
            </a:p>
          </p:txBody>
        </p:sp>
        <p:cxnSp>
          <p:nvCxnSpPr>
            <p:cNvPr id="7" name="Straight Connector 6">
              <a:extLst>
                <a:ext uri="{FF2B5EF4-FFF2-40B4-BE49-F238E27FC236}">
                  <a16:creationId xmlns:a16="http://schemas.microsoft.com/office/drawing/2014/main" id="{5F062B69-24C9-7396-B000-ACE2DB35A9E4}"/>
                </a:ext>
              </a:extLst>
            </p:cNvPr>
            <p:cNvCxnSpPr>
              <a:cxnSpLocks/>
              <a:stCxn id="5" idx="0"/>
              <a:endCxn id="6" idx="1"/>
            </p:cNvCxnSpPr>
            <p:nvPr/>
          </p:nvCxnSpPr>
          <p:spPr>
            <a:xfrm flipV="1">
              <a:off x="4610123" y="1978365"/>
              <a:ext cx="2635414" cy="633045"/>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75668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686D-AF79-2970-BB70-6E4BE8AB062D}"/>
              </a:ext>
            </a:extLst>
          </p:cNvPr>
          <p:cNvSpPr>
            <a:spLocks noGrp="1"/>
          </p:cNvSpPr>
          <p:nvPr>
            <p:ph type="title"/>
          </p:nvPr>
        </p:nvSpPr>
        <p:spPr>
          <a:xfrm>
            <a:off x="415600" y="247321"/>
            <a:ext cx="11360800" cy="763600"/>
          </a:xfrm>
        </p:spPr>
        <p:txBody>
          <a:bodyPr/>
          <a:lstStyle/>
          <a:p>
            <a:r>
              <a:rPr lang="en-US" dirty="0" err="1">
                <a:latin typeface="Consolas" panose="020B0609020204030204" pitchFamily="49" charset="0"/>
                <a:cs typeface="Consolas" panose="020B0609020204030204" pitchFamily="49" charset="0"/>
              </a:rPr>
              <a:t>recv_x</a:t>
            </a:r>
            <a:r>
              <a:rPr lang="en-US" dirty="0">
                <a:latin typeface="+mn-lt"/>
                <a:cs typeface="Consolas" panose="020B0609020204030204" pitchFamily="49" charset="0"/>
              </a:rPr>
              <a:t> </a:t>
            </a:r>
            <a:r>
              <a:rPr lang="en-US" dirty="0"/>
              <a:t>task</a:t>
            </a:r>
          </a:p>
        </p:txBody>
      </p:sp>
      <p:sp>
        <p:nvSpPr>
          <p:cNvPr id="4" name="Slide Number Placeholder 3">
            <a:extLst>
              <a:ext uri="{FF2B5EF4-FFF2-40B4-BE49-F238E27FC236}">
                <a16:creationId xmlns:a16="http://schemas.microsoft.com/office/drawing/2014/main" id="{0BD0946D-4C9A-7C43-84C9-ABAEB31BB271}"/>
              </a:ext>
            </a:extLst>
          </p:cNvPr>
          <p:cNvSpPr>
            <a:spLocks noGrp="1"/>
          </p:cNvSpPr>
          <p:nvPr>
            <p:ph type="sldNum" sz="quarter" idx="4"/>
          </p:nvPr>
        </p:nvSpPr>
        <p:spPr/>
        <p:txBody>
          <a:bodyPr/>
          <a:lstStyle/>
          <a:p>
            <a:fld id="{0B354EC8-F2B8-4A45-9B5A-4524A3A10FC3}" type="slidenum">
              <a:rPr lang="en-US" smtClean="0"/>
              <a:pPr/>
              <a:t>96</a:t>
            </a:fld>
            <a:endParaRPr lang="en-US" dirty="0"/>
          </a:p>
        </p:txBody>
      </p:sp>
      <p:sp>
        <p:nvSpPr>
          <p:cNvPr id="8" name="TextBox 7">
            <a:extLst>
              <a:ext uri="{FF2B5EF4-FFF2-40B4-BE49-F238E27FC236}">
                <a16:creationId xmlns:a16="http://schemas.microsoft.com/office/drawing/2014/main" id="{CB955540-8C5D-0B63-353C-BCDB54266E58}"/>
              </a:ext>
            </a:extLst>
          </p:cNvPr>
          <p:cNvSpPr txBox="1"/>
          <p:nvPr/>
        </p:nvSpPr>
        <p:spPr>
          <a:xfrm>
            <a:off x="415600" y="968057"/>
            <a:ext cx="11360800" cy="5355312"/>
          </a:xfrm>
          <a:prstGeom prst="rect">
            <a:avLst/>
          </a:prstGeom>
          <a:noFill/>
        </p:spPr>
        <p:txBody>
          <a:bodyPr wrap="square">
            <a:spAutoFit/>
          </a:bodyPr>
          <a:lstStyle/>
          <a:p>
            <a:r>
              <a:rPr lang="en-US" i="1" dirty="0">
                <a:solidFill>
                  <a:srgbClr val="8F5902"/>
                </a:solidFill>
                <a:effectLst/>
                <a:latin typeface="Consolas" panose="020B0609020204030204" pitchFamily="49" charset="0"/>
                <a:cs typeface="Consolas" panose="020B0609020204030204" pitchFamily="49" charset="0"/>
              </a:rPr>
              <a:t>// 48 kB of global memory contain A, x, b, y</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N_per_PE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i="1" dirty="0">
                <a:solidFill>
                  <a:srgbClr val="8F5902"/>
                </a:solidFill>
                <a:effectLst/>
                <a:latin typeface="Consolas" panose="020B0609020204030204" pitchFamily="49" charset="0"/>
                <a:cs typeface="Consolas" panose="020B0609020204030204" pitchFamily="49" charset="0"/>
              </a:rPr>
              <a:t>// A is stored column major</a:t>
            </a:r>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y: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DSDs for accessing A, x, y</a:t>
            </a:r>
          </a:p>
          <a:p>
            <a:r>
              <a:rPr lang="en-US" i="1" dirty="0">
                <a:solidFill>
                  <a:srgbClr val="8F5902"/>
                </a:solidFill>
                <a:effectLst/>
                <a:latin typeface="Consolas" panose="020B0609020204030204" pitchFamily="49" charset="0"/>
                <a:cs typeface="Consolas" panose="020B0609020204030204" pitchFamily="49" charset="0"/>
              </a:rPr>
              <a:t>// </a:t>
            </a:r>
            <a:r>
              <a:rPr lang="en-US" i="1" dirty="0" err="1">
                <a:solidFill>
                  <a:srgbClr val="8F5902"/>
                </a:solidFill>
                <a:effectLst/>
                <a:latin typeface="Consolas" panose="020B0609020204030204" pitchFamily="49" charset="0"/>
                <a:cs typeface="Consolas" panose="020B0609020204030204" pitchFamily="49" charset="0"/>
              </a:rPr>
              <a:t>A_dsd</a:t>
            </a:r>
            <a:r>
              <a:rPr lang="en-US" i="1" dirty="0">
                <a:solidFill>
                  <a:srgbClr val="8F5902"/>
                </a:solidFill>
                <a:effectLst/>
                <a:latin typeface="Consolas" panose="020B0609020204030204" pitchFamily="49" charset="0"/>
                <a:cs typeface="Consolas" panose="020B0609020204030204" pitchFamily="49" charset="0"/>
              </a:rPr>
              <a:t> accesses column of A</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A</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y</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Use to keep track of # of invocations of </a:t>
            </a:r>
            <a:r>
              <a:rPr lang="en-US" i="1" dirty="0" err="1">
                <a:solidFill>
                  <a:srgbClr val="8F5902"/>
                </a:solidFill>
                <a:effectLst/>
                <a:latin typeface="Consolas" panose="020B0609020204030204" pitchFamily="49" charset="0"/>
                <a:cs typeface="Consolas" panose="020B0609020204030204" pitchFamily="49" charset="0"/>
              </a:rPr>
              <a:t>recv_x</a:t>
            </a:r>
            <a:r>
              <a:rPr lang="en-US" i="1" dirty="0">
                <a:solidFill>
                  <a:srgbClr val="8F5902"/>
                </a:solidFill>
                <a:effectLst/>
                <a:latin typeface="Consolas" panose="020B0609020204030204" pitchFamily="49" charset="0"/>
                <a:cs typeface="Consolas" panose="020B0609020204030204" pitchFamily="49" charset="0"/>
              </a:rPr>
              <a:t> task</a:t>
            </a:r>
          </a:p>
          <a:p>
            <a:r>
              <a:rPr lang="en-US" i="1" dirty="0">
                <a:solidFill>
                  <a:srgbClr val="8F5902"/>
                </a:solidFill>
                <a:effectLst/>
                <a:latin typeface="Consolas" panose="020B0609020204030204" pitchFamily="49" charset="0"/>
                <a:cs typeface="Consolas" panose="020B0609020204030204" pitchFamily="49" charset="0"/>
              </a:rPr>
              <a:t>// when </a:t>
            </a:r>
            <a:r>
              <a:rPr lang="en-US" i="1" dirty="0" err="1">
                <a:solidFill>
                  <a:srgbClr val="8F5902"/>
                </a:solidFill>
                <a:effectLst/>
                <a:latin typeface="Consolas" panose="020B0609020204030204" pitchFamily="49" charset="0"/>
                <a:cs typeface="Consolas" panose="020B0609020204030204" pitchFamily="49" charset="0"/>
              </a:rPr>
              <a:t>num_recv_x</a:t>
            </a:r>
            <a:r>
              <a:rPr lang="en-US" i="1" dirty="0">
                <a:solidFill>
                  <a:srgbClr val="8F5902"/>
                </a:solidFill>
                <a:effectLst/>
                <a:latin typeface="Consolas" panose="020B0609020204030204" pitchFamily="49" charset="0"/>
                <a:cs typeface="Consolas" panose="020B0609020204030204" pitchFamily="49" charset="0"/>
              </a:rPr>
              <a:t> == </a:t>
            </a:r>
            <a:r>
              <a:rPr lang="en-US" i="1" dirty="0" err="1">
                <a:solidFill>
                  <a:srgbClr val="8F5902"/>
                </a:solidFill>
                <a:effectLst/>
                <a:latin typeface="Consolas" panose="020B0609020204030204" pitchFamily="49" charset="0"/>
                <a:cs typeface="Consolas" panose="020B0609020204030204" pitchFamily="49" charset="0"/>
              </a:rPr>
              <a:t>N_per_PE</a:t>
            </a:r>
            <a:r>
              <a:rPr lang="en-US" i="1" dirty="0">
                <a:solidFill>
                  <a:srgbClr val="8F5902"/>
                </a:solidFill>
                <a:effectLst/>
                <a:latin typeface="Consolas" panose="020B0609020204030204" pitchFamily="49" charset="0"/>
                <a:cs typeface="Consolas" panose="020B0609020204030204" pitchFamily="49" charset="0"/>
              </a:rPr>
              <a:t>, we are done receiving x elements</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i16</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recv_x</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void</a:t>
            </a:r>
            <a:r>
              <a:rPr lang="en-US" dirty="0">
                <a:latin typeface="Consolas" panose="020B0609020204030204" pitchFamily="49" charset="0"/>
                <a:cs typeface="Consolas" panose="020B0609020204030204" pitchFamily="49" charset="0"/>
              </a:rPr>
              <a:t> {</a:t>
            </a:r>
          </a:p>
          <a:p>
            <a:r>
              <a:rPr lang="en-US" dirty="0">
                <a:solidFill>
                  <a:srgbClr val="204A87"/>
                </a:solidFill>
                <a:effectLst/>
                <a:latin typeface="Consolas" panose="020B0609020204030204" pitchFamily="49" charset="0"/>
                <a:cs typeface="Consolas" panose="020B0609020204030204" pitchFamily="49" charset="0"/>
              </a:rPr>
              <a:t>    @</a:t>
            </a:r>
            <a:r>
              <a:rPr lang="en-US" dirty="0" err="1">
                <a:solidFill>
                  <a:srgbClr val="204A87"/>
                </a:solidFill>
                <a:effectLst/>
                <a:latin typeface="Consolas" panose="020B0609020204030204" pitchFamily="49" charset="0"/>
                <a:cs typeface="Consolas" panose="020B0609020204030204" pitchFamily="49" charset="0"/>
              </a:rPr>
              <a:t>fmacs</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increment_dsd_offset</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dirty="0">
                <a:latin typeface="Consolas" panose="020B0609020204030204" pitchFamily="49" charset="0"/>
                <a:cs typeface="Consolas" panose="020B0609020204030204" pitchFamily="49" charset="0"/>
              </a:rPr>
              <a:t>;</a:t>
            </a:r>
          </a:p>
          <a:p>
            <a:r>
              <a:rPr lang="en-US" b="1" dirty="0">
                <a:solidFill>
                  <a:srgbClr val="204A87"/>
                </a:solidFill>
                <a:effectLst/>
                <a:latin typeface="Consolas" panose="020B0609020204030204" pitchFamily="49" charset="0"/>
                <a:cs typeface="Consolas" panose="020B0609020204030204" pitchFamily="49" charset="0"/>
              </a:rPr>
              <a:t>    if</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N_per_PE</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reduce_task_id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p:txBody>
      </p:sp>
      <p:grpSp>
        <p:nvGrpSpPr>
          <p:cNvPr id="3" name="Group 2">
            <a:extLst>
              <a:ext uri="{FF2B5EF4-FFF2-40B4-BE49-F238E27FC236}">
                <a16:creationId xmlns:a16="http://schemas.microsoft.com/office/drawing/2014/main" id="{AF79CF4A-4AB2-FA20-E5D1-D03AFD5AC0EB}"/>
              </a:ext>
            </a:extLst>
          </p:cNvPr>
          <p:cNvGrpSpPr/>
          <p:nvPr/>
        </p:nvGrpSpPr>
        <p:grpSpPr>
          <a:xfrm>
            <a:off x="415600" y="1286867"/>
            <a:ext cx="11360800" cy="1947973"/>
            <a:chOff x="-282715" y="1269377"/>
            <a:chExt cx="11360800" cy="1947973"/>
          </a:xfrm>
        </p:grpSpPr>
        <p:sp>
          <p:nvSpPr>
            <p:cNvPr id="5" name="Rectangle 4">
              <a:extLst>
                <a:ext uri="{FF2B5EF4-FFF2-40B4-BE49-F238E27FC236}">
                  <a16:creationId xmlns:a16="http://schemas.microsoft.com/office/drawing/2014/main" id="{124B0456-8192-F060-9D1D-269FAE86EC64}"/>
                </a:ext>
              </a:extLst>
            </p:cNvPr>
            <p:cNvSpPr/>
            <p:nvPr/>
          </p:nvSpPr>
          <p:spPr>
            <a:xfrm>
              <a:off x="-282715" y="2888737"/>
              <a:ext cx="9785675" cy="328613"/>
            </a:xfrm>
            <a:prstGeom prst="rect">
              <a:avLst/>
            </a:prstGeom>
            <a:solidFill>
              <a:schemeClr val="accent1">
                <a:alpha val="25283"/>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9EA369-52CA-32FB-1593-5084040324E8}"/>
                </a:ext>
              </a:extLst>
            </p:cNvPr>
            <p:cNvSpPr txBox="1"/>
            <p:nvPr/>
          </p:nvSpPr>
          <p:spPr>
            <a:xfrm>
              <a:off x="7245537" y="1269377"/>
              <a:ext cx="3832548" cy="1015663"/>
            </a:xfrm>
            <a:prstGeom prst="rect">
              <a:avLst/>
            </a:prstGeom>
            <a:noFill/>
            <a:ln w="25400">
              <a:solidFill>
                <a:schemeClr val="accent1">
                  <a:shade val="50000"/>
                </a:schemeClr>
              </a:solidFill>
            </a:ln>
          </p:spPr>
          <p:txBody>
            <a:bodyPr wrap="square" rtlCol="0">
              <a:spAutoFit/>
            </a:bodyPr>
            <a:lstStyle/>
            <a:p>
              <a:r>
                <a:rPr lang="en-US" sz="2000" dirty="0"/>
                <a:t>accesses </a:t>
              </a:r>
              <a:r>
                <a:rPr lang="en-US" sz="2000" dirty="0" err="1">
                  <a:latin typeface="Consolas" panose="020B0609020204030204" pitchFamily="49" charset="0"/>
                  <a:cs typeface="Consolas" panose="020B0609020204030204" pitchFamily="49" charset="0"/>
                </a:rPr>
                <a:t>M_per_PE</a:t>
              </a:r>
              <a:r>
                <a:rPr lang="en-US" sz="2000" dirty="0">
                  <a:cs typeface="Consolas" panose="020B0609020204030204" pitchFamily="49" charset="0"/>
                </a:rPr>
                <a:t> </a:t>
              </a:r>
              <a:r>
                <a:rPr lang="en-US" sz="2000" dirty="0" err="1"/>
                <a:t>elems</a:t>
              </a:r>
              <a:r>
                <a:rPr lang="en-US" sz="2000" dirty="0"/>
                <a:t> of </a:t>
              </a:r>
              <a:r>
                <a:rPr lang="en-US" sz="2000" dirty="0">
                  <a:latin typeface="Consolas" panose="020B0609020204030204" pitchFamily="49" charset="0"/>
                  <a:cs typeface="Consolas" panose="020B0609020204030204" pitchFamily="49" charset="0"/>
                </a:rPr>
                <a:t>y</a:t>
              </a:r>
              <a:r>
                <a:rPr lang="en-US" sz="2000" dirty="0"/>
                <a:t>, used to store </a:t>
              </a:r>
              <a:r>
                <a:rPr lang="en-US" sz="2000" dirty="0" err="1">
                  <a:latin typeface="Sitka Heading" pitchFamily="2" charset="0"/>
                </a:rPr>
                <a:t>tmp</a:t>
              </a:r>
              <a:r>
                <a:rPr lang="en-US" sz="2000" dirty="0"/>
                <a:t> (running sum of </a:t>
              </a:r>
              <a:r>
                <a:rPr lang="en-US" sz="2000" dirty="0">
                  <a:latin typeface="Consolas" panose="020B0609020204030204" pitchFamily="49" charset="0"/>
                  <a:cs typeface="Consolas" panose="020B0609020204030204" pitchFamily="49" charset="0"/>
                </a:rPr>
                <a:t>A*x</a:t>
              </a:r>
              <a:r>
                <a:rPr lang="en-US" sz="2000" dirty="0"/>
                <a:t> chunk)</a:t>
              </a:r>
            </a:p>
          </p:txBody>
        </p:sp>
        <p:cxnSp>
          <p:nvCxnSpPr>
            <p:cNvPr id="7" name="Straight Connector 6">
              <a:extLst>
                <a:ext uri="{FF2B5EF4-FFF2-40B4-BE49-F238E27FC236}">
                  <a16:creationId xmlns:a16="http://schemas.microsoft.com/office/drawing/2014/main" id="{5F062B69-24C9-7396-B000-ACE2DB35A9E4}"/>
                </a:ext>
              </a:extLst>
            </p:cNvPr>
            <p:cNvCxnSpPr>
              <a:cxnSpLocks/>
              <a:stCxn id="5" idx="0"/>
              <a:endCxn id="6" idx="1"/>
            </p:cNvCxnSpPr>
            <p:nvPr/>
          </p:nvCxnSpPr>
          <p:spPr>
            <a:xfrm flipV="1">
              <a:off x="4610123" y="1777209"/>
              <a:ext cx="2635414" cy="1111528"/>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62554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686D-AF79-2970-BB70-6E4BE8AB062D}"/>
              </a:ext>
            </a:extLst>
          </p:cNvPr>
          <p:cNvSpPr>
            <a:spLocks noGrp="1"/>
          </p:cNvSpPr>
          <p:nvPr>
            <p:ph type="title"/>
          </p:nvPr>
        </p:nvSpPr>
        <p:spPr>
          <a:xfrm>
            <a:off x="415600" y="247321"/>
            <a:ext cx="11360800" cy="763600"/>
          </a:xfrm>
        </p:spPr>
        <p:txBody>
          <a:bodyPr/>
          <a:lstStyle/>
          <a:p>
            <a:r>
              <a:rPr lang="en-US" dirty="0" err="1">
                <a:latin typeface="Consolas" panose="020B0609020204030204" pitchFamily="49" charset="0"/>
                <a:cs typeface="Consolas" panose="020B0609020204030204" pitchFamily="49" charset="0"/>
              </a:rPr>
              <a:t>recv_x</a:t>
            </a:r>
            <a:r>
              <a:rPr lang="en-US" dirty="0">
                <a:latin typeface="+mn-lt"/>
                <a:cs typeface="Consolas" panose="020B0609020204030204" pitchFamily="49" charset="0"/>
              </a:rPr>
              <a:t> </a:t>
            </a:r>
            <a:r>
              <a:rPr lang="en-US" dirty="0"/>
              <a:t>task</a:t>
            </a:r>
          </a:p>
        </p:txBody>
      </p:sp>
      <p:sp>
        <p:nvSpPr>
          <p:cNvPr id="4" name="Slide Number Placeholder 3">
            <a:extLst>
              <a:ext uri="{FF2B5EF4-FFF2-40B4-BE49-F238E27FC236}">
                <a16:creationId xmlns:a16="http://schemas.microsoft.com/office/drawing/2014/main" id="{0BD0946D-4C9A-7C43-84C9-ABAEB31BB271}"/>
              </a:ext>
            </a:extLst>
          </p:cNvPr>
          <p:cNvSpPr>
            <a:spLocks noGrp="1"/>
          </p:cNvSpPr>
          <p:nvPr>
            <p:ph type="sldNum" sz="quarter" idx="4"/>
          </p:nvPr>
        </p:nvSpPr>
        <p:spPr/>
        <p:txBody>
          <a:bodyPr/>
          <a:lstStyle/>
          <a:p>
            <a:fld id="{0B354EC8-F2B8-4A45-9B5A-4524A3A10FC3}" type="slidenum">
              <a:rPr lang="en-US" smtClean="0"/>
              <a:pPr/>
              <a:t>97</a:t>
            </a:fld>
            <a:endParaRPr lang="en-US" dirty="0"/>
          </a:p>
        </p:txBody>
      </p:sp>
      <p:sp>
        <p:nvSpPr>
          <p:cNvPr id="8" name="TextBox 7">
            <a:extLst>
              <a:ext uri="{FF2B5EF4-FFF2-40B4-BE49-F238E27FC236}">
                <a16:creationId xmlns:a16="http://schemas.microsoft.com/office/drawing/2014/main" id="{CB955540-8C5D-0B63-353C-BCDB54266E58}"/>
              </a:ext>
            </a:extLst>
          </p:cNvPr>
          <p:cNvSpPr txBox="1"/>
          <p:nvPr/>
        </p:nvSpPr>
        <p:spPr>
          <a:xfrm>
            <a:off x="415600" y="968057"/>
            <a:ext cx="11360800" cy="5355312"/>
          </a:xfrm>
          <a:prstGeom prst="rect">
            <a:avLst/>
          </a:prstGeom>
          <a:noFill/>
        </p:spPr>
        <p:txBody>
          <a:bodyPr wrap="square">
            <a:spAutoFit/>
          </a:bodyPr>
          <a:lstStyle/>
          <a:p>
            <a:r>
              <a:rPr lang="en-US" i="1" dirty="0">
                <a:solidFill>
                  <a:srgbClr val="8F5902"/>
                </a:solidFill>
                <a:effectLst/>
                <a:latin typeface="Consolas" panose="020B0609020204030204" pitchFamily="49" charset="0"/>
                <a:cs typeface="Consolas" panose="020B0609020204030204" pitchFamily="49" charset="0"/>
              </a:rPr>
              <a:t>// 48 kB of global memory contain A, x, b, y</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N_per_PE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i="1" dirty="0">
                <a:solidFill>
                  <a:srgbClr val="8F5902"/>
                </a:solidFill>
                <a:effectLst/>
                <a:latin typeface="Consolas" panose="020B0609020204030204" pitchFamily="49" charset="0"/>
                <a:cs typeface="Consolas" panose="020B0609020204030204" pitchFamily="49" charset="0"/>
              </a:rPr>
              <a:t>// A is stored column major</a:t>
            </a:r>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y: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DSDs for accessing A, x, y</a:t>
            </a:r>
          </a:p>
          <a:p>
            <a:r>
              <a:rPr lang="en-US" i="1" dirty="0">
                <a:solidFill>
                  <a:srgbClr val="8F5902"/>
                </a:solidFill>
                <a:effectLst/>
                <a:latin typeface="Consolas" panose="020B0609020204030204" pitchFamily="49" charset="0"/>
                <a:cs typeface="Consolas" panose="020B0609020204030204" pitchFamily="49" charset="0"/>
              </a:rPr>
              <a:t>// </a:t>
            </a:r>
            <a:r>
              <a:rPr lang="en-US" i="1" dirty="0" err="1">
                <a:solidFill>
                  <a:srgbClr val="8F5902"/>
                </a:solidFill>
                <a:effectLst/>
                <a:latin typeface="Consolas" panose="020B0609020204030204" pitchFamily="49" charset="0"/>
                <a:cs typeface="Consolas" panose="020B0609020204030204" pitchFamily="49" charset="0"/>
              </a:rPr>
              <a:t>A_dsd</a:t>
            </a:r>
            <a:r>
              <a:rPr lang="en-US" i="1" dirty="0">
                <a:solidFill>
                  <a:srgbClr val="8F5902"/>
                </a:solidFill>
                <a:effectLst/>
                <a:latin typeface="Consolas" panose="020B0609020204030204" pitchFamily="49" charset="0"/>
                <a:cs typeface="Consolas" panose="020B0609020204030204" pitchFamily="49" charset="0"/>
              </a:rPr>
              <a:t> accesses column of A</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A</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y</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Use to keep track of # of invocations of </a:t>
            </a:r>
            <a:r>
              <a:rPr lang="en-US" i="1" dirty="0" err="1">
                <a:solidFill>
                  <a:srgbClr val="8F5902"/>
                </a:solidFill>
                <a:effectLst/>
                <a:latin typeface="Consolas" panose="020B0609020204030204" pitchFamily="49" charset="0"/>
                <a:cs typeface="Consolas" panose="020B0609020204030204" pitchFamily="49" charset="0"/>
              </a:rPr>
              <a:t>recv_x</a:t>
            </a:r>
            <a:r>
              <a:rPr lang="en-US" i="1" dirty="0">
                <a:solidFill>
                  <a:srgbClr val="8F5902"/>
                </a:solidFill>
                <a:effectLst/>
                <a:latin typeface="Consolas" panose="020B0609020204030204" pitchFamily="49" charset="0"/>
                <a:cs typeface="Consolas" panose="020B0609020204030204" pitchFamily="49" charset="0"/>
              </a:rPr>
              <a:t> task</a:t>
            </a:r>
          </a:p>
          <a:p>
            <a:r>
              <a:rPr lang="en-US" i="1" dirty="0">
                <a:solidFill>
                  <a:srgbClr val="8F5902"/>
                </a:solidFill>
                <a:effectLst/>
                <a:latin typeface="Consolas" panose="020B0609020204030204" pitchFamily="49" charset="0"/>
                <a:cs typeface="Consolas" panose="020B0609020204030204" pitchFamily="49" charset="0"/>
              </a:rPr>
              <a:t>// when </a:t>
            </a:r>
            <a:r>
              <a:rPr lang="en-US" i="1" dirty="0" err="1">
                <a:solidFill>
                  <a:srgbClr val="8F5902"/>
                </a:solidFill>
                <a:effectLst/>
                <a:latin typeface="Consolas" panose="020B0609020204030204" pitchFamily="49" charset="0"/>
                <a:cs typeface="Consolas" panose="020B0609020204030204" pitchFamily="49" charset="0"/>
              </a:rPr>
              <a:t>num_recv_x</a:t>
            </a:r>
            <a:r>
              <a:rPr lang="en-US" i="1" dirty="0">
                <a:solidFill>
                  <a:srgbClr val="8F5902"/>
                </a:solidFill>
                <a:effectLst/>
                <a:latin typeface="Consolas" panose="020B0609020204030204" pitchFamily="49" charset="0"/>
                <a:cs typeface="Consolas" panose="020B0609020204030204" pitchFamily="49" charset="0"/>
              </a:rPr>
              <a:t> == </a:t>
            </a:r>
            <a:r>
              <a:rPr lang="en-US" i="1" dirty="0" err="1">
                <a:solidFill>
                  <a:srgbClr val="8F5902"/>
                </a:solidFill>
                <a:effectLst/>
                <a:latin typeface="Consolas" panose="020B0609020204030204" pitchFamily="49" charset="0"/>
                <a:cs typeface="Consolas" panose="020B0609020204030204" pitchFamily="49" charset="0"/>
              </a:rPr>
              <a:t>N_per_PE</a:t>
            </a:r>
            <a:r>
              <a:rPr lang="en-US" i="1" dirty="0">
                <a:solidFill>
                  <a:srgbClr val="8F5902"/>
                </a:solidFill>
                <a:effectLst/>
                <a:latin typeface="Consolas" panose="020B0609020204030204" pitchFamily="49" charset="0"/>
                <a:cs typeface="Consolas" panose="020B0609020204030204" pitchFamily="49" charset="0"/>
              </a:rPr>
              <a:t>, we are done receiving x elements</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i16</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recv_x</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void</a:t>
            </a:r>
            <a:r>
              <a:rPr lang="en-US" dirty="0">
                <a:latin typeface="Consolas" panose="020B0609020204030204" pitchFamily="49" charset="0"/>
                <a:cs typeface="Consolas" panose="020B0609020204030204" pitchFamily="49" charset="0"/>
              </a:rPr>
              <a:t> {</a:t>
            </a:r>
          </a:p>
          <a:p>
            <a:r>
              <a:rPr lang="en-US" dirty="0">
                <a:solidFill>
                  <a:srgbClr val="204A87"/>
                </a:solidFill>
                <a:effectLst/>
                <a:latin typeface="Consolas" panose="020B0609020204030204" pitchFamily="49" charset="0"/>
                <a:cs typeface="Consolas" panose="020B0609020204030204" pitchFamily="49" charset="0"/>
              </a:rPr>
              <a:t>    @</a:t>
            </a:r>
            <a:r>
              <a:rPr lang="en-US" dirty="0" err="1">
                <a:solidFill>
                  <a:srgbClr val="204A87"/>
                </a:solidFill>
                <a:effectLst/>
                <a:latin typeface="Consolas" panose="020B0609020204030204" pitchFamily="49" charset="0"/>
                <a:cs typeface="Consolas" panose="020B0609020204030204" pitchFamily="49" charset="0"/>
              </a:rPr>
              <a:t>fmacs</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increment_dsd_offset</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dirty="0">
                <a:latin typeface="Consolas" panose="020B0609020204030204" pitchFamily="49" charset="0"/>
                <a:cs typeface="Consolas" panose="020B0609020204030204" pitchFamily="49" charset="0"/>
              </a:rPr>
              <a:t>;</a:t>
            </a:r>
          </a:p>
          <a:p>
            <a:r>
              <a:rPr lang="en-US" b="1" dirty="0">
                <a:solidFill>
                  <a:srgbClr val="204A87"/>
                </a:solidFill>
                <a:effectLst/>
                <a:latin typeface="Consolas" panose="020B0609020204030204" pitchFamily="49" charset="0"/>
                <a:cs typeface="Consolas" panose="020B0609020204030204" pitchFamily="49" charset="0"/>
              </a:rPr>
              <a:t>    if</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N_per_PE</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reduce_task_id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p:txBody>
      </p:sp>
      <p:grpSp>
        <p:nvGrpSpPr>
          <p:cNvPr id="3" name="Group 2">
            <a:extLst>
              <a:ext uri="{FF2B5EF4-FFF2-40B4-BE49-F238E27FC236}">
                <a16:creationId xmlns:a16="http://schemas.microsoft.com/office/drawing/2014/main" id="{AF79CF4A-4AB2-FA20-E5D1-D03AFD5AC0EB}"/>
              </a:ext>
            </a:extLst>
          </p:cNvPr>
          <p:cNvGrpSpPr/>
          <p:nvPr/>
        </p:nvGrpSpPr>
        <p:grpSpPr>
          <a:xfrm>
            <a:off x="415600" y="4029075"/>
            <a:ext cx="10414324" cy="861640"/>
            <a:chOff x="-282715" y="4011585"/>
            <a:chExt cx="10414324" cy="861640"/>
          </a:xfrm>
        </p:grpSpPr>
        <p:sp>
          <p:nvSpPr>
            <p:cNvPr id="5" name="Rectangle 4">
              <a:extLst>
                <a:ext uri="{FF2B5EF4-FFF2-40B4-BE49-F238E27FC236}">
                  <a16:creationId xmlns:a16="http://schemas.microsoft.com/office/drawing/2014/main" id="{124B0456-8192-F060-9D1D-269FAE86EC64}"/>
                </a:ext>
              </a:extLst>
            </p:cNvPr>
            <p:cNvSpPr/>
            <p:nvPr/>
          </p:nvSpPr>
          <p:spPr>
            <a:xfrm>
              <a:off x="-282715" y="4011585"/>
              <a:ext cx="3170563" cy="307508"/>
            </a:xfrm>
            <a:prstGeom prst="rect">
              <a:avLst/>
            </a:prstGeom>
            <a:solidFill>
              <a:schemeClr val="accent1">
                <a:alpha val="25283"/>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9EA369-52CA-32FB-1593-5084040324E8}"/>
                </a:ext>
              </a:extLst>
            </p:cNvPr>
            <p:cNvSpPr txBox="1"/>
            <p:nvPr/>
          </p:nvSpPr>
          <p:spPr>
            <a:xfrm>
              <a:off x="7216960" y="4165339"/>
              <a:ext cx="2914649" cy="707886"/>
            </a:xfrm>
            <a:prstGeom prst="rect">
              <a:avLst/>
            </a:prstGeom>
            <a:noFill/>
            <a:ln w="25400">
              <a:solidFill>
                <a:schemeClr val="accent1">
                  <a:shade val="50000"/>
                </a:schemeClr>
              </a:solidFill>
            </a:ln>
          </p:spPr>
          <p:txBody>
            <a:bodyPr wrap="square" rtlCol="0">
              <a:spAutoFit/>
            </a:bodyPr>
            <a:lstStyle/>
            <a:p>
              <a:r>
                <a:rPr lang="en-US" sz="2000" dirty="0"/>
                <a:t>Global var to keep track of # </a:t>
              </a:r>
              <a:r>
                <a:rPr lang="en-US" sz="2000" dirty="0">
                  <a:latin typeface="Consolas" panose="020B0609020204030204" pitchFamily="49" charset="0"/>
                  <a:cs typeface="Consolas" panose="020B0609020204030204" pitchFamily="49" charset="0"/>
                </a:rPr>
                <a:t>x</a:t>
              </a:r>
              <a:r>
                <a:rPr lang="en-US" sz="2000" dirty="0"/>
                <a:t> </a:t>
              </a:r>
              <a:r>
                <a:rPr lang="en-US" sz="2000" dirty="0" err="1"/>
                <a:t>elems</a:t>
              </a:r>
              <a:r>
                <a:rPr lang="en-US" sz="2000" dirty="0"/>
                <a:t> processed</a:t>
              </a:r>
            </a:p>
          </p:txBody>
        </p:sp>
        <p:cxnSp>
          <p:nvCxnSpPr>
            <p:cNvPr id="7" name="Straight Connector 6">
              <a:extLst>
                <a:ext uri="{FF2B5EF4-FFF2-40B4-BE49-F238E27FC236}">
                  <a16:creationId xmlns:a16="http://schemas.microsoft.com/office/drawing/2014/main" id="{5F062B69-24C9-7396-B000-ACE2DB35A9E4}"/>
                </a:ext>
              </a:extLst>
            </p:cNvPr>
            <p:cNvCxnSpPr>
              <a:cxnSpLocks/>
              <a:stCxn id="5" idx="3"/>
              <a:endCxn id="6" idx="1"/>
            </p:cNvCxnSpPr>
            <p:nvPr/>
          </p:nvCxnSpPr>
          <p:spPr>
            <a:xfrm>
              <a:off x="2887848" y="4165339"/>
              <a:ext cx="4329112" cy="353943"/>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93370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686D-AF79-2970-BB70-6E4BE8AB062D}"/>
              </a:ext>
            </a:extLst>
          </p:cNvPr>
          <p:cNvSpPr>
            <a:spLocks noGrp="1"/>
          </p:cNvSpPr>
          <p:nvPr>
            <p:ph type="title"/>
          </p:nvPr>
        </p:nvSpPr>
        <p:spPr>
          <a:xfrm>
            <a:off x="415600" y="247321"/>
            <a:ext cx="11360800" cy="763600"/>
          </a:xfrm>
        </p:spPr>
        <p:txBody>
          <a:bodyPr/>
          <a:lstStyle/>
          <a:p>
            <a:r>
              <a:rPr lang="en-US" dirty="0" err="1">
                <a:latin typeface="Consolas" panose="020B0609020204030204" pitchFamily="49" charset="0"/>
                <a:cs typeface="Consolas" panose="020B0609020204030204" pitchFamily="49" charset="0"/>
              </a:rPr>
              <a:t>recv_x</a:t>
            </a:r>
            <a:r>
              <a:rPr lang="en-US" dirty="0">
                <a:latin typeface="+mn-lt"/>
                <a:cs typeface="Consolas" panose="020B0609020204030204" pitchFamily="49" charset="0"/>
              </a:rPr>
              <a:t> </a:t>
            </a:r>
            <a:r>
              <a:rPr lang="en-US" dirty="0"/>
              <a:t>task</a:t>
            </a:r>
          </a:p>
        </p:txBody>
      </p:sp>
      <p:sp>
        <p:nvSpPr>
          <p:cNvPr id="4" name="Slide Number Placeholder 3">
            <a:extLst>
              <a:ext uri="{FF2B5EF4-FFF2-40B4-BE49-F238E27FC236}">
                <a16:creationId xmlns:a16="http://schemas.microsoft.com/office/drawing/2014/main" id="{0BD0946D-4C9A-7C43-84C9-ABAEB31BB271}"/>
              </a:ext>
            </a:extLst>
          </p:cNvPr>
          <p:cNvSpPr>
            <a:spLocks noGrp="1"/>
          </p:cNvSpPr>
          <p:nvPr>
            <p:ph type="sldNum" sz="quarter" idx="4"/>
          </p:nvPr>
        </p:nvSpPr>
        <p:spPr/>
        <p:txBody>
          <a:bodyPr/>
          <a:lstStyle/>
          <a:p>
            <a:fld id="{0B354EC8-F2B8-4A45-9B5A-4524A3A10FC3}" type="slidenum">
              <a:rPr lang="en-US" smtClean="0"/>
              <a:pPr/>
              <a:t>98</a:t>
            </a:fld>
            <a:endParaRPr lang="en-US" dirty="0"/>
          </a:p>
        </p:txBody>
      </p:sp>
      <p:sp>
        <p:nvSpPr>
          <p:cNvPr id="8" name="TextBox 7">
            <a:extLst>
              <a:ext uri="{FF2B5EF4-FFF2-40B4-BE49-F238E27FC236}">
                <a16:creationId xmlns:a16="http://schemas.microsoft.com/office/drawing/2014/main" id="{CB955540-8C5D-0B63-353C-BCDB54266E58}"/>
              </a:ext>
            </a:extLst>
          </p:cNvPr>
          <p:cNvSpPr txBox="1"/>
          <p:nvPr/>
        </p:nvSpPr>
        <p:spPr>
          <a:xfrm>
            <a:off x="415600" y="968057"/>
            <a:ext cx="11360800" cy="5355312"/>
          </a:xfrm>
          <a:prstGeom prst="rect">
            <a:avLst/>
          </a:prstGeom>
          <a:noFill/>
        </p:spPr>
        <p:txBody>
          <a:bodyPr wrap="square">
            <a:spAutoFit/>
          </a:bodyPr>
          <a:lstStyle/>
          <a:p>
            <a:r>
              <a:rPr lang="en-US" i="1" dirty="0">
                <a:solidFill>
                  <a:srgbClr val="8F5902"/>
                </a:solidFill>
                <a:effectLst/>
                <a:latin typeface="Consolas" panose="020B0609020204030204" pitchFamily="49" charset="0"/>
                <a:cs typeface="Consolas" panose="020B0609020204030204" pitchFamily="49" charset="0"/>
              </a:rPr>
              <a:t>// 48 kB of global memory contain A, x, b, y</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N_per_PE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i="1" dirty="0">
                <a:solidFill>
                  <a:srgbClr val="8F5902"/>
                </a:solidFill>
                <a:effectLst/>
                <a:latin typeface="Consolas" panose="020B0609020204030204" pitchFamily="49" charset="0"/>
                <a:cs typeface="Consolas" panose="020B0609020204030204" pitchFamily="49" charset="0"/>
              </a:rPr>
              <a:t>// A is stored column major</a:t>
            </a:r>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y: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DSDs for accessing A, x, y</a:t>
            </a:r>
          </a:p>
          <a:p>
            <a:r>
              <a:rPr lang="en-US" i="1" dirty="0">
                <a:solidFill>
                  <a:srgbClr val="8F5902"/>
                </a:solidFill>
                <a:effectLst/>
                <a:latin typeface="Consolas" panose="020B0609020204030204" pitchFamily="49" charset="0"/>
                <a:cs typeface="Consolas" panose="020B0609020204030204" pitchFamily="49" charset="0"/>
              </a:rPr>
              <a:t>// </a:t>
            </a:r>
            <a:r>
              <a:rPr lang="en-US" i="1" dirty="0" err="1">
                <a:solidFill>
                  <a:srgbClr val="8F5902"/>
                </a:solidFill>
                <a:effectLst/>
                <a:latin typeface="Consolas" panose="020B0609020204030204" pitchFamily="49" charset="0"/>
                <a:cs typeface="Consolas" panose="020B0609020204030204" pitchFamily="49" charset="0"/>
              </a:rPr>
              <a:t>A_dsd</a:t>
            </a:r>
            <a:r>
              <a:rPr lang="en-US" i="1" dirty="0">
                <a:solidFill>
                  <a:srgbClr val="8F5902"/>
                </a:solidFill>
                <a:effectLst/>
                <a:latin typeface="Consolas" panose="020B0609020204030204" pitchFamily="49" charset="0"/>
                <a:cs typeface="Consolas" panose="020B0609020204030204" pitchFamily="49" charset="0"/>
              </a:rPr>
              <a:t> accesses column of A</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A</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y</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Use to keep track of # of invocations of </a:t>
            </a:r>
            <a:r>
              <a:rPr lang="en-US" i="1" dirty="0" err="1">
                <a:solidFill>
                  <a:srgbClr val="8F5902"/>
                </a:solidFill>
                <a:effectLst/>
                <a:latin typeface="Consolas" panose="020B0609020204030204" pitchFamily="49" charset="0"/>
                <a:cs typeface="Consolas" panose="020B0609020204030204" pitchFamily="49" charset="0"/>
              </a:rPr>
              <a:t>recv_x</a:t>
            </a:r>
            <a:r>
              <a:rPr lang="en-US" i="1" dirty="0">
                <a:solidFill>
                  <a:srgbClr val="8F5902"/>
                </a:solidFill>
                <a:effectLst/>
                <a:latin typeface="Consolas" panose="020B0609020204030204" pitchFamily="49" charset="0"/>
                <a:cs typeface="Consolas" panose="020B0609020204030204" pitchFamily="49" charset="0"/>
              </a:rPr>
              <a:t> task</a:t>
            </a:r>
          </a:p>
          <a:p>
            <a:r>
              <a:rPr lang="en-US" i="1" dirty="0">
                <a:solidFill>
                  <a:srgbClr val="8F5902"/>
                </a:solidFill>
                <a:effectLst/>
                <a:latin typeface="Consolas" panose="020B0609020204030204" pitchFamily="49" charset="0"/>
                <a:cs typeface="Consolas" panose="020B0609020204030204" pitchFamily="49" charset="0"/>
              </a:rPr>
              <a:t>// when </a:t>
            </a:r>
            <a:r>
              <a:rPr lang="en-US" i="1" dirty="0" err="1">
                <a:solidFill>
                  <a:srgbClr val="8F5902"/>
                </a:solidFill>
                <a:effectLst/>
                <a:latin typeface="Consolas" panose="020B0609020204030204" pitchFamily="49" charset="0"/>
                <a:cs typeface="Consolas" panose="020B0609020204030204" pitchFamily="49" charset="0"/>
              </a:rPr>
              <a:t>num_recv_x</a:t>
            </a:r>
            <a:r>
              <a:rPr lang="en-US" i="1" dirty="0">
                <a:solidFill>
                  <a:srgbClr val="8F5902"/>
                </a:solidFill>
                <a:effectLst/>
                <a:latin typeface="Consolas" panose="020B0609020204030204" pitchFamily="49" charset="0"/>
                <a:cs typeface="Consolas" panose="020B0609020204030204" pitchFamily="49" charset="0"/>
              </a:rPr>
              <a:t> == </a:t>
            </a:r>
            <a:r>
              <a:rPr lang="en-US" i="1" dirty="0" err="1">
                <a:solidFill>
                  <a:srgbClr val="8F5902"/>
                </a:solidFill>
                <a:effectLst/>
                <a:latin typeface="Consolas" panose="020B0609020204030204" pitchFamily="49" charset="0"/>
                <a:cs typeface="Consolas" panose="020B0609020204030204" pitchFamily="49" charset="0"/>
              </a:rPr>
              <a:t>N_per_PE</a:t>
            </a:r>
            <a:r>
              <a:rPr lang="en-US" i="1" dirty="0">
                <a:solidFill>
                  <a:srgbClr val="8F5902"/>
                </a:solidFill>
                <a:effectLst/>
                <a:latin typeface="Consolas" panose="020B0609020204030204" pitchFamily="49" charset="0"/>
                <a:cs typeface="Consolas" panose="020B0609020204030204" pitchFamily="49" charset="0"/>
              </a:rPr>
              <a:t>, we are done receiving x elements</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i16</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recv_x</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void</a:t>
            </a:r>
            <a:r>
              <a:rPr lang="en-US" dirty="0">
                <a:latin typeface="Consolas" panose="020B0609020204030204" pitchFamily="49" charset="0"/>
                <a:cs typeface="Consolas" panose="020B0609020204030204" pitchFamily="49" charset="0"/>
              </a:rPr>
              <a:t> {</a:t>
            </a:r>
          </a:p>
          <a:p>
            <a:r>
              <a:rPr lang="en-US" dirty="0">
                <a:solidFill>
                  <a:srgbClr val="204A87"/>
                </a:solidFill>
                <a:effectLst/>
                <a:latin typeface="Consolas" panose="020B0609020204030204" pitchFamily="49" charset="0"/>
                <a:cs typeface="Consolas" panose="020B0609020204030204" pitchFamily="49" charset="0"/>
              </a:rPr>
              <a:t>    @</a:t>
            </a:r>
            <a:r>
              <a:rPr lang="en-US" dirty="0" err="1">
                <a:solidFill>
                  <a:srgbClr val="204A87"/>
                </a:solidFill>
                <a:effectLst/>
                <a:latin typeface="Consolas" panose="020B0609020204030204" pitchFamily="49" charset="0"/>
                <a:cs typeface="Consolas" panose="020B0609020204030204" pitchFamily="49" charset="0"/>
              </a:rPr>
              <a:t>fmacs</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increment_dsd_offset</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dirty="0">
                <a:latin typeface="Consolas" panose="020B0609020204030204" pitchFamily="49" charset="0"/>
                <a:cs typeface="Consolas" panose="020B0609020204030204" pitchFamily="49" charset="0"/>
              </a:rPr>
              <a:t>;</a:t>
            </a:r>
          </a:p>
          <a:p>
            <a:r>
              <a:rPr lang="en-US" b="1" dirty="0">
                <a:solidFill>
                  <a:srgbClr val="204A87"/>
                </a:solidFill>
                <a:effectLst/>
                <a:latin typeface="Consolas" panose="020B0609020204030204" pitchFamily="49" charset="0"/>
                <a:cs typeface="Consolas" panose="020B0609020204030204" pitchFamily="49" charset="0"/>
              </a:rPr>
              <a:t>    if</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N_per_PE</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reduce_task_id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p:txBody>
      </p:sp>
      <p:grpSp>
        <p:nvGrpSpPr>
          <p:cNvPr id="3" name="Group 2">
            <a:extLst>
              <a:ext uri="{FF2B5EF4-FFF2-40B4-BE49-F238E27FC236}">
                <a16:creationId xmlns:a16="http://schemas.microsoft.com/office/drawing/2014/main" id="{AF79CF4A-4AB2-FA20-E5D1-D03AFD5AC0EB}"/>
              </a:ext>
            </a:extLst>
          </p:cNvPr>
          <p:cNvGrpSpPr/>
          <p:nvPr/>
        </p:nvGrpSpPr>
        <p:grpSpPr>
          <a:xfrm>
            <a:off x="415600" y="3642304"/>
            <a:ext cx="11509700" cy="2681065"/>
            <a:chOff x="-282715" y="3624814"/>
            <a:chExt cx="11509700" cy="2681065"/>
          </a:xfrm>
        </p:grpSpPr>
        <p:sp>
          <p:nvSpPr>
            <p:cNvPr id="5" name="Rectangle 4">
              <a:extLst>
                <a:ext uri="{FF2B5EF4-FFF2-40B4-BE49-F238E27FC236}">
                  <a16:creationId xmlns:a16="http://schemas.microsoft.com/office/drawing/2014/main" id="{124B0456-8192-F060-9D1D-269FAE86EC64}"/>
                </a:ext>
              </a:extLst>
            </p:cNvPr>
            <p:cNvSpPr/>
            <p:nvPr/>
          </p:nvSpPr>
          <p:spPr>
            <a:xfrm>
              <a:off x="-282715" y="4565717"/>
              <a:ext cx="7356800" cy="1740162"/>
            </a:xfrm>
            <a:prstGeom prst="rect">
              <a:avLst/>
            </a:prstGeom>
            <a:solidFill>
              <a:schemeClr val="accent1">
                <a:alpha val="25283"/>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9EA369-52CA-32FB-1593-5084040324E8}"/>
                </a:ext>
              </a:extLst>
            </p:cNvPr>
            <p:cNvSpPr txBox="1"/>
            <p:nvPr/>
          </p:nvSpPr>
          <p:spPr>
            <a:xfrm>
              <a:off x="8312336" y="3624814"/>
              <a:ext cx="2914649" cy="707886"/>
            </a:xfrm>
            <a:prstGeom prst="rect">
              <a:avLst/>
            </a:prstGeom>
            <a:noFill/>
            <a:ln w="25400">
              <a:solidFill>
                <a:schemeClr val="accent1">
                  <a:shade val="50000"/>
                </a:schemeClr>
              </a:solidFill>
            </a:ln>
          </p:spPr>
          <p:txBody>
            <a:bodyPr wrap="square" rtlCol="0">
              <a:spAutoFit/>
            </a:bodyPr>
            <a:lstStyle/>
            <a:p>
              <a:r>
                <a:rPr lang="en-US" sz="2000" dirty="0"/>
                <a:t>Task calculates </a:t>
              </a:r>
              <a:r>
                <a:rPr lang="en-US" sz="2000" dirty="0">
                  <a:latin typeface="Consolas" panose="020B0609020204030204" pitchFamily="49" charset="0"/>
                  <a:cs typeface="Consolas" panose="020B0609020204030204" pitchFamily="49" charset="0"/>
                </a:rPr>
                <a:t>x</a:t>
              </a:r>
              <a:r>
                <a:rPr lang="en-US" sz="2000" dirty="0"/>
                <a:t> elem contribution to </a:t>
              </a:r>
              <a:r>
                <a:rPr lang="en-US" sz="2000" dirty="0">
                  <a:latin typeface="Consolas" panose="020B0609020204030204" pitchFamily="49" charset="0"/>
                  <a:cs typeface="Consolas" panose="020B0609020204030204" pitchFamily="49" charset="0"/>
                </a:rPr>
                <a:t>A*x</a:t>
              </a:r>
            </a:p>
          </p:txBody>
        </p:sp>
        <p:cxnSp>
          <p:nvCxnSpPr>
            <p:cNvPr id="7" name="Straight Connector 6">
              <a:extLst>
                <a:ext uri="{FF2B5EF4-FFF2-40B4-BE49-F238E27FC236}">
                  <a16:creationId xmlns:a16="http://schemas.microsoft.com/office/drawing/2014/main" id="{5F062B69-24C9-7396-B000-ACE2DB35A9E4}"/>
                </a:ext>
              </a:extLst>
            </p:cNvPr>
            <p:cNvCxnSpPr>
              <a:cxnSpLocks/>
              <a:stCxn id="5" idx="0"/>
              <a:endCxn id="6" idx="1"/>
            </p:cNvCxnSpPr>
            <p:nvPr/>
          </p:nvCxnSpPr>
          <p:spPr>
            <a:xfrm flipV="1">
              <a:off x="3395685" y="3978757"/>
              <a:ext cx="4916651" cy="586960"/>
            </a:xfrm>
            <a:prstGeom prst="line">
              <a:avLst/>
            </a:prstGeom>
            <a:ln w="254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66784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686D-AF79-2970-BB70-6E4BE8AB062D}"/>
              </a:ext>
            </a:extLst>
          </p:cNvPr>
          <p:cNvSpPr>
            <a:spLocks noGrp="1"/>
          </p:cNvSpPr>
          <p:nvPr>
            <p:ph type="title"/>
          </p:nvPr>
        </p:nvSpPr>
        <p:spPr>
          <a:xfrm>
            <a:off x="415600" y="247321"/>
            <a:ext cx="11360800" cy="763600"/>
          </a:xfrm>
        </p:spPr>
        <p:txBody>
          <a:bodyPr/>
          <a:lstStyle/>
          <a:p>
            <a:r>
              <a:rPr lang="en-US" dirty="0" err="1">
                <a:latin typeface="Consolas" panose="020B0609020204030204" pitchFamily="49" charset="0"/>
                <a:cs typeface="Consolas" panose="020B0609020204030204" pitchFamily="49" charset="0"/>
              </a:rPr>
              <a:t>recv_x</a:t>
            </a:r>
            <a:r>
              <a:rPr lang="en-US" dirty="0">
                <a:latin typeface="+mn-lt"/>
                <a:cs typeface="Consolas" panose="020B0609020204030204" pitchFamily="49" charset="0"/>
              </a:rPr>
              <a:t> </a:t>
            </a:r>
            <a:r>
              <a:rPr lang="en-US" dirty="0"/>
              <a:t>task</a:t>
            </a:r>
          </a:p>
        </p:txBody>
      </p:sp>
      <p:sp>
        <p:nvSpPr>
          <p:cNvPr id="4" name="Slide Number Placeholder 3">
            <a:extLst>
              <a:ext uri="{FF2B5EF4-FFF2-40B4-BE49-F238E27FC236}">
                <a16:creationId xmlns:a16="http://schemas.microsoft.com/office/drawing/2014/main" id="{0BD0946D-4C9A-7C43-84C9-ABAEB31BB271}"/>
              </a:ext>
            </a:extLst>
          </p:cNvPr>
          <p:cNvSpPr>
            <a:spLocks noGrp="1"/>
          </p:cNvSpPr>
          <p:nvPr>
            <p:ph type="sldNum" sz="quarter" idx="4"/>
          </p:nvPr>
        </p:nvSpPr>
        <p:spPr/>
        <p:txBody>
          <a:bodyPr/>
          <a:lstStyle/>
          <a:p>
            <a:fld id="{0B354EC8-F2B8-4A45-9B5A-4524A3A10FC3}" type="slidenum">
              <a:rPr lang="en-US" smtClean="0"/>
              <a:pPr/>
              <a:t>99</a:t>
            </a:fld>
            <a:endParaRPr lang="en-US" dirty="0"/>
          </a:p>
        </p:txBody>
      </p:sp>
      <p:sp>
        <p:nvSpPr>
          <p:cNvPr id="8" name="TextBox 7">
            <a:extLst>
              <a:ext uri="{FF2B5EF4-FFF2-40B4-BE49-F238E27FC236}">
                <a16:creationId xmlns:a16="http://schemas.microsoft.com/office/drawing/2014/main" id="{CB955540-8C5D-0B63-353C-BCDB54266E58}"/>
              </a:ext>
            </a:extLst>
          </p:cNvPr>
          <p:cNvSpPr txBox="1"/>
          <p:nvPr/>
        </p:nvSpPr>
        <p:spPr>
          <a:xfrm>
            <a:off x="415600" y="968057"/>
            <a:ext cx="11360800" cy="5355312"/>
          </a:xfrm>
          <a:prstGeom prst="rect">
            <a:avLst/>
          </a:prstGeom>
          <a:noFill/>
        </p:spPr>
        <p:txBody>
          <a:bodyPr wrap="square">
            <a:spAutoFit/>
          </a:bodyPr>
          <a:lstStyle/>
          <a:p>
            <a:r>
              <a:rPr lang="en-US" i="1" dirty="0">
                <a:solidFill>
                  <a:srgbClr val="8F5902"/>
                </a:solidFill>
                <a:effectLst/>
                <a:latin typeface="Consolas" panose="020B0609020204030204" pitchFamily="49" charset="0"/>
                <a:cs typeface="Consolas" panose="020B0609020204030204" pitchFamily="49" charset="0"/>
              </a:rPr>
              <a:t>// 48 kB of global memory contain A, x, b, y</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N_per_PE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i="1" dirty="0">
                <a:solidFill>
                  <a:srgbClr val="8F5902"/>
                </a:solidFill>
                <a:effectLst/>
                <a:latin typeface="Consolas" panose="020B0609020204030204" pitchFamily="49" charset="0"/>
                <a:cs typeface="Consolas" panose="020B0609020204030204" pitchFamily="49" charset="0"/>
              </a:rPr>
              <a:t>// A is stored column major</a:t>
            </a:r>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y: </a:t>
            </a:r>
            <a:r>
              <a:rPr lang="en-US" b="1" dirty="0">
                <a:solidFill>
                  <a:srgbClr val="CE5C00"/>
                </a:solidFill>
                <a:effectLst/>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M_per_PE</a:t>
            </a:r>
            <a:r>
              <a:rPr lang="en-US" b="1" dirty="0">
                <a:solidFill>
                  <a:srgbClr val="CE5C00"/>
                </a:solidFill>
                <a:effectLst/>
                <a:latin typeface="Consolas" panose="020B0609020204030204" pitchFamily="49" charset="0"/>
                <a:cs typeface="Consolas" panose="020B0609020204030204" pitchFamily="49" charset="0"/>
              </a:rPr>
              <a:t>]</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DSDs for accessing A, x, y</a:t>
            </a:r>
          </a:p>
          <a:p>
            <a:r>
              <a:rPr lang="en-US" i="1" dirty="0">
                <a:solidFill>
                  <a:srgbClr val="8F5902"/>
                </a:solidFill>
                <a:effectLst/>
                <a:latin typeface="Consolas" panose="020B0609020204030204" pitchFamily="49" charset="0"/>
                <a:cs typeface="Consolas" panose="020B0609020204030204" pitchFamily="49" charset="0"/>
              </a:rPr>
              <a:t>// </a:t>
            </a:r>
            <a:r>
              <a:rPr lang="en-US" i="1" dirty="0" err="1">
                <a:solidFill>
                  <a:srgbClr val="8F5902"/>
                </a:solidFill>
                <a:effectLst/>
                <a:latin typeface="Consolas" panose="020B0609020204030204" pitchFamily="49" charset="0"/>
                <a:cs typeface="Consolas" panose="020B0609020204030204" pitchFamily="49" charset="0"/>
              </a:rPr>
              <a:t>A_dsd</a:t>
            </a:r>
            <a:r>
              <a:rPr lang="en-US" i="1" dirty="0">
                <a:solidFill>
                  <a:srgbClr val="8F5902"/>
                </a:solidFill>
                <a:effectLst/>
                <a:latin typeface="Consolas" panose="020B0609020204030204" pitchFamily="49" charset="0"/>
                <a:cs typeface="Consolas" panose="020B0609020204030204" pitchFamily="49" charset="0"/>
              </a:rPr>
              <a:t> accesses column of A</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A</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get_dsd</a:t>
            </a:r>
            <a:r>
              <a:rPr lang="en-US" dirty="0">
                <a:latin typeface="Consolas" panose="020B0609020204030204" pitchFamily="49" charset="0"/>
                <a:cs typeface="Consolas" panose="020B0609020204030204" pitchFamily="49" charset="0"/>
              </a:rPr>
              <a:t>(mem1d_dsd, .{ .</a:t>
            </a:r>
            <a:r>
              <a:rPr lang="en-US" dirty="0" err="1">
                <a:latin typeface="Consolas" panose="020B0609020204030204" pitchFamily="49" charset="0"/>
                <a:cs typeface="Consolas" panose="020B0609020204030204" pitchFamily="49" charset="0"/>
              </a:rPr>
              <a:t>tensor_access</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|i|{</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&gt; y</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i</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p>
          <a:p>
            <a:endParaRPr lang="en-US" dirty="0">
              <a:latin typeface="Consolas" panose="020B0609020204030204" pitchFamily="49" charset="0"/>
              <a:cs typeface="Consolas" panose="020B0609020204030204" pitchFamily="49" charset="0"/>
            </a:endParaRPr>
          </a:p>
          <a:p>
            <a:r>
              <a:rPr lang="en-US" i="1" dirty="0">
                <a:solidFill>
                  <a:srgbClr val="8F5902"/>
                </a:solidFill>
                <a:effectLst/>
                <a:latin typeface="Consolas" panose="020B0609020204030204" pitchFamily="49" charset="0"/>
                <a:cs typeface="Consolas" panose="020B0609020204030204" pitchFamily="49" charset="0"/>
              </a:rPr>
              <a:t>// Use to keep track of # of invocations of </a:t>
            </a:r>
            <a:r>
              <a:rPr lang="en-US" i="1" dirty="0" err="1">
                <a:solidFill>
                  <a:srgbClr val="8F5902"/>
                </a:solidFill>
                <a:effectLst/>
                <a:latin typeface="Consolas" panose="020B0609020204030204" pitchFamily="49" charset="0"/>
                <a:cs typeface="Consolas" panose="020B0609020204030204" pitchFamily="49" charset="0"/>
              </a:rPr>
              <a:t>recv_x</a:t>
            </a:r>
            <a:r>
              <a:rPr lang="en-US" i="1" dirty="0">
                <a:solidFill>
                  <a:srgbClr val="8F5902"/>
                </a:solidFill>
                <a:effectLst/>
                <a:latin typeface="Consolas" panose="020B0609020204030204" pitchFamily="49" charset="0"/>
                <a:cs typeface="Consolas" panose="020B0609020204030204" pitchFamily="49" charset="0"/>
              </a:rPr>
              <a:t> task</a:t>
            </a:r>
          </a:p>
          <a:p>
            <a:r>
              <a:rPr lang="en-US" i="1" dirty="0">
                <a:solidFill>
                  <a:srgbClr val="8F5902"/>
                </a:solidFill>
                <a:effectLst/>
                <a:latin typeface="Consolas" panose="020B0609020204030204" pitchFamily="49" charset="0"/>
                <a:cs typeface="Consolas" panose="020B0609020204030204" pitchFamily="49" charset="0"/>
              </a:rPr>
              <a:t>// when </a:t>
            </a:r>
            <a:r>
              <a:rPr lang="en-US" i="1" dirty="0" err="1">
                <a:solidFill>
                  <a:srgbClr val="8F5902"/>
                </a:solidFill>
                <a:effectLst/>
                <a:latin typeface="Consolas" panose="020B0609020204030204" pitchFamily="49" charset="0"/>
                <a:cs typeface="Consolas" panose="020B0609020204030204" pitchFamily="49" charset="0"/>
              </a:rPr>
              <a:t>num_recv_x</a:t>
            </a:r>
            <a:r>
              <a:rPr lang="en-US" i="1" dirty="0">
                <a:solidFill>
                  <a:srgbClr val="8F5902"/>
                </a:solidFill>
                <a:effectLst/>
                <a:latin typeface="Consolas" panose="020B0609020204030204" pitchFamily="49" charset="0"/>
                <a:cs typeface="Consolas" panose="020B0609020204030204" pitchFamily="49" charset="0"/>
              </a:rPr>
              <a:t> == </a:t>
            </a:r>
            <a:r>
              <a:rPr lang="en-US" i="1" dirty="0" err="1">
                <a:solidFill>
                  <a:srgbClr val="8F5902"/>
                </a:solidFill>
                <a:effectLst/>
                <a:latin typeface="Consolas" panose="020B0609020204030204" pitchFamily="49" charset="0"/>
                <a:cs typeface="Consolas" panose="020B0609020204030204" pitchFamily="49" charset="0"/>
              </a:rPr>
              <a:t>N_per_PE</a:t>
            </a:r>
            <a:r>
              <a:rPr lang="en-US" i="1" dirty="0">
                <a:solidFill>
                  <a:srgbClr val="8F5902"/>
                </a:solidFill>
                <a:effectLst/>
                <a:latin typeface="Consolas" panose="020B0609020204030204" pitchFamily="49" charset="0"/>
                <a:cs typeface="Consolas" panose="020B0609020204030204" pitchFamily="49" charset="0"/>
              </a:rPr>
              <a:t>, we are done receiving x elements</a:t>
            </a:r>
          </a:p>
          <a:p>
            <a:r>
              <a:rPr lang="en-US" b="1" dirty="0">
                <a:solidFill>
                  <a:srgbClr val="204A87"/>
                </a:solidFill>
                <a:effectLst/>
                <a:latin typeface="Consolas" panose="020B0609020204030204" pitchFamily="49" charset="0"/>
                <a:cs typeface="Consolas" panose="020B0609020204030204" pitchFamily="49" charset="0"/>
              </a:rPr>
              <a:t>var</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i16</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0</a:t>
            </a:r>
            <a:r>
              <a:rPr lang="en-US" dirty="0">
                <a:latin typeface="Consolas" panose="020B0609020204030204" pitchFamily="49" charset="0"/>
                <a:cs typeface="Consolas" panose="020B0609020204030204" pitchFamily="49" charset="0"/>
              </a:rPr>
              <a:t>;</a:t>
            </a:r>
          </a:p>
          <a:p>
            <a:endParaRPr lang="en-US" dirty="0">
              <a:latin typeface="Consolas" panose="020B0609020204030204" pitchFamily="49" charset="0"/>
              <a:cs typeface="Consolas" panose="020B0609020204030204" pitchFamily="49" charset="0"/>
            </a:endParaRPr>
          </a:p>
          <a:p>
            <a:r>
              <a:rPr lang="en-US" b="1" dirty="0">
                <a:solidFill>
                  <a:srgbClr val="204A87"/>
                </a:solidFill>
                <a:effectLst/>
                <a:latin typeface="Consolas" panose="020B0609020204030204" pitchFamily="49" charset="0"/>
                <a:cs typeface="Consolas" panose="020B0609020204030204" pitchFamily="49" charset="0"/>
              </a:rPr>
              <a:t>task</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recv_x</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void</a:t>
            </a:r>
            <a:r>
              <a:rPr lang="en-US" dirty="0">
                <a:latin typeface="Consolas" panose="020B0609020204030204" pitchFamily="49" charset="0"/>
                <a:cs typeface="Consolas" panose="020B0609020204030204" pitchFamily="49" charset="0"/>
              </a:rPr>
              <a:t> {</a:t>
            </a:r>
          </a:p>
          <a:p>
            <a:r>
              <a:rPr lang="en-US" dirty="0">
                <a:solidFill>
                  <a:srgbClr val="204A87"/>
                </a:solidFill>
                <a:effectLst/>
                <a:latin typeface="Consolas" panose="020B0609020204030204" pitchFamily="49" charset="0"/>
                <a:cs typeface="Consolas" panose="020B0609020204030204" pitchFamily="49" charset="0"/>
              </a:rPr>
              <a:t>    @</a:t>
            </a:r>
            <a:r>
              <a:rPr lang="en-US" dirty="0" err="1">
                <a:solidFill>
                  <a:srgbClr val="204A87"/>
                </a:solidFill>
                <a:effectLst/>
                <a:latin typeface="Consolas" panose="020B0609020204030204" pitchFamily="49" charset="0"/>
                <a:cs typeface="Consolas" panose="020B0609020204030204" pitchFamily="49" charset="0"/>
              </a:rPr>
              <a:t>fmacs</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y_dsd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x_val</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t>
            </a:r>
            <a:r>
              <a:rPr lang="en-US" dirty="0" err="1">
                <a:solidFill>
                  <a:srgbClr val="204A87"/>
                </a:solidFill>
                <a:effectLst/>
                <a:latin typeface="Consolas" panose="020B0609020204030204" pitchFamily="49" charset="0"/>
                <a:cs typeface="Consolas" panose="020B0609020204030204" pitchFamily="49" charset="0"/>
              </a:rPr>
              <a:t>increment_dsd_offset</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A_dsd</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M_per_PE</a:t>
            </a:r>
            <a:r>
              <a:rPr lang="en-US" dirty="0">
                <a:latin typeface="Consolas" panose="020B0609020204030204" pitchFamily="49" charset="0"/>
                <a:cs typeface="Consolas" panose="020B0609020204030204" pitchFamily="49" charset="0"/>
              </a:rPr>
              <a:t>, </a:t>
            </a:r>
            <a:r>
              <a:rPr lang="en-US" b="1" dirty="0">
                <a:solidFill>
                  <a:srgbClr val="204A87"/>
                </a:solidFill>
                <a:effectLst/>
                <a:latin typeface="Consolas" panose="020B0609020204030204" pitchFamily="49" charset="0"/>
                <a:cs typeface="Consolas" panose="020B0609020204030204" pitchFamily="49" charset="0"/>
              </a:rPr>
              <a:t>f32</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b="1" dirty="0">
                <a:solidFill>
                  <a:srgbClr val="0000CF"/>
                </a:solidFill>
                <a:effectLst/>
                <a:latin typeface="Consolas" panose="020B0609020204030204" pitchFamily="49" charset="0"/>
                <a:cs typeface="Consolas" panose="020B0609020204030204" pitchFamily="49" charset="0"/>
              </a:rPr>
              <a:t>1</a:t>
            </a:r>
            <a:r>
              <a:rPr lang="en-US" dirty="0">
                <a:latin typeface="Consolas" panose="020B0609020204030204" pitchFamily="49" charset="0"/>
                <a:cs typeface="Consolas" panose="020B0609020204030204" pitchFamily="49" charset="0"/>
              </a:rPr>
              <a:t>;</a:t>
            </a:r>
          </a:p>
          <a:p>
            <a:r>
              <a:rPr lang="en-US" b="1" dirty="0">
                <a:solidFill>
                  <a:srgbClr val="204A87"/>
                </a:solidFill>
                <a:effectLst/>
                <a:latin typeface="Consolas" panose="020B0609020204030204" pitchFamily="49" charset="0"/>
                <a:cs typeface="Consolas" panose="020B0609020204030204" pitchFamily="49" charset="0"/>
              </a:rPr>
              <a:t>    if</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num_recv_x</a:t>
            </a:r>
            <a:r>
              <a:rPr lang="en-US" dirty="0">
                <a:latin typeface="Consolas" panose="020B0609020204030204" pitchFamily="49" charset="0"/>
                <a:cs typeface="Consolas" panose="020B0609020204030204" pitchFamily="49" charset="0"/>
              </a:rPr>
              <a:t> </a:t>
            </a:r>
            <a:r>
              <a:rPr lang="en-US" b="1" dirty="0">
                <a:solidFill>
                  <a:srgbClr val="CE5C00"/>
                </a:solidFill>
                <a:effectLst/>
                <a:latin typeface="Consolas" panose="020B0609020204030204" pitchFamily="49" charset="0"/>
                <a:cs typeface="Consolas" panose="020B0609020204030204" pitchFamily="49" charset="0"/>
              </a:rPr>
              <a:t>==</a:t>
            </a:r>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N_per_PE</a:t>
            </a:r>
            <a:r>
              <a:rPr lang="en-US" dirty="0">
                <a:latin typeface="Consolas" panose="020B0609020204030204" pitchFamily="49" charset="0"/>
                <a:cs typeface="Consolas" panose="020B0609020204030204" pitchFamily="49" charset="0"/>
              </a:rPr>
              <a:t>) </a:t>
            </a:r>
            <a:r>
              <a:rPr lang="en-US" dirty="0">
                <a:solidFill>
                  <a:srgbClr val="204A87"/>
                </a:solidFill>
                <a:effectLst/>
                <a:latin typeface="Consolas" panose="020B0609020204030204" pitchFamily="49" charset="0"/>
                <a:cs typeface="Consolas" panose="020B0609020204030204" pitchFamily="49" charset="0"/>
              </a:rPr>
              <a:t>@activate</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reduce_task_id</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a:t>
            </a:r>
          </a:p>
        </p:txBody>
      </p:sp>
      <p:grpSp>
        <p:nvGrpSpPr>
          <p:cNvPr id="3" name="Group 2">
            <a:extLst>
              <a:ext uri="{FF2B5EF4-FFF2-40B4-BE49-F238E27FC236}">
                <a16:creationId xmlns:a16="http://schemas.microsoft.com/office/drawing/2014/main" id="{AF79CF4A-4AB2-FA20-E5D1-D03AFD5AC0EB}"/>
              </a:ext>
            </a:extLst>
          </p:cNvPr>
          <p:cNvGrpSpPr/>
          <p:nvPr/>
        </p:nvGrpSpPr>
        <p:grpSpPr>
          <a:xfrm>
            <a:off x="928687" y="1720239"/>
            <a:ext cx="6867523" cy="3437550"/>
            <a:chOff x="216085" y="1702749"/>
            <a:chExt cx="6867523" cy="3437550"/>
          </a:xfrm>
        </p:grpSpPr>
        <p:sp>
          <p:nvSpPr>
            <p:cNvPr id="5" name="Rectangle 4">
              <a:extLst>
                <a:ext uri="{FF2B5EF4-FFF2-40B4-BE49-F238E27FC236}">
                  <a16:creationId xmlns:a16="http://schemas.microsoft.com/office/drawing/2014/main" id="{124B0456-8192-F060-9D1D-269FAE86EC64}"/>
                </a:ext>
              </a:extLst>
            </p:cNvPr>
            <p:cNvSpPr/>
            <p:nvPr/>
          </p:nvSpPr>
          <p:spPr>
            <a:xfrm>
              <a:off x="216085" y="4840260"/>
              <a:ext cx="4514850" cy="300039"/>
            </a:xfrm>
            <a:prstGeom prst="rect">
              <a:avLst/>
            </a:prstGeom>
            <a:solidFill>
              <a:schemeClr val="accent1">
                <a:alpha val="25283"/>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9EA369-52CA-32FB-1593-5084040324E8}"/>
                </a:ext>
              </a:extLst>
            </p:cNvPr>
            <p:cNvSpPr txBox="1"/>
            <p:nvPr/>
          </p:nvSpPr>
          <p:spPr>
            <a:xfrm>
              <a:off x="4168959" y="1702749"/>
              <a:ext cx="2914649" cy="707886"/>
            </a:xfrm>
            <a:prstGeom prst="rect">
              <a:avLst/>
            </a:prstGeom>
            <a:solidFill>
              <a:schemeClr val="bg1"/>
            </a:solidFill>
            <a:ln w="25400">
              <a:solidFill>
                <a:schemeClr val="accent1">
                  <a:shade val="50000"/>
                </a:schemeClr>
              </a:solidFill>
            </a:ln>
          </p:spPr>
          <p:txBody>
            <a:bodyPr wrap="square" rtlCol="0">
              <a:spAutoFit/>
            </a:bodyPr>
            <a:lstStyle/>
            <a:p>
              <a:r>
                <a:rPr lang="en-US" sz="2000" dirty="0"/>
                <a:t>Computes </a:t>
              </a:r>
              <a:r>
                <a:rPr lang="en-US" sz="2000" dirty="0" err="1">
                  <a:latin typeface="Consolas" panose="020B0609020204030204" pitchFamily="49" charset="0"/>
                  <a:cs typeface="Consolas" panose="020B0609020204030204" pitchFamily="49" charset="0"/>
                </a:rPr>
                <a:t>A</a:t>
              </a:r>
              <a:r>
                <a:rPr lang="en-US" sz="2000" baseline="-25000" dirty="0" err="1">
                  <a:latin typeface="Consolas" panose="020B0609020204030204" pitchFamily="49" charset="0"/>
                  <a:cs typeface="Consolas" panose="020B0609020204030204" pitchFamily="49" charset="0"/>
                </a:rPr>
                <a:t>j</a:t>
              </a:r>
              <a:r>
                <a:rPr lang="en-US" sz="2000" dirty="0">
                  <a:latin typeface="Consolas" panose="020B0609020204030204" pitchFamily="49" charset="0"/>
                  <a:cs typeface="Consolas" panose="020B0609020204030204" pitchFamily="49" charset="0"/>
                </a:rPr>
                <a:t>*</a:t>
              </a:r>
              <a:r>
                <a:rPr lang="en-US" sz="2000" dirty="0" err="1">
                  <a:latin typeface="Consolas" panose="020B0609020204030204" pitchFamily="49" charset="0"/>
                  <a:cs typeface="Consolas" panose="020B0609020204030204" pitchFamily="49" charset="0"/>
                </a:rPr>
                <a:t>x</a:t>
              </a:r>
              <a:r>
                <a:rPr lang="en-US" sz="2000" baseline="-25000" dirty="0" err="1">
                  <a:latin typeface="Consolas" panose="020B0609020204030204" pitchFamily="49" charset="0"/>
                  <a:cs typeface="Consolas" panose="020B0609020204030204" pitchFamily="49" charset="0"/>
                </a:rPr>
                <a:t>j</a:t>
              </a:r>
              <a:r>
                <a:rPr lang="en-US" sz="2000" dirty="0">
                  <a:cs typeface="Consolas" panose="020B0609020204030204" pitchFamily="49" charset="0"/>
                </a:rPr>
                <a:t>, accumulates to </a:t>
              </a:r>
              <a:r>
                <a:rPr lang="en-US" sz="2000" dirty="0">
                  <a:latin typeface="Consolas" panose="020B0609020204030204" pitchFamily="49" charset="0"/>
                  <a:cs typeface="Consolas" panose="020B0609020204030204" pitchFamily="49" charset="0"/>
                </a:rPr>
                <a:t>y</a:t>
              </a:r>
            </a:p>
          </p:txBody>
        </p:sp>
        <p:cxnSp>
          <p:nvCxnSpPr>
            <p:cNvPr id="7" name="Straight Connector 6">
              <a:extLst>
                <a:ext uri="{FF2B5EF4-FFF2-40B4-BE49-F238E27FC236}">
                  <a16:creationId xmlns:a16="http://schemas.microsoft.com/office/drawing/2014/main" id="{5F062B69-24C9-7396-B000-ACE2DB35A9E4}"/>
                </a:ext>
              </a:extLst>
            </p:cNvPr>
            <p:cNvCxnSpPr>
              <a:cxnSpLocks/>
              <a:stCxn id="5" idx="0"/>
              <a:endCxn id="6" idx="1"/>
            </p:cNvCxnSpPr>
            <p:nvPr/>
          </p:nvCxnSpPr>
          <p:spPr>
            <a:xfrm flipV="1">
              <a:off x="2473510" y="2056692"/>
              <a:ext cx="1695449" cy="2783568"/>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C6EB156A-9C01-83E3-E2C0-33C4CEE2F5D3}"/>
              </a:ext>
            </a:extLst>
          </p:cNvPr>
          <p:cNvGrpSpPr/>
          <p:nvPr/>
        </p:nvGrpSpPr>
        <p:grpSpPr>
          <a:xfrm>
            <a:off x="8166914" y="1179428"/>
            <a:ext cx="2649490" cy="2351538"/>
            <a:chOff x="8166914" y="1179428"/>
            <a:chExt cx="2649490" cy="2351538"/>
          </a:xfrm>
        </p:grpSpPr>
        <p:sp>
          <p:nvSpPr>
            <p:cNvPr id="20" name="Rectangle 19">
              <a:extLst>
                <a:ext uri="{FF2B5EF4-FFF2-40B4-BE49-F238E27FC236}">
                  <a16:creationId xmlns:a16="http://schemas.microsoft.com/office/drawing/2014/main" id="{6E460BD4-4098-BFF2-7EC0-E3AC335F5F01}"/>
                </a:ext>
              </a:extLst>
            </p:cNvPr>
            <p:cNvSpPr/>
            <p:nvPr/>
          </p:nvSpPr>
          <p:spPr>
            <a:xfrm>
              <a:off x="8166914" y="1179428"/>
              <a:ext cx="2649490" cy="23515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3DE8613-EDCB-94E0-2D53-8296DB0526C4}"/>
                </a:ext>
              </a:extLst>
            </p:cNvPr>
            <p:cNvSpPr txBox="1"/>
            <p:nvPr/>
          </p:nvSpPr>
          <p:spPr>
            <a:xfrm>
              <a:off x="9103903" y="1466100"/>
              <a:ext cx="364202" cy="646331"/>
            </a:xfrm>
            <a:prstGeom prst="rect">
              <a:avLst/>
            </a:prstGeom>
            <a:noFill/>
          </p:spPr>
          <p:txBody>
            <a:bodyPr wrap="none" rtlCol="0">
              <a:spAutoFit/>
            </a:bodyPr>
            <a:lstStyle/>
            <a:p>
              <a:r>
                <a:rPr lang="en-US" sz="3600" dirty="0"/>
                <a:t>*</a:t>
              </a:r>
            </a:p>
          </p:txBody>
        </p:sp>
        <p:cxnSp>
          <p:nvCxnSpPr>
            <p:cNvPr id="25" name="Straight Arrow Connector 24">
              <a:extLst>
                <a:ext uri="{FF2B5EF4-FFF2-40B4-BE49-F238E27FC236}">
                  <a16:creationId xmlns:a16="http://schemas.microsoft.com/office/drawing/2014/main" id="{F651DA2D-AFCD-F95B-60EA-A77CBBC571C9}"/>
                </a:ext>
              </a:extLst>
            </p:cNvPr>
            <p:cNvCxnSpPr/>
            <p:nvPr/>
          </p:nvCxnSpPr>
          <p:spPr>
            <a:xfrm>
              <a:off x="9932944" y="2558884"/>
              <a:ext cx="346509"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8CEC02B-7D62-556A-2D72-5E5CC82ADF68}"/>
                </a:ext>
              </a:extLst>
            </p:cNvPr>
            <p:cNvSpPr txBox="1"/>
            <p:nvPr/>
          </p:nvSpPr>
          <p:spPr>
            <a:xfrm>
              <a:off x="8563635" y="2254006"/>
              <a:ext cx="425116" cy="584775"/>
            </a:xfrm>
            <a:prstGeom prst="rect">
              <a:avLst/>
            </a:prstGeom>
            <a:noFill/>
          </p:spPr>
          <p:txBody>
            <a:bodyPr wrap="none" rtlCol="0">
              <a:spAutoFit/>
            </a:bodyPr>
            <a:lstStyle/>
            <a:p>
              <a:r>
                <a:rPr lang="en-US" sz="3200" dirty="0"/>
                <a:t>+</a:t>
              </a:r>
            </a:p>
          </p:txBody>
        </p:sp>
      </p:grpSp>
      <p:graphicFrame>
        <p:nvGraphicFramePr>
          <p:cNvPr id="21" name="Table 5">
            <a:extLst>
              <a:ext uri="{FF2B5EF4-FFF2-40B4-BE49-F238E27FC236}">
                <a16:creationId xmlns:a16="http://schemas.microsoft.com/office/drawing/2014/main" id="{A7200DBE-2123-2EA8-D800-0F89B21C1266}"/>
              </a:ext>
            </a:extLst>
          </p:cNvPr>
          <p:cNvGraphicFramePr>
            <a:graphicFrameLocks noGrp="1" noChangeAspect="1"/>
          </p:cNvGraphicFramePr>
          <p:nvPr/>
        </p:nvGraphicFramePr>
        <p:xfrm>
          <a:off x="8967922" y="1849021"/>
          <a:ext cx="832296" cy="1463040"/>
        </p:xfrm>
        <a:graphic>
          <a:graphicData uri="http://schemas.openxmlformats.org/drawingml/2006/table">
            <a:tbl>
              <a:tblPr firstRow="1" bandRow="1">
                <a:tableStyleId>{9D7B26C5-4107-4FEC-AEDC-1716B250A1EF}</a:tableStyleId>
              </a:tblPr>
              <a:tblGrid>
                <a:gridCol w="208074">
                  <a:extLst>
                    <a:ext uri="{9D8B030D-6E8A-4147-A177-3AD203B41FA5}">
                      <a16:colId xmlns:a16="http://schemas.microsoft.com/office/drawing/2014/main" val="1962140611"/>
                    </a:ext>
                  </a:extLst>
                </a:gridCol>
                <a:gridCol w="208074">
                  <a:extLst>
                    <a:ext uri="{9D8B030D-6E8A-4147-A177-3AD203B41FA5}">
                      <a16:colId xmlns:a16="http://schemas.microsoft.com/office/drawing/2014/main" val="692529506"/>
                    </a:ext>
                  </a:extLst>
                </a:gridCol>
                <a:gridCol w="208074">
                  <a:extLst>
                    <a:ext uri="{9D8B030D-6E8A-4147-A177-3AD203B41FA5}">
                      <a16:colId xmlns:a16="http://schemas.microsoft.com/office/drawing/2014/main" val="507519173"/>
                    </a:ext>
                  </a:extLst>
                </a:gridCol>
                <a:gridCol w="208074">
                  <a:extLst>
                    <a:ext uri="{9D8B030D-6E8A-4147-A177-3AD203B41FA5}">
                      <a16:colId xmlns:a16="http://schemas.microsoft.com/office/drawing/2014/main" val="138090624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3"/>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01149126"/>
                  </a:ext>
                </a:extLst>
              </a:tr>
            </a:tbl>
          </a:graphicData>
        </a:graphic>
      </p:graphicFrame>
      <p:graphicFrame>
        <p:nvGraphicFramePr>
          <p:cNvPr id="22" name="Table 5">
            <a:extLst>
              <a:ext uri="{FF2B5EF4-FFF2-40B4-BE49-F238E27FC236}">
                <a16:creationId xmlns:a16="http://schemas.microsoft.com/office/drawing/2014/main" id="{64A007DF-01E5-66FE-C7A3-018DDDF8CFC4}"/>
              </a:ext>
            </a:extLst>
          </p:cNvPr>
          <p:cNvGraphicFramePr>
            <a:graphicFrameLocks noGrp="1" noChangeAspect="1"/>
          </p:cNvGraphicFramePr>
          <p:nvPr/>
        </p:nvGraphicFramePr>
        <p:xfrm>
          <a:off x="8967922" y="1359335"/>
          <a:ext cx="832620" cy="18288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gridCol w="208155">
                  <a:extLst>
                    <a:ext uri="{9D8B030D-6E8A-4147-A177-3AD203B41FA5}">
                      <a16:colId xmlns:a16="http://schemas.microsoft.com/office/drawing/2014/main" val="1096329034"/>
                    </a:ext>
                  </a:extLst>
                </a:gridCol>
                <a:gridCol w="208155">
                  <a:extLst>
                    <a:ext uri="{9D8B030D-6E8A-4147-A177-3AD203B41FA5}">
                      <a16:colId xmlns:a16="http://schemas.microsoft.com/office/drawing/2014/main" val="636156729"/>
                    </a:ext>
                  </a:extLst>
                </a:gridCol>
                <a:gridCol w="208155">
                  <a:extLst>
                    <a:ext uri="{9D8B030D-6E8A-4147-A177-3AD203B41FA5}">
                      <a16:colId xmlns:a16="http://schemas.microsoft.com/office/drawing/2014/main" val="2937256072"/>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rgbClr val="FF0000"/>
                    </a:solidFill>
                  </a:tcPr>
                </a:tc>
                <a:tc>
                  <a:txBody>
                    <a:bodyPr/>
                    <a:lstStyle/>
                    <a:p>
                      <a:endParaRPr lang="en-US" sz="1200"/>
                    </a:p>
                  </a:txBody>
                  <a:tcPr marL="0" marR="0" marT="0" marB="0">
                    <a:lnL w="57150" cap="flat" cmpd="sng" algn="ctr">
                      <a:solidFill>
                        <a:schemeClr val="accent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tc>
                  <a:txBody>
                    <a:bodyPr/>
                    <a:lstStyle/>
                    <a:p>
                      <a:endParaRPr lang="en-US" sz="1200" dirty="0"/>
                    </a:p>
                  </a:txBody>
                  <a:tcPr marL="0" marR="0" marT="0" marB="0">
                    <a:lnL w="12700" cap="flat" cmpd="sng" algn="ctr">
                      <a:solidFill>
                        <a:schemeClr val="tx1"/>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1387252"/>
                  </a:ext>
                </a:extLst>
              </a:tr>
            </a:tbl>
          </a:graphicData>
        </a:graphic>
      </p:graphicFrame>
      <p:graphicFrame>
        <p:nvGraphicFramePr>
          <p:cNvPr id="23" name="Table 5">
            <a:extLst>
              <a:ext uri="{FF2B5EF4-FFF2-40B4-BE49-F238E27FC236}">
                <a16:creationId xmlns:a16="http://schemas.microsoft.com/office/drawing/2014/main" id="{C1090E9E-FBB0-9915-D57D-EE57D1E10AC7}"/>
              </a:ext>
            </a:extLst>
          </p:cNvPr>
          <p:cNvGraphicFramePr>
            <a:graphicFrameLocks noGrp="1" noChangeAspect="1"/>
          </p:cNvGraphicFramePr>
          <p:nvPr/>
        </p:nvGraphicFramePr>
        <p:xfrm>
          <a:off x="10402196" y="1849021"/>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graphicFrame>
        <p:nvGraphicFramePr>
          <p:cNvPr id="26" name="Table 5">
            <a:extLst>
              <a:ext uri="{FF2B5EF4-FFF2-40B4-BE49-F238E27FC236}">
                <a16:creationId xmlns:a16="http://schemas.microsoft.com/office/drawing/2014/main" id="{C1A9015F-4507-07E3-41F0-C53777B179F3}"/>
              </a:ext>
            </a:extLst>
          </p:cNvPr>
          <p:cNvGraphicFramePr>
            <a:graphicFrameLocks noGrp="1" noChangeAspect="1"/>
          </p:cNvGraphicFramePr>
          <p:nvPr/>
        </p:nvGraphicFramePr>
        <p:xfrm>
          <a:off x="8356732" y="1849021"/>
          <a:ext cx="208155" cy="1463040"/>
        </p:xfrm>
        <a:graphic>
          <a:graphicData uri="http://schemas.openxmlformats.org/drawingml/2006/table">
            <a:tbl>
              <a:tblPr firstRow="1" bandRow="1">
                <a:tableStyleId>{9D7B26C5-4107-4FEC-AEDC-1716B250A1EF}</a:tableStyleId>
              </a:tblPr>
              <a:tblGrid>
                <a:gridCol w="208155">
                  <a:extLst>
                    <a:ext uri="{9D8B030D-6E8A-4147-A177-3AD203B41FA5}">
                      <a16:colId xmlns:a16="http://schemas.microsoft.com/office/drawing/2014/main" val="4158438973"/>
                    </a:ext>
                  </a:extLst>
                </a:gridCol>
              </a:tblGrid>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571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44138725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7665635"/>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155295473"/>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86430665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073313518"/>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27306491"/>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174512042"/>
                  </a:ext>
                </a:extLst>
              </a:tr>
              <a:tr h="136320">
                <a:tc>
                  <a:txBody>
                    <a:bodyPr/>
                    <a:lstStyle/>
                    <a:p>
                      <a:endParaRPr lang="en-US" sz="1200" dirty="0"/>
                    </a:p>
                  </a:txBody>
                  <a:tcPr marL="0" marR="0" marT="0" marB="0">
                    <a:lnL w="57150" cap="flat" cmpd="sng" algn="ctr">
                      <a:solidFill>
                        <a:schemeClr val="accent1">
                          <a:lumMod val="75000"/>
                        </a:schemeClr>
                      </a:solidFill>
                      <a:prstDash val="solid"/>
                      <a:round/>
                      <a:headEnd type="none" w="med" len="med"/>
                      <a:tailEnd type="none" w="med" len="med"/>
                    </a:lnL>
                    <a:lnR w="57150" cap="flat" cmpd="sng" algn="ctr">
                      <a:solidFill>
                        <a:schemeClr val="accent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lumMod val="75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701149126"/>
                  </a:ext>
                </a:extLst>
              </a:tr>
            </a:tbl>
          </a:graphicData>
        </a:graphic>
      </p:graphicFrame>
    </p:spTree>
    <p:extLst>
      <p:ext uri="{BB962C8B-B14F-4D97-AF65-F5344CB8AC3E}">
        <p14:creationId xmlns:p14="http://schemas.microsoft.com/office/powerpoint/2010/main" val="911732691"/>
      </p:ext>
    </p:extLst>
  </p:cSld>
  <p:clrMapOvr>
    <a:masterClrMapping/>
  </p:clrMapOvr>
</p:sld>
</file>

<file path=ppt/theme/theme1.xml><?xml version="1.0" encoding="utf-8"?>
<a:theme xmlns:a="http://schemas.openxmlformats.org/drawingml/2006/main" name="Office Theme">
  <a:themeElements>
    <a:clrScheme name="Cerebras v1.1">
      <a:dk1>
        <a:srgbClr val="231F20"/>
      </a:dk1>
      <a:lt1>
        <a:srgbClr val="FFFFFF"/>
      </a:lt1>
      <a:dk2>
        <a:srgbClr val="777777"/>
      </a:dk2>
      <a:lt2>
        <a:srgbClr val="EBEBEB"/>
      </a:lt2>
      <a:accent1>
        <a:srgbClr val="F05A28"/>
      </a:accent1>
      <a:accent2>
        <a:srgbClr val="81E2C1"/>
      </a:accent2>
      <a:accent3>
        <a:srgbClr val="00B0CA"/>
      </a:accent3>
      <a:accent4>
        <a:srgbClr val="6639B7"/>
      </a:accent4>
      <a:accent5>
        <a:srgbClr val="D12DB1"/>
      </a:accent5>
      <a:accent6>
        <a:srgbClr val="69BE28"/>
      </a:accent6>
      <a:hlink>
        <a:srgbClr val="81E2C1"/>
      </a:hlink>
      <a:folHlink>
        <a:srgbClr val="F159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ebras Systems Default Template Jan 2022.potx" id="{09592A3B-10AE-4FF9-BE05-48AB13D47C2E}" vid="{AEF8EBB9-AB58-4483-9060-23D0DF0E66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b449e4a6-818b-4250-bce3-afe6418846da" xsi:nil="true"/>
    <TaxCatchAll xmlns="2e133b9b-33e8-43ca-8323-ad6b141929f7" xsi:nil="true"/>
    <fhob xmlns="b449e4a6-818b-4250-bce3-afe6418846da" xsi:nil="true"/>
    <lcf76f155ced4ddcb4097134ff3c332f xmlns="b449e4a6-818b-4250-bce3-afe6418846d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83148530BB4C747A7B7EB91D5834877" ma:contentTypeVersion="18" ma:contentTypeDescription="Create a new document." ma:contentTypeScope="" ma:versionID="b2c1fdcd7670cdd977df44b677539991">
  <xsd:schema xmlns:xsd="http://www.w3.org/2001/XMLSchema" xmlns:xs="http://www.w3.org/2001/XMLSchema" xmlns:p="http://schemas.microsoft.com/office/2006/metadata/properties" xmlns:ns2="2e133b9b-33e8-43ca-8323-ad6b141929f7" xmlns:ns3="b449e4a6-818b-4250-bce3-afe6418846da" targetNamespace="http://schemas.microsoft.com/office/2006/metadata/properties" ma:root="true" ma:fieldsID="57ee62371ac3deb31c87863990e848f2" ns2:_="" ns3:_="">
    <xsd:import namespace="2e133b9b-33e8-43ca-8323-ad6b141929f7"/>
    <xsd:import namespace="b449e4a6-818b-4250-bce3-afe6418846d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OCR" minOccurs="0"/>
                <xsd:element ref="ns3:_Flow_SignoffStatus" minOccurs="0"/>
                <xsd:element ref="ns3:MediaServiceGenerationTime" minOccurs="0"/>
                <xsd:element ref="ns3:MediaServiceEventHashCode" minOccurs="0"/>
                <xsd:element ref="ns3:fhob"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133b9b-33e8-43ca-8323-ad6b141929f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10800710-261a-4f52-925f-21f539ba34f8}" ma:internalName="TaxCatchAll" ma:showField="CatchAllData" ma:web="2e133b9b-33e8-43ca-8323-ad6b141929f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449e4a6-818b-4250-bce3-afe6418846d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Flow_SignoffStatus" ma:index="18" nillable="true" ma:displayName="Sign-off status" ma:internalName="Sign_x002d_off_x0020_status">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fhob" ma:index="21" nillable="true" ma:displayName="Detail" ma:internalName="fhob">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b2e46c5-5cb6-4cfd-80a8-757dac38e4c2"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D6A3FD-A7DF-4408-89D1-A6A865E1494B}">
  <ds:schemaRefs>
    <ds:schemaRef ds:uri="http://schemas.microsoft.com/office/2006/documentManagement/types"/>
    <ds:schemaRef ds:uri="b449e4a6-818b-4250-bce3-afe6418846da"/>
    <ds:schemaRef ds:uri="http://www.w3.org/XML/1998/namespace"/>
    <ds:schemaRef ds:uri="http://purl.org/dc/dcmitype/"/>
    <ds:schemaRef ds:uri="2e133b9b-33e8-43ca-8323-ad6b141929f7"/>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46591D24-3A99-47FD-BB99-6186EAF136FE}">
  <ds:schemaRefs>
    <ds:schemaRef ds:uri="2e133b9b-33e8-43ca-8323-ad6b141929f7"/>
    <ds:schemaRef ds:uri="b449e4a6-818b-4250-bce3-afe6418846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5D22A5B-18B2-4E8C-B45C-7E70A55DEA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30714</TotalTime>
  <Words>10274</Words>
  <Application>Microsoft Macintosh PowerPoint</Application>
  <PresentationFormat>Widescreen</PresentationFormat>
  <Paragraphs>1623</Paragraphs>
  <Slides>104</Slides>
  <Notes>28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104</vt:i4>
      </vt:variant>
    </vt:vector>
  </HeadingPairs>
  <TitlesOfParts>
    <vt:vector size="117" baseType="lpstr">
      <vt:lpstr>Arial</vt:lpstr>
      <vt:lpstr>Calibri</vt:lpstr>
      <vt:lpstr>Cambria Math</vt:lpstr>
      <vt:lpstr>Consolas</vt:lpstr>
      <vt:lpstr>Helvetica</vt:lpstr>
      <vt:lpstr>Manrope Medium</vt:lpstr>
      <vt:lpstr>Menlo</vt:lpstr>
      <vt:lpstr>Sitka Heading</vt:lpstr>
      <vt:lpstr>Slack-Lato</vt:lpstr>
      <vt:lpstr>Space Grotesk</vt:lpstr>
      <vt:lpstr>Symbol</vt:lpstr>
      <vt:lpstr>Wingdings</vt:lpstr>
      <vt:lpstr>Office Theme</vt:lpstr>
      <vt:lpstr>PowerPoint Presentation</vt:lpstr>
      <vt:lpstr>Cerebras  Wafer-Scale Engine 2 </vt:lpstr>
      <vt:lpstr>Cerebras  Wafer-Scale Engine 3 </vt:lpstr>
      <vt:lpstr>Does your application scale poorly across nodes?</vt:lpstr>
      <vt:lpstr>PowerPoint Presentation</vt:lpstr>
      <vt:lpstr>Full Performance on All BLAS Levels</vt:lpstr>
      <vt:lpstr>WSE-2 Architecture Basics</vt:lpstr>
      <vt:lpstr>Flexible Compute</vt:lpstr>
      <vt:lpstr>Flexible Communication</vt:lpstr>
      <vt:lpstr>Fast Memory</vt:lpstr>
      <vt:lpstr>Cerebras SDK</vt:lpstr>
      <vt:lpstr>SDK Components</vt:lpstr>
      <vt:lpstr>From a Programmer’s Perspective</vt:lpstr>
      <vt:lpstr>CSL: Language Basics</vt:lpstr>
      <vt:lpstr>Familiar Features</vt:lpstr>
      <vt:lpstr>Quality of Life Features</vt:lpstr>
      <vt:lpstr>Performance Features</vt:lpstr>
      <vt:lpstr>Performance Features</vt:lpstr>
      <vt:lpstr>SDK Example Programs Available</vt:lpstr>
      <vt:lpstr>SDK Access</vt:lpstr>
      <vt:lpstr>SDK Usage and Impact</vt:lpstr>
      <vt:lpstr>SDK Usage and Impact</vt:lpstr>
      <vt:lpstr>PowerPoint Presentation</vt:lpstr>
      <vt:lpstr>TotalEnergies achieves &gt;200x H100 on finite volume simulation</vt:lpstr>
      <vt:lpstr>Cerebras and KAUST break records on seismic processing</vt:lpstr>
      <vt:lpstr>Argonne National Labs Uses CS-2 to Accelerate Monte Carto Particle Transport by 180x Over A100</vt:lpstr>
      <vt:lpstr>CS-2 Accelerates molecular dynamics for metallic alloys 179x faster than Frontier</vt:lpstr>
      <vt:lpstr>PowerPoint Presentation</vt:lpstr>
      <vt:lpstr>Compiling and Running on Neocortex</vt:lpstr>
      <vt:lpstr>PowerPoint Presentation</vt:lpstr>
      <vt:lpstr>Example: Distributed GEMV</vt:lpstr>
      <vt:lpstr>GEMV</vt:lpstr>
      <vt:lpstr>GEMV</vt:lpstr>
      <vt:lpstr>GEMV</vt:lpstr>
      <vt:lpstr>GEMV Problem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GEMV Color Routes</vt:lpstr>
      <vt:lpstr>GEMV Color Routes</vt:lpstr>
      <vt:lpstr>GEMV Color Routes</vt:lpstr>
      <vt:lpstr>GEMV Color Routes</vt:lpstr>
      <vt:lpstr>GEMV Color Routes</vt:lpstr>
      <vt:lpstr>GEMV Color Routes–CSL Layout</vt:lpstr>
      <vt:lpstr>GEMV Color Routes</vt:lpstr>
      <vt:lpstr>GEMV Color Routes</vt:lpstr>
      <vt:lpstr>GEMV Color Routes</vt:lpstr>
      <vt:lpstr>GEMV Color Routes</vt:lpstr>
      <vt:lpstr>GEMV Color Routes–Simplified CSL Layout</vt:lpstr>
      <vt:lpstr>GEMV Color Routes–CSL Layout</vt:lpstr>
      <vt:lpstr>GEMV Color Routes</vt:lpstr>
      <vt:lpstr>Memcpy User Color Routes</vt:lpstr>
      <vt:lpstr>Memcpy Module Routes</vt:lpstr>
      <vt:lpstr>GEMV: Writing the CSL</vt:lpstr>
      <vt:lpstr>What resources are available?</vt:lpstr>
      <vt:lpstr>A Word on Tasks</vt:lpstr>
      <vt:lpstr>A Word on Tasks</vt:lpstr>
      <vt:lpstr>A Word on Queues and Microthreads</vt:lpstr>
      <vt:lpstr>Colors</vt:lpstr>
      <vt:lpstr>Tasks</vt:lpstr>
      <vt:lpstr>Input Queues</vt:lpstr>
      <vt:lpstr>Output Queues</vt:lpstr>
      <vt:lpstr>recv_x task</vt:lpstr>
      <vt:lpstr>recv_x task</vt:lpstr>
      <vt:lpstr>recv_x task</vt:lpstr>
      <vt:lpstr>recv_x task</vt:lpstr>
      <vt:lpstr>recv_x task</vt:lpstr>
      <vt:lpstr>recv_x task</vt:lpstr>
      <vt:lpstr>recv_x task</vt:lpstr>
      <vt:lpstr>recv_x task</vt:lpstr>
      <vt:lpstr>recv_x task</vt:lpstr>
      <vt:lpstr>recv_x task</vt:lpstr>
      <vt:lpstr>GEMV: Host Code</vt:lpstr>
      <vt:lpstr>GEMV: Compiling and Running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usage</dc:title>
  <dc:creator>Adam Lavely</dc:creator>
  <cp:lastModifiedBy>Leighton Wilson</cp:lastModifiedBy>
  <cp:revision>28</cp:revision>
  <cp:lastPrinted>2022-07-25T20:28:23Z</cp:lastPrinted>
  <dcterms:created xsi:type="dcterms:W3CDTF">2022-01-28T10:10:57Z</dcterms:created>
  <dcterms:modified xsi:type="dcterms:W3CDTF">2024-12-06T22:20:05Z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0x010100183148530BB4C747A7B7EB91D5834877</vt:lpwstr>
  </property>
  <property fmtid="{D5CDD505-2E9C-101B-9397-08002B2CF9AE}" pid="3" name="MediaServiceImageTags">
    <vt:lpwstr/>
  </property>
</Properties>
</file>