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8" r:id="rId1"/>
  </p:sldMasterIdLst>
  <p:notesMasterIdLst>
    <p:notesMasterId r:id="rId18"/>
  </p:notesMasterIdLst>
  <p:handoutMasterIdLst>
    <p:handoutMasterId r:id="rId19"/>
  </p:handoutMasterIdLst>
  <p:sldIdLst>
    <p:sldId id="257" r:id="rId2"/>
    <p:sldId id="259" r:id="rId3"/>
    <p:sldId id="261" r:id="rId4"/>
    <p:sldId id="260" r:id="rId5"/>
    <p:sldId id="262" r:id="rId6"/>
    <p:sldId id="263" r:id="rId7"/>
    <p:sldId id="264" r:id="rId8"/>
    <p:sldId id="258" r:id="rId9"/>
    <p:sldId id="265" r:id="rId10"/>
    <p:sldId id="266" r:id="rId11"/>
    <p:sldId id="267" r:id="rId12"/>
    <p:sldId id="268" r:id="rId13"/>
    <p:sldId id="269" r:id="rId14"/>
    <p:sldId id="270" r:id="rId15"/>
    <p:sldId id="271" r:id="rId16"/>
    <p:sldId id="272" r:id="rId17"/>
  </p:sldIdLst>
  <p:sldSz cx="9144000" cy="6858000" type="screen4x3"/>
  <p:notesSz cx="7010400" cy="9296400"/>
  <p:defaultTextStyle>
    <a:defPPr>
      <a:defRPr lang="en-US"/>
    </a:defPPr>
    <a:lvl1pPr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16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16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16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16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1600"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0"/>
    <a:srgbClr val="FFD000"/>
    <a:srgbClr val="FFCE33"/>
    <a:srgbClr val="FFDA3F"/>
    <a:srgbClr val="782FAF"/>
    <a:srgbClr val="E47225"/>
    <a:srgbClr val="197AAB"/>
    <a:srgbClr val="E4922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56" d="100"/>
          <a:sy n="56" d="100"/>
        </p:scale>
        <p:origin x="-808" y="-112"/>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846" tIns="46423" rIns="92846" bIns="46423" numCol="1" anchor="t" anchorCtr="0" compatLnSpc="1">
            <a:prstTxWarp prst="textNoShape">
              <a:avLst/>
            </a:prstTxWarp>
          </a:bodyPr>
          <a:lstStyle>
            <a:lvl1pPr defTabSz="928688" eaLnBrk="1" hangingPunct="1">
              <a:defRPr sz="1200" b="0">
                <a:latin typeface="Arial Unicode MS" pitchFamily="34" charset="-128"/>
                <a:ea typeface="+mn-ea"/>
                <a:cs typeface="+mn-cs"/>
              </a:defRPr>
            </a:lvl1pPr>
          </a:lstStyle>
          <a:p>
            <a:pPr>
              <a:defRPr/>
            </a:pPr>
            <a:endParaRPr lang="en-US"/>
          </a:p>
        </p:txBody>
      </p:sp>
      <p:sp>
        <p:nvSpPr>
          <p:cNvPr id="33792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2846" tIns="46423" rIns="92846" bIns="46423" numCol="1" anchor="t" anchorCtr="0" compatLnSpc="1">
            <a:prstTxWarp prst="textNoShape">
              <a:avLst/>
            </a:prstTxWarp>
          </a:bodyPr>
          <a:lstStyle>
            <a:lvl1pPr algn="r" defTabSz="928688" eaLnBrk="1" hangingPunct="1">
              <a:defRPr sz="1200" b="0">
                <a:latin typeface="Arial Unicode MS" pitchFamily="34" charset="-128"/>
                <a:ea typeface="+mn-ea"/>
                <a:cs typeface="+mn-cs"/>
              </a:defRPr>
            </a:lvl1pPr>
          </a:lstStyle>
          <a:p>
            <a:pPr>
              <a:defRPr/>
            </a:pPr>
            <a:endParaRPr lang="en-US"/>
          </a:p>
        </p:txBody>
      </p:sp>
      <p:sp>
        <p:nvSpPr>
          <p:cNvPr id="3379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846" tIns="46423" rIns="92846" bIns="46423" numCol="1" anchor="b" anchorCtr="0" compatLnSpc="1">
            <a:prstTxWarp prst="textNoShape">
              <a:avLst/>
            </a:prstTxWarp>
          </a:bodyPr>
          <a:lstStyle>
            <a:lvl1pPr defTabSz="928688" eaLnBrk="1" hangingPunct="1">
              <a:defRPr sz="1200" b="0">
                <a:latin typeface="Arial Unicode MS" pitchFamily="34" charset="-128"/>
                <a:ea typeface="+mn-ea"/>
                <a:cs typeface="+mn-cs"/>
              </a:defRPr>
            </a:lvl1pPr>
          </a:lstStyle>
          <a:p>
            <a:pPr>
              <a:defRPr/>
            </a:pPr>
            <a:endParaRPr lang="en-US"/>
          </a:p>
        </p:txBody>
      </p:sp>
      <p:sp>
        <p:nvSpPr>
          <p:cNvPr id="3379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846" tIns="46423" rIns="92846" bIns="46423" numCol="1" anchor="b" anchorCtr="0" compatLnSpc="1">
            <a:prstTxWarp prst="textNoShape">
              <a:avLst/>
            </a:prstTxWarp>
          </a:bodyPr>
          <a:lstStyle>
            <a:lvl1pPr algn="r" defTabSz="928688" eaLnBrk="1" hangingPunct="1">
              <a:defRPr sz="1200" b="0">
                <a:latin typeface="Arial Unicode MS" charset="0"/>
              </a:defRPr>
            </a:lvl1pPr>
          </a:lstStyle>
          <a:p>
            <a:fld id="{C669055E-7ADD-7641-AF48-1C248D6B98C5}" type="slidenum">
              <a:rPr lang="en-US"/>
              <a:pPr/>
              <a:t>‹#›</a:t>
            </a:fld>
            <a:endParaRPr lang="en-US"/>
          </a:p>
        </p:txBody>
      </p:sp>
    </p:spTree>
    <p:extLst>
      <p:ext uri="{BB962C8B-B14F-4D97-AF65-F5344CB8AC3E}">
        <p14:creationId xmlns:p14="http://schemas.microsoft.com/office/powerpoint/2010/main" val="71253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lvl1pPr defTabSz="931863" eaLnBrk="1" hangingPunct="1">
              <a:defRPr sz="1300" b="0">
                <a:latin typeface="Arial Unicode MS" pitchFamily="34" charset="-128"/>
                <a:ea typeface="+mn-ea"/>
                <a:cs typeface="+mn-cs"/>
              </a:defRPr>
            </a:lvl1pPr>
          </a:lstStyle>
          <a:p>
            <a:pPr>
              <a:defRPr/>
            </a:pPr>
            <a:endParaRPr lang="en-US"/>
          </a:p>
        </p:txBody>
      </p:sp>
      <p:sp>
        <p:nvSpPr>
          <p:cNvPr id="120835"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lvl1pPr algn="r" defTabSz="931863" eaLnBrk="1" hangingPunct="1">
              <a:defRPr sz="1300" b="0">
                <a:latin typeface="Arial Unicode MS" pitchFamily="34" charset="-128"/>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0837" name="Rectangle 5"/>
          <p:cNvSpPr>
            <a:spLocks noGrp="1" noChangeArrowheads="1"/>
          </p:cNvSpPr>
          <p:nvPr>
            <p:ph type="body" sz="quarter" idx="3"/>
          </p:nvPr>
        </p:nvSpPr>
        <p:spPr bwMode="auto">
          <a:xfrm>
            <a:off x="700088" y="4416425"/>
            <a:ext cx="5610225" cy="4181475"/>
          </a:xfrm>
          <a:prstGeom prst="rect">
            <a:avLst/>
          </a:prstGeom>
          <a:noFill/>
          <a:ln w="9525">
            <a:noFill/>
            <a:miter lim="800000"/>
            <a:headEnd/>
            <a:tailEnd/>
          </a:ln>
          <a:effectLst/>
        </p:spPr>
        <p:txBody>
          <a:bodyPr vert="horz" wrap="square" lIns="93156" tIns="46579" rIns="93156" bIns="465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56" tIns="46579" rIns="93156" bIns="46579" numCol="1" anchor="b" anchorCtr="0" compatLnSpc="1">
            <a:prstTxWarp prst="textNoShape">
              <a:avLst/>
            </a:prstTxWarp>
          </a:bodyPr>
          <a:lstStyle>
            <a:lvl1pPr defTabSz="931863" eaLnBrk="1" hangingPunct="1">
              <a:defRPr sz="1300" b="0">
                <a:latin typeface="Arial Unicode MS" pitchFamily="34" charset="-128"/>
                <a:ea typeface="+mn-ea"/>
                <a:cs typeface="+mn-cs"/>
              </a:defRPr>
            </a:lvl1pPr>
          </a:lstStyle>
          <a:p>
            <a:pPr>
              <a:defRPr/>
            </a:pPr>
            <a:endParaRPr lang="en-US"/>
          </a:p>
        </p:txBody>
      </p:sp>
      <p:sp>
        <p:nvSpPr>
          <p:cNvPr id="120839"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56" tIns="46579" rIns="93156" bIns="46579" numCol="1" anchor="b" anchorCtr="0" compatLnSpc="1">
            <a:prstTxWarp prst="textNoShape">
              <a:avLst/>
            </a:prstTxWarp>
          </a:bodyPr>
          <a:lstStyle>
            <a:lvl1pPr algn="r" defTabSz="931863" eaLnBrk="1" hangingPunct="1">
              <a:defRPr sz="1300" b="0">
                <a:latin typeface="Arial Unicode MS" charset="0"/>
              </a:defRPr>
            </a:lvl1pPr>
          </a:lstStyle>
          <a:p>
            <a:fld id="{03C11995-CD13-5240-AD82-899E3C700D00}" type="slidenum">
              <a:rPr lang="en-US"/>
              <a:pPr/>
              <a:t>‹#›</a:t>
            </a:fld>
            <a:endParaRPr lang="en-US"/>
          </a:p>
        </p:txBody>
      </p:sp>
    </p:spTree>
    <p:extLst>
      <p:ext uri="{BB962C8B-B14F-4D97-AF65-F5344CB8AC3E}">
        <p14:creationId xmlns:p14="http://schemas.microsoft.com/office/powerpoint/2010/main" val="312119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Unicode MS" charset="0"/>
              <a:ea typeface="ＭＳ Ｐゴシック" charset="0"/>
              <a:cs typeface="ＭＳ Ｐゴシック"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1600" b="1">
                <a:solidFill>
                  <a:schemeClr val="tx1"/>
                </a:solidFill>
                <a:latin typeface="Arial" charset="0"/>
                <a:ea typeface="ＭＳ Ｐゴシック" charset="0"/>
                <a:cs typeface="ＭＳ Ｐゴシック" charset="0"/>
              </a:defRPr>
            </a:lvl1pPr>
            <a:lvl2pPr marL="37931725" indent="-37474525" defTabSz="931863">
              <a:defRPr sz="1600" b="1">
                <a:solidFill>
                  <a:schemeClr val="tx1"/>
                </a:solidFill>
                <a:latin typeface="Arial" charset="0"/>
                <a:ea typeface="ＭＳ Ｐゴシック" charset="0"/>
              </a:defRPr>
            </a:lvl2pPr>
            <a:lvl3pPr>
              <a:defRPr sz="1600" b="1">
                <a:solidFill>
                  <a:schemeClr val="tx1"/>
                </a:solidFill>
                <a:latin typeface="Arial" charset="0"/>
                <a:ea typeface="ＭＳ Ｐゴシック" charset="0"/>
              </a:defRPr>
            </a:lvl3pPr>
            <a:lvl4pPr>
              <a:defRPr sz="1600" b="1">
                <a:solidFill>
                  <a:schemeClr val="tx1"/>
                </a:solidFill>
                <a:latin typeface="Arial" charset="0"/>
                <a:ea typeface="ＭＳ Ｐゴシック" charset="0"/>
              </a:defRPr>
            </a:lvl4pPr>
            <a:lvl5pPr>
              <a:defRPr sz="1600" b="1">
                <a:solidFill>
                  <a:schemeClr val="tx1"/>
                </a:solidFill>
                <a:latin typeface="Arial" charset="0"/>
                <a:ea typeface="ＭＳ Ｐゴシック" charset="0"/>
              </a:defRPr>
            </a:lvl5pPr>
            <a:lvl6pPr marL="457200" eaLnBrk="0" fontAlgn="base" hangingPunct="0">
              <a:spcBef>
                <a:spcPct val="0"/>
              </a:spcBef>
              <a:spcAft>
                <a:spcPct val="0"/>
              </a:spcAft>
              <a:defRPr sz="1600" b="1">
                <a:solidFill>
                  <a:schemeClr val="tx1"/>
                </a:solidFill>
                <a:latin typeface="Arial" charset="0"/>
                <a:ea typeface="ＭＳ Ｐゴシック" charset="0"/>
              </a:defRPr>
            </a:lvl6pPr>
            <a:lvl7pPr marL="914400" eaLnBrk="0" fontAlgn="base" hangingPunct="0">
              <a:spcBef>
                <a:spcPct val="0"/>
              </a:spcBef>
              <a:spcAft>
                <a:spcPct val="0"/>
              </a:spcAft>
              <a:defRPr sz="1600" b="1">
                <a:solidFill>
                  <a:schemeClr val="tx1"/>
                </a:solidFill>
                <a:latin typeface="Arial" charset="0"/>
                <a:ea typeface="ＭＳ Ｐゴシック" charset="0"/>
              </a:defRPr>
            </a:lvl7pPr>
            <a:lvl8pPr marL="1371600" eaLnBrk="0" fontAlgn="base" hangingPunct="0">
              <a:spcBef>
                <a:spcPct val="0"/>
              </a:spcBef>
              <a:spcAft>
                <a:spcPct val="0"/>
              </a:spcAft>
              <a:defRPr sz="1600" b="1">
                <a:solidFill>
                  <a:schemeClr val="tx1"/>
                </a:solidFill>
                <a:latin typeface="Arial" charset="0"/>
                <a:ea typeface="ＭＳ Ｐゴシック" charset="0"/>
              </a:defRPr>
            </a:lvl8pPr>
            <a:lvl9pPr marL="1828800" eaLnBrk="0" fontAlgn="base" hangingPunct="0">
              <a:spcBef>
                <a:spcPct val="0"/>
              </a:spcBef>
              <a:spcAft>
                <a:spcPct val="0"/>
              </a:spcAft>
              <a:defRPr sz="1600" b="1">
                <a:solidFill>
                  <a:schemeClr val="tx1"/>
                </a:solidFill>
                <a:latin typeface="Arial" charset="0"/>
                <a:ea typeface="ＭＳ Ｐゴシック" charset="0"/>
              </a:defRPr>
            </a:lvl9pPr>
          </a:lstStyle>
          <a:p>
            <a:fld id="{33E4C9B1-F67E-724E-88A4-D1A7295F7A8E}" type="slidenum">
              <a:rPr lang="en-US" sz="1300" b="0">
                <a:latin typeface="Arial Unicode MS" charset="0"/>
              </a:rPr>
              <a:pPr/>
              <a:t>1</a:t>
            </a:fld>
            <a:endParaRPr lang="en-US" sz="1300" b="0">
              <a:latin typeface="Arial Unicode M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Insight</a:t>
            </a:r>
            <a:r>
              <a:rPr lang="en-US" baseline="0" dirty="0" smtClean="0"/>
              <a:t> is an application that hooks into a local hosts Web10G metrics by way of a </a:t>
            </a:r>
            <a:r>
              <a:rPr lang="en-US" baseline="0" dirty="0" err="1" smtClean="0"/>
              <a:t>websocket</a:t>
            </a:r>
            <a:r>
              <a:rPr lang="en-US" baseline="0" dirty="0" smtClean="0"/>
              <a:t> server. The goal is to present the user with a visual weather map of their own connections with the ability to report on failing connections to a NOC automatically. The basic usage scenario assumes that a researcher is transferring data sets to or from their own system. The enable the local insight listener and then navigate to a webpage hosted by their NOC that provides the user interface and control mechanisms for the local listener. By default common user connections (HTTP, IMAP, POP, </a:t>
            </a:r>
            <a:r>
              <a:rPr lang="en-US" baseline="0" dirty="0" err="1" smtClean="0"/>
              <a:t>etc</a:t>
            </a:r>
            <a:r>
              <a:rPr lang="en-US" baseline="0" dirty="0" smtClean="0"/>
              <a:t>) are filtered so it only shows the network connections of most interest in terms of scientific workflow. The user then has a visual representation of the health of their transfer based on information such as throughput, retransmits, congestion events, and so forth. If the user feels that the connection is not performing adequately they can chose that the NOC receive snapshots of the connection every so often (as defined by the NOC). The NOC would then have a longitudinal record of the metrics of the actual connection in question. With this information a network engineer should be able to achieve a deeper understanding of why that connection is failing in context of the user. </a:t>
            </a:r>
            <a:br>
              <a:rPr lang="en-US" baseline="0" dirty="0" smtClean="0"/>
            </a:br>
            <a:r>
              <a:rPr lang="en-US" baseline="0" dirty="0" smtClean="0"/>
              <a:t/>
            </a:r>
            <a:br>
              <a:rPr lang="en-US" baseline="0" dirty="0" smtClean="0"/>
            </a:br>
            <a:r>
              <a:rPr lang="en-US" baseline="0" dirty="0" smtClean="0"/>
              <a:t>Of course, this does depend on the user having a Web10G enabled kernel. This should not be as much of a problem once Web10G is adopted by Linux mainline.  Later versions of Insight will have the ability to monitor 3</a:t>
            </a:r>
            <a:r>
              <a:rPr lang="en-US" baseline="30000" dirty="0" smtClean="0"/>
              <a:t>rd</a:t>
            </a:r>
            <a:r>
              <a:rPr lang="en-US" baseline="0" dirty="0" smtClean="0"/>
              <a:t> party transfers (</a:t>
            </a:r>
            <a:r>
              <a:rPr lang="en-US" baseline="0" dirty="0" err="1" smtClean="0"/>
              <a:t>GridFTP</a:t>
            </a:r>
            <a:r>
              <a:rPr lang="en-US" baseline="0" dirty="0" smtClean="0"/>
              <a:t>) by having the client reside directly on the transfer hosts in the Science DMZ. </a:t>
            </a:r>
            <a:endParaRPr lang="en-US" dirty="0"/>
          </a:p>
        </p:txBody>
      </p:sp>
      <p:sp>
        <p:nvSpPr>
          <p:cNvPr id="4" name="Slide Number Placeholder 3"/>
          <p:cNvSpPr>
            <a:spLocks noGrp="1"/>
          </p:cNvSpPr>
          <p:nvPr>
            <p:ph type="sldNum" sz="quarter" idx="10"/>
          </p:nvPr>
        </p:nvSpPr>
        <p:spPr/>
        <p:txBody>
          <a:bodyPr/>
          <a:lstStyle/>
          <a:p>
            <a:fld id="{03C11995-CD13-5240-AD82-899E3C700D00}" type="slidenum">
              <a:rPr lang="en-US" smtClean="0"/>
              <a:pPr/>
              <a:t>11</a:t>
            </a:fld>
            <a:endParaRPr lang="en-US"/>
          </a:p>
        </p:txBody>
      </p:sp>
    </p:spTree>
    <p:extLst>
      <p:ext uri="{BB962C8B-B14F-4D97-AF65-F5344CB8AC3E}">
        <p14:creationId xmlns:p14="http://schemas.microsoft.com/office/powerpoint/2010/main" val="2591676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OWERPT_ex1"/>
          <p:cNvPicPr>
            <a:picLocks noChangeAspect="1" noChangeArrowheads="1"/>
          </p:cNvPicPr>
          <p:nvPr/>
        </p:nvPicPr>
        <p:blipFill>
          <a:blip r:embed="rId2">
            <a:extLst>
              <a:ext uri="{28A0092B-C50C-407E-A947-70E740481C1C}">
                <a14:useLocalDpi xmlns:a14="http://schemas.microsoft.com/office/drawing/2010/main" val="0"/>
              </a:ext>
            </a:extLst>
          </a:blip>
          <a:srcRect b="94130"/>
          <a:stretch>
            <a:fillRect/>
          </a:stretch>
        </p:blipFill>
        <p:spPr bwMode="auto">
          <a:xfrm>
            <a:off x="0" y="220980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p:nvSpPr>
        <p:spPr bwMode="auto">
          <a:xfrm>
            <a:off x="152400" y="6477000"/>
            <a:ext cx="2133600" cy="152400"/>
          </a:xfrm>
          <a:prstGeom prst="rect">
            <a:avLst/>
          </a:prstGeom>
          <a:noFill/>
          <a:ln w="9525">
            <a:noFill/>
            <a:miter lim="800000"/>
            <a:headEnd/>
            <a:tailEnd/>
          </a:ln>
        </p:spPr>
        <p:txBody>
          <a:bodyPr/>
          <a:lstStyle/>
          <a:p>
            <a:pPr>
              <a:lnSpc>
                <a:spcPct val="90000"/>
              </a:lnSpc>
            </a:pPr>
            <a:r>
              <a:rPr lang="en-US" sz="800" b="0" i="1">
                <a:solidFill>
                  <a:srgbClr val="197AAB"/>
                </a:solidFill>
              </a:rPr>
              <a:t>© 2010 Pittsburgh Supercomputing Center</a:t>
            </a:r>
          </a:p>
        </p:txBody>
      </p:sp>
      <p:pic>
        <p:nvPicPr>
          <p:cNvPr id="6" name="Picture 11" descr="PSClogo_second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155700"/>
            <a:ext cx="2895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Rectangle 3"/>
          <p:cNvSpPr>
            <a:spLocks noGrp="1" noChangeArrowheads="1"/>
          </p:cNvSpPr>
          <p:nvPr>
            <p:ph type="ctrTitle"/>
          </p:nvPr>
        </p:nvSpPr>
        <p:spPr>
          <a:xfrm>
            <a:off x="1066800" y="2209800"/>
            <a:ext cx="7010400" cy="1143000"/>
          </a:xfrm>
        </p:spPr>
        <p:txBody>
          <a:bodyPr/>
          <a:lstStyle>
            <a:lvl1pPr algn="ctr">
              <a:defRPr/>
            </a:lvl1pPr>
          </a:lstStyle>
          <a:p>
            <a:r>
              <a:rPr lang="en-US" smtClean="0"/>
              <a:t>Click to edit Master title style</a:t>
            </a:r>
            <a:endParaRPr lang="en-US" dirty="0"/>
          </a:p>
        </p:txBody>
      </p:sp>
      <p:sp>
        <p:nvSpPr>
          <p:cNvPr id="96260" name="Rectangle 4"/>
          <p:cNvSpPr>
            <a:spLocks noGrp="1" noChangeArrowheads="1"/>
          </p:cNvSpPr>
          <p:nvPr>
            <p:ph type="subTitle" idx="1"/>
          </p:nvPr>
        </p:nvSpPr>
        <p:spPr>
          <a:xfrm>
            <a:off x="1600200" y="3810000"/>
            <a:ext cx="6172200" cy="1752600"/>
          </a:xfrm>
        </p:spPr>
        <p:txBody>
          <a:bodyPr/>
          <a:lstStyle>
            <a:lvl1pPr marL="0" indent="0" algn="ctr">
              <a:buFontTx/>
              <a:buNone/>
              <a:defRPr/>
            </a:lvl1pPr>
          </a:lstStyle>
          <a:p>
            <a:r>
              <a:rPr lang="en-US" smtClean="0"/>
              <a:t>Click to edit Master subtitle style</a:t>
            </a:r>
            <a:endParaRPr lang="en-US" dirty="0"/>
          </a:p>
        </p:txBody>
      </p:sp>
    </p:spTree>
    <p:extLst>
      <p:ext uri="{BB962C8B-B14F-4D97-AF65-F5344CB8AC3E}">
        <p14:creationId xmlns:p14="http://schemas.microsoft.com/office/powerpoint/2010/main" val="327165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301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228600"/>
            <a:ext cx="19050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5626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2087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80312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974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5240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1524000"/>
            <a:ext cx="3695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9233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7789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8796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24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9674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189014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POWERPT_ex1"/>
          <p:cNvPicPr>
            <a:picLocks noChangeAspect="1" noChangeArrowheads="1"/>
          </p:cNvPicPr>
          <p:nvPr/>
        </p:nvPicPr>
        <p:blipFill>
          <a:blip r:embed="rId13">
            <a:extLst>
              <a:ext uri="{28A0092B-C50C-407E-A947-70E740481C1C}">
                <a14:useLocalDpi xmlns:a14="http://schemas.microsoft.com/office/drawing/2010/main" val="0"/>
              </a:ext>
            </a:extLst>
          </a:blip>
          <a:srcRect b="94130"/>
          <a:stretch>
            <a:fillRect/>
          </a:stretch>
        </p:blipFill>
        <p:spPr bwMode="auto">
          <a:xfrm>
            <a:off x="0" y="6096000"/>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40" name="Rectangle 8"/>
          <p:cNvSpPr>
            <a:spLocks noChangeArrowheads="1"/>
          </p:cNvSpPr>
          <p:nvPr/>
        </p:nvSpPr>
        <p:spPr bwMode="auto">
          <a:xfrm>
            <a:off x="152400" y="6477000"/>
            <a:ext cx="2133600" cy="152400"/>
          </a:xfrm>
          <a:prstGeom prst="rect">
            <a:avLst/>
          </a:prstGeom>
          <a:noFill/>
          <a:ln w="9525">
            <a:noFill/>
            <a:miter lim="800000"/>
            <a:headEnd/>
            <a:tailEnd/>
          </a:ln>
        </p:spPr>
        <p:txBody>
          <a:bodyPr/>
          <a:lstStyle/>
          <a:p>
            <a:pPr>
              <a:lnSpc>
                <a:spcPct val="90000"/>
              </a:lnSpc>
            </a:pPr>
            <a:r>
              <a:rPr lang="en-US" sz="800" b="0" i="1">
                <a:solidFill>
                  <a:srgbClr val="197AAB"/>
                </a:solidFill>
              </a:rPr>
              <a:t>© 2010 Pittsburgh Supercomputing Center</a:t>
            </a:r>
          </a:p>
        </p:txBody>
      </p:sp>
      <p:sp>
        <p:nvSpPr>
          <p:cNvPr id="1028" name="Rectangle 5"/>
          <p:cNvSpPr>
            <a:spLocks noGrp="1" noChangeArrowheads="1"/>
          </p:cNvSpPr>
          <p:nvPr>
            <p:ph type="title"/>
          </p:nvPr>
        </p:nvSpPr>
        <p:spPr bwMode="auto">
          <a:xfrm>
            <a:off x="533400" y="228600"/>
            <a:ext cx="7620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9" name="Rectangle 6"/>
          <p:cNvSpPr>
            <a:spLocks noGrp="1" noChangeArrowheads="1"/>
          </p:cNvSpPr>
          <p:nvPr>
            <p:ph type="body" idx="1"/>
          </p:nvPr>
        </p:nvSpPr>
        <p:spPr bwMode="auto">
          <a:xfrm>
            <a:off x="533400" y="1524000"/>
            <a:ext cx="7543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30" name="Picture 11" descr="PSClogo_secondary"/>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7600" y="6324600"/>
            <a:ext cx="14478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1"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xStyles>
    <p:titleStyle>
      <a:lvl1pPr algn="l" rtl="0" eaLnBrk="1" fontAlgn="base" hangingPunct="1">
        <a:spcBef>
          <a:spcPct val="0"/>
        </a:spcBef>
        <a:spcAft>
          <a:spcPct val="0"/>
        </a:spcAft>
        <a:defRPr sz="2800">
          <a:solidFill>
            <a:srgbClr val="197AAB"/>
          </a:solidFill>
          <a:latin typeface="+mj-lt"/>
          <a:ea typeface="+mj-ea"/>
          <a:cs typeface="ＭＳ Ｐゴシック" charset="-128"/>
        </a:defRPr>
      </a:lvl1pPr>
      <a:lvl2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2pPr>
      <a:lvl3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3pPr>
      <a:lvl4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4pPr>
      <a:lvl5pPr algn="l" rtl="0" eaLnBrk="1" fontAlgn="base" hangingPunct="1">
        <a:spcBef>
          <a:spcPct val="0"/>
        </a:spcBef>
        <a:spcAft>
          <a:spcPct val="0"/>
        </a:spcAft>
        <a:defRPr sz="2800">
          <a:solidFill>
            <a:srgbClr val="197AAB"/>
          </a:solidFill>
          <a:latin typeface="Arial" charset="0"/>
          <a:ea typeface="ＭＳ Ｐゴシック" pitchFamily="1" charset="-128"/>
          <a:cs typeface="ＭＳ Ｐゴシック" charset="-128"/>
        </a:defRPr>
      </a:lvl5pPr>
      <a:lvl6pPr marL="457200" algn="l" rtl="0" eaLnBrk="1" fontAlgn="base" hangingPunct="1">
        <a:spcBef>
          <a:spcPct val="0"/>
        </a:spcBef>
        <a:spcAft>
          <a:spcPct val="0"/>
        </a:spcAft>
        <a:defRPr sz="2800">
          <a:solidFill>
            <a:srgbClr val="197AAB"/>
          </a:solidFill>
          <a:latin typeface="Arial" charset="0"/>
          <a:ea typeface="ＭＳ Ｐゴシック" pitchFamily="1" charset="-128"/>
        </a:defRPr>
      </a:lvl6pPr>
      <a:lvl7pPr marL="914400" algn="l" rtl="0" eaLnBrk="1" fontAlgn="base" hangingPunct="1">
        <a:spcBef>
          <a:spcPct val="0"/>
        </a:spcBef>
        <a:spcAft>
          <a:spcPct val="0"/>
        </a:spcAft>
        <a:defRPr sz="2800">
          <a:solidFill>
            <a:srgbClr val="197AAB"/>
          </a:solidFill>
          <a:latin typeface="Arial" charset="0"/>
          <a:ea typeface="ＭＳ Ｐゴシック" pitchFamily="1" charset="-128"/>
        </a:defRPr>
      </a:lvl7pPr>
      <a:lvl8pPr marL="1371600" algn="l" rtl="0" eaLnBrk="1" fontAlgn="base" hangingPunct="1">
        <a:spcBef>
          <a:spcPct val="0"/>
        </a:spcBef>
        <a:spcAft>
          <a:spcPct val="0"/>
        </a:spcAft>
        <a:defRPr sz="2800">
          <a:solidFill>
            <a:srgbClr val="197AAB"/>
          </a:solidFill>
          <a:latin typeface="Arial" charset="0"/>
          <a:ea typeface="ＭＳ Ｐゴシック" pitchFamily="1" charset="-128"/>
        </a:defRPr>
      </a:lvl8pPr>
      <a:lvl9pPr marL="1828800" algn="l" rtl="0" eaLnBrk="1" fontAlgn="base" hangingPunct="1">
        <a:spcBef>
          <a:spcPct val="0"/>
        </a:spcBef>
        <a:spcAft>
          <a:spcPct val="0"/>
        </a:spcAft>
        <a:defRPr sz="2800">
          <a:solidFill>
            <a:srgbClr val="197AAB"/>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sz="2800">
          <a:solidFill>
            <a:srgbClr val="197AAB"/>
          </a:solidFill>
          <a:latin typeface="+mn-lt"/>
          <a:ea typeface="+mn-ea"/>
          <a:cs typeface="ＭＳ Ｐゴシック" charset="-128"/>
        </a:defRPr>
      </a:lvl1pPr>
      <a:lvl2pPr marL="742950" indent="-285750" algn="l" rtl="0" eaLnBrk="1" fontAlgn="base" hangingPunct="1">
        <a:spcBef>
          <a:spcPct val="20000"/>
        </a:spcBef>
        <a:spcAft>
          <a:spcPct val="0"/>
        </a:spcAft>
        <a:buChar char="–"/>
        <a:defRPr sz="2400">
          <a:solidFill>
            <a:srgbClr val="197AAB"/>
          </a:solidFill>
          <a:latin typeface="+mn-lt"/>
          <a:ea typeface="+mn-ea"/>
        </a:defRPr>
      </a:lvl2pPr>
      <a:lvl3pPr marL="1143000" indent="-228600" algn="l" rtl="0" eaLnBrk="1" fontAlgn="base" hangingPunct="1">
        <a:spcBef>
          <a:spcPct val="20000"/>
        </a:spcBef>
        <a:spcAft>
          <a:spcPct val="0"/>
        </a:spcAft>
        <a:buChar char="•"/>
        <a:defRPr sz="2000">
          <a:solidFill>
            <a:srgbClr val="197AAB"/>
          </a:solidFill>
          <a:latin typeface="+mn-lt"/>
          <a:ea typeface="+mn-ea"/>
        </a:defRPr>
      </a:lvl3pPr>
      <a:lvl4pPr marL="1600200" indent="-228600" algn="l" rtl="0" eaLnBrk="1" fontAlgn="base" hangingPunct="1">
        <a:spcBef>
          <a:spcPct val="20000"/>
        </a:spcBef>
        <a:spcAft>
          <a:spcPct val="0"/>
        </a:spcAft>
        <a:buChar char="–"/>
        <a:defRPr sz="2000">
          <a:solidFill>
            <a:srgbClr val="197AAB"/>
          </a:solidFill>
          <a:latin typeface="+mn-lt"/>
          <a:ea typeface="+mn-ea"/>
        </a:defRPr>
      </a:lvl4pPr>
      <a:lvl5pPr marL="2057400" indent="-228600" algn="l" rtl="0" eaLnBrk="1" fontAlgn="base" hangingPunct="1">
        <a:spcBef>
          <a:spcPct val="20000"/>
        </a:spcBef>
        <a:spcAft>
          <a:spcPct val="0"/>
        </a:spcAft>
        <a:buChar char="»"/>
        <a:defRPr sz="2000">
          <a:solidFill>
            <a:srgbClr val="197AAB"/>
          </a:solidFill>
          <a:latin typeface="+mn-lt"/>
          <a:ea typeface="+mn-ea"/>
        </a:defRPr>
      </a:lvl5pPr>
      <a:lvl6pPr marL="2514600" indent="-228600" algn="l" rtl="0" eaLnBrk="1" fontAlgn="base" hangingPunct="1">
        <a:spcBef>
          <a:spcPct val="20000"/>
        </a:spcBef>
        <a:spcAft>
          <a:spcPct val="0"/>
        </a:spcAft>
        <a:buChar char="»"/>
        <a:defRPr>
          <a:solidFill>
            <a:srgbClr val="197AAB"/>
          </a:solidFill>
          <a:latin typeface="+mn-lt"/>
          <a:ea typeface="+mn-ea"/>
        </a:defRPr>
      </a:lvl6pPr>
      <a:lvl7pPr marL="2971800" indent="-228600" algn="l" rtl="0" eaLnBrk="1" fontAlgn="base" hangingPunct="1">
        <a:spcBef>
          <a:spcPct val="20000"/>
        </a:spcBef>
        <a:spcAft>
          <a:spcPct val="0"/>
        </a:spcAft>
        <a:buChar char="»"/>
        <a:defRPr>
          <a:solidFill>
            <a:srgbClr val="197AAB"/>
          </a:solidFill>
          <a:latin typeface="+mn-lt"/>
          <a:ea typeface="+mn-ea"/>
        </a:defRPr>
      </a:lvl7pPr>
      <a:lvl8pPr marL="3429000" indent="-228600" algn="l" rtl="0" eaLnBrk="1" fontAlgn="base" hangingPunct="1">
        <a:spcBef>
          <a:spcPct val="20000"/>
        </a:spcBef>
        <a:spcAft>
          <a:spcPct val="0"/>
        </a:spcAft>
        <a:buChar char="»"/>
        <a:defRPr>
          <a:solidFill>
            <a:srgbClr val="197AAB"/>
          </a:solidFill>
          <a:latin typeface="+mn-lt"/>
          <a:ea typeface="+mn-ea"/>
        </a:defRPr>
      </a:lvl8pPr>
      <a:lvl9pPr marL="3886200" indent="-228600" algn="l" rtl="0" eaLnBrk="1" fontAlgn="base" hangingPunct="1">
        <a:spcBef>
          <a:spcPct val="20000"/>
        </a:spcBef>
        <a:spcAft>
          <a:spcPct val="0"/>
        </a:spcAft>
        <a:buChar char="»"/>
        <a:defRPr>
          <a:solidFill>
            <a:srgbClr val="197AAB"/>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ocalhost/map.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eb10g.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smtClean="0">
                <a:latin typeface="Arial" charset="0"/>
                <a:ea typeface="ＭＳ Ｐゴシック" charset="0"/>
                <a:cs typeface="ＭＳ Ｐゴシック" charset="0"/>
              </a:rPr>
              <a:t>Web10G: Stack Metrics for the Rest of Us</a:t>
            </a:r>
            <a:endParaRPr lang="en-US" dirty="0">
              <a:latin typeface="Arial" charset="0"/>
              <a:ea typeface="ＭＳ Ｐゴシック" charset="0"/>
              <a:cs typeface="ＭＳ Ｐゴシック" charset="0"/>
            </a:endParaRPr>
          </a:p>
        </p:txBody>
      </p:sp>
      <p:sp>
        <p:nvSpPr>
          <p:cNvPr id="15363" name="Subtitle 2"/>
          <p:cNvSpPr>
            <a:spLocks noGrp="1"/>
          </p:cNvSpPr>
          <p:nvPr>
            <p:ph type="subTitle" idx="1"/>
          </p:nvPr>
        </p:nvSpPr>
        <p:spPr>
          <a:xfrm>
            <a:off x="2667000" y="4686300"/>
            <a:ext cx="6172200" cy="1752600"/>
          </a:xfrm>
        </p:spPr>
        <p:txBody>
          <a:bodyPr/>
          <a:lstStyle/>
          <a:p>
            <a:pPr algn="r" eaLnBrk="1" hangingPunct="1"/>
            <a:r>
              <a:rPr lang="en-US" sz="1800" dirty="0" smtClean="0">
                <a:latin typeface="Arial" charset="0"/>
                <a:ea typeface="ＭＳ Ｐゴシック" charset="0"/>
                <a:cs typeface="ＭＳ Ｐゴシック" charset="0"/>
              </a:rPr>
              <a:t>Internet2 Technical Conference</a:t>
            </a:r>
            <a:endParaRPr lang="en-US" sz="1800" dirty="0" smtClean="0">
              <a:latin typeface="Arial" charset="0"/>
              <a:ea typeface="ＭＳ Ｐゴシック" charset="0"/>
              <a:cs typeface="ＭＳ Ｐゴシック" charset="0"/>
            </a:endParaRPr>
          </a:p>
          <a:p>
            <a:pPr algn="r" eaLnBrk="1" hangingPunct="1"/>
            <a:r>
              <a:rPr lang="en-US" sz="1800" dirty="0" smtClean="0">
                <a:latin typeface="Arial" charset="0"/>
                <a:ea typeface="ＭＳ Ｐゴシック" charset="0"/>
                <a:cs typeface="ＭＳ Ｐゴシック" charset="0"/>
              </a:rPr>
              <a:t>October </a:t>
            </a:r>
            <a:r>
              <a:rPr lang="en-US" sz="1800" dirty="0" smtClean="0">
                <a:latin typeface="Arial" charset="0"/>
                <a:ea typeface="ＭＳ Ｐゴシック" charset="0"/>
                <a:cs typeface="ＭＳ Ｐゴシック" charset="0"/>
              </a:rPr>
              <a:t>30</a:t>
            </a:r>
            <a:r>
              <a:rPr lang="en-US" sz="1800" baseline="30000" dirty="0" smtClean="0">
                <a:latin typeface="Arial" charset="0"/>
                <a:ea typeface="ＭＳ Ｐゴシック" charset="0"/>
                <a:cs typeface="ＭＳ Ｐゴシック" charset="0"/>
              </a:rPr>
              <a:t>th</a:t>
            </a:r>
            <a:r>
              <a:rPr lang="en-US" sz="1800" dirty="0" smtClean="0">
                <a:latin typeface="Arial" charset="0"/>
                <a:ea typeface="ＭＳ Ｐゴシック" charset="0"/>
                <a:cs typeface="ＭＳ Ｐゴシック" charset="0"/>
              </a:rPr>
              <a:t>, </a:t>
            </a:r>
            <a:r>
              <a:rPr lang="en-US" sz="1800" dirty="0" smtClean="0">
                <a:latin typeface="Arial" charset="0"/>
                <a:ea typeface="ＭＳ Ｐゴシック" charset="0"/>
                <a:cs typeface="ＭＳ Ｐゴシック" charset="0"/>
              </a:rPr>
              <a:t>2014</a:t>
            </a:r>
          </a:p>
          <a:p>
            <a:pPr algn="r" eaLnBrk="1" hangingPunct="1"/>
            <a:r>
              <a:rPr lang="en-US" sz="1800" dirty="0" smtClean="0">
                <a:latin typeface="Arial" charset="0"/>
                <a:ea typeface="ＭＳ Ｐゴシック" charset="0"/>
                <a:cs typeface="ＭＳ Ｐゴシック" charset="0"/>
              </a:rPr>
              <a:t>Chris Rapier</a:t>
            </a:r>
          </a:p>
          <a:p>
            <a:pPr algn="r"/>
            <a:r>
              <a:rPr lang="en-US" sz="1800" dirty="0" err="1" smtClean="0">
                <a:latin typeface="Arial" charset="0"/>
                <a:ea typeface="ＭＳ Ｐゴシック" charset="0"/>
                <a:cs typeface="ＭＳ Ｐゴシック" charset="0"/>
              </a:rPr>
              <a:t>rapier@psc.edu</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Insight Tool</a:t>
            </a:r>
            <a:endParaRPr lang="en-US" dirty="0"/>
          </a:p>
        </p:txBody>
      </p:sp>
      <p:sp>
        <p:nvSpPr>
          <p:cNvPr id="3" name="Content Placeholder 2"/>
          <p:cNvSpPr>
            <a:spLocks noGrp="1"/>
          </p:cNvSpPr>
          <p:nvPr>
            <p:ph idx="1"/>
          </p:nvPr>
        </p:nvSpPr>
        <p:spPr>
          <a:xfrm>
            <a:off x="533400" y="1295400"/>
            <a:ext cx="7543800" cy="5029200"/>
          </a:xfrm>
        </p:spPr>
        <p:txBody>
          <a:bodyPr/>
          <a:lstStyle/>
          <a:p>
            <a:r>
              <a:rPr lang="en-US" dirty="0" smtClean="0"/>
              <a:t>Three different types of network users</a:t>
            </a:r>
          </a:p>
          <a:p>
            <a:pPr lvl="1"/>
            <a:r>
              <a:rPr lang="en-US" dirty="0" smtClean="0"/>
              <a:t>Those who know, those who expect too much, those who expect too little</a:t>
            </a:r>
          </a:p>
          <a:p>
            <a:pPr lvl="1"/>
            <a:r>
              <a:rPr lang="en-US" dirty="0"/>
              <a:t>Underutilization is a *real* </a:t>
            </a:r>
            <a:r>
              <a:rPr lang="en-US" dirty="0" smtClean="0"/>
              <a:t>problem</a:t>
            </a:r>
          </a:p>
          <a:p>
            <a:r>
              <a:rPr lang="en-US" dirty="0" smtClean="0"/>
              <a:t>How do we help those who don’t expect enough?</a:t>
            </a:r>
          </a:p>
          <a:p>
            <a:pPr lvl="1"/>
            <a:r>
              <a:rPr lang="en-US" dirty="0" smtClean="0"/>
              <a:t>Give them a tool to visualize their flows</a:t>
            </a:r>
          </a:p>
          <a:p>
            <a:pPr lvl="1"/>
            <a:r>
              <a:rPr lang="en-US" dirty="0" smtClean="0"/>
              <a:t>Point out poorly performing flows</a:t>
            </a:r>
          </a:p>
          <a:p>
            <a:pPr lvl="2"/>
            <a:r>
              <a:rPr lang="en-US" dirty="0" smtClean="0"/>
              <a:t>Which is a *hard* problem</a:t>
            </a:r>
          </a:p>
          <a:p>
            <a:pPr lvl="1"/>
            <a:r>
              <a:rPr lang="en-US" dirty="0" smtClean="0"/>
              <a:t>Let them easily report problems to the NOC</a:t>
            </a:r>
          </a:p>
          <a:p>
            <a:pPr lvl="1"/>
            <a:r>
              <a:rPr lang="en-US" dirty="0" smtClean="0"/>
              <a:t>Teach them what to expect</a:t>
            </a:r>
          </a:p>
          <a:p>
            <a:pPr lvl="1"/>
            <a:endParaRPr lang="en-US" dirty="0" smtClean="0"/>
          </a:p>
          <a:p>
            <a:pPr lvl="1"/>
            <a:endParaRPr lang="en-US" dirty="0" smtClean="0"/>
          </a:p>
          <a:p>
            <a:pPr lvl="2"/>
            <a:endParaRPr lang="en-US" dirty="0" smtClean="0"/>
          </a:p>
        </p:txBody>
      </p:sp>
    </p:spTree>
    <p:extLst>
      <p:ext uri="{BB962C8B-B14F-4D97-AF65-F5344CB8AC3E}">
        <p14:creationId xmlns:p14="http://schemas.microsoft.com/office/powerpoint/2010/main" val="123287646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Insight UI</a:t>
            </a:r>
            <a:endParaRPr lang="en-US" dirty="0"/>
          </a:p>
        </p:txBody>
      </p:sp>
      <p:pic>
        <p:nvPicPr>
          <p:cNvPr id="4" name="Content Placeholder 3" descr="Screen Shot 2014-09-04 at 2.00.29 PM.png"/>
          <p:cNvPicPr>
            <a:picLocks noGrp="1" noChangeAspect="1"/>
          </p:cNvPicPr>
          <p:nvPr>
            <p:ph idx="1"/>
          </p:nvPr>
        </p:nvPicPr>
        <p:blipFill>
          <a:blip r:embed="rId3">
            <a:extLst>
              <a:ext uri="{28A0092B-C50C-407E-A947-70E740481C1C}">
                <a14:useLocalDpi xmlns:a14="http://schemas.microsoft.com/office/drawing/2010/main" val="0"/>
              </a:ext>
            </a:extLst>
          </a:blip>
          <a:srcRect l="3340" r="3340"/>
          <a:stretch>
            <a:fillRect/>
          </a:stretch>
        </p:blipFill>
        <p:spPr>
          <a:xfrm>
            <a:off x="609600" y="1068520"/>
            <a:ext cx="7924800" cy="5043055"/>
          </a:xfrm>
        </p:spPr>
      </p:pic>
    </p:spTree>
    <p:extLst>
      <p:ext uri="{BB962C8B-B14F-4D97-AF65-F5344CB8AC3E}">
        <p14:creationId xmlns:p14="http://schemas.microsoft.com/office/powerpoint/2010/main" val="41161142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Insight client</a:t>
            </a:r>
            <a:endParaRPr lang="en-US" dirty="0"/>
          </a:p>
        </p:txBody>
      </p:sp>
      <p:sp>
        <p:nvSpPr>
          <p:cNvPr id="3" name="Content Placeholder 2"/>
          <p:cNvSpPr>
            <a:spLocks noGrp="1"/>
          </p:cNvSpPr>
          <p:nvPr>
            <p:ph idx="1"/>
          </p:nvPr>
        </p:nvSpPr>
        <p:spPr/>
        <p:txBody>
          <a:bodyPr/>
          <a:lstStyle/>
          <a:p>
            <a:r>
              <a:rPr lang="en-US" sz="2400" dirty="0" smtClean="0"/>
              <a:t>Simple </a:t>
            </a:r>
            <a:r>
              <a:rPr lang="en-US" sz="2400" dirty="0" err="1" smtClean="0"/>
              <a:t>websocket</a:t>
            </a:r>
            <a:r>
              <a:rPr lang="en-US" sz="2400" dirty="0" smtClean="0"/>
              <a:t> server that monitors flows</a:t>
            </a:r>
            <a:endParaRPr lang="en-US" sz="2000" dirty="0" smtClean="0"/>
          </a:p>
          <a:p>
            <a:r>
              <a:rPr lang="en-US" sz="2400" dirty="0" smtClean="0"/>
              <a:t>Accepts commands in JSON format</a:t>
            </a:r>
          </a:p>
          <a:p>
            <a:pPr lvl="1"/>
            <a:r>
              <a:rPr lang="en-US" sz="2000" dirty="0" smtClean="0"/>
              <a:t>Stacked filters allow for fine tuning of the returned data</a:t>
            </a:r>
          </a:p>
          <a:p>
            <a:pPr lvl="2"/>
            <a:r>
              <a:rPr lang="en-US" sz="1800" dirty="0" smtClean="0"/>
              <a:t>Filter on destination IP/mask, ports, and applications</a:t>
            </a:r>
          </a:p>
          <a:p>
            <a:pPr lvl="2"/>
            <a:r>
              <a:rPr lang="en-US" sz="1800" dirty="0" smtClean="0"/>
              <a:t>Metric mask to limit results to specific data points</a:t>
            </a:r>
          </a:p>
          <a:p>
            <a:r>
              <a:rPr lang="en-US" sz="2400" dirty="0" smtClean="0"/>
              <a:t>Reports returned in JSON format</a:t>
            </a:r>
          </a:p>
          <a:p>
            <a:r>
              <a:rPr lang="en-US" sz="2400" dirty="0" smtClean="0"/>
              <a:t>Not tied to a specific UI. </a:t>
            </a:r>
          </a:p>
          <a:p>
            <a:pPr lvl="1"/>
            <a:r>
              <a:rPr lang="en-US" sz="2000" dirty="0" smtClean="0"/>
              <a:t>Can be used as a base for other monitoring projects</a:t>
            </a:r>
          </a:p>
          <a:p>
            <a:r>
              <a:rPr lang="en-US" sz="2400" dirty="0" smtClean="0"/>
              <a:t>Can return reports directly to a RDBMS</a:t>
            </a:r>
          </a:p>
          <a:p>
            <a:pPr lvl="1"/>
            <a:endParaRPr lang="en-US" dirty="0" smtClean="0"/>
          </a:p>
        </p:txBody>
      </p:sp>
    </p:spTree>
    <p:extLst>
      <p:ext uri="{BB962C8B-B14F-4D97-AF65-F5344CB8AC3E}">
        <p14:creationId xmlns:p14="http://schemas.microsoft.com/office/powerpoint/2010/main" val="287755793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Insight NOC Tool</a:t>
            </a:r>
            <a:endParaRPr lang="en-US" dirty="0"/>
          </a:p>
        </p:txBody>
      </p:sp>
      <p:sp>
        <p:nvSpPr>
          <p:cNvPr id="3" name="Content Placeholder 2"/>
          <p:cNvSpPr>
            <a:spLocks noGrp="1"/>
          </p:cNvSpPr>
          <p:nvPr>
            <p:ph idx="1"/>
          </p:nvPr>
        </p:nvSpPr>
        <p:spPr/>
        <p:txBody>
          <a:bodyPr/>
          <a:lstStyle/>
          <a:p>
            <a:r>
              <a:rPr lang="en-US" dirty="0" smtClean="0"/>
              <a:t>Give NOCs an easy entry point into reported flow data</a:t>
            </a:r>
          </a:p>
          <a:p>
            <a:r>
              <a:rPr lang="en-US" dirty="0" smtClean="0"/>
              <a:t>Still barebones at the moment </a:t>
            </a:r>
          </a:p>
          <a:p>
            <a:pPr lvl="1"/>
            <a:r>
              <a:rPr lang="en-US" dirty="0" smtClean="0"/>
              <a:t>Currently can find a view data in a table format</a:t>
            </a:r>
          </a:p>
          <a:p>
            <a:pPr lvl="1"/>
            <a:r>
              <a:rPr lang="en-US" dirty="0" smtClean="0"/>
              <a:t>Hoping to add:</a:t>
            </a:r>
          </a:p>
          <a:p>
            <a:pPr lvl="2"/>
            <a:r>
              <a:rPr lang="en-US" dirty="0" smtClean="0"/>
              <a:t>Reporting</a:t>
            </a:r>
          </a:p>
          <a:p>
            <a:pPr lvl="2"/>
            <a:r>
              <a:rPr lang="en-US" dirty="0" smtClean="0"/>
              <a:t>Advanced search</a:t>
            </a:r>
          </a:p>
          <a:p>
            <a:pPr lvl="2"/>
            <a:r>
              <a:rPr lang="en-US" dirty="0" smtClean="0"/>
              <a:t>Some level of data visualization</a:t>
            </a:r>
          </a:p>
          <a:p>
            <a:pPr lvl="3"/>
            <a:r>
              <a:rPr lang="en-US" dirty="0" smtClean="0"/>
              <a:t>Particularly to show change over life of flow</a:t>
            </a:r>
            <a:endParaRPr lang="en-US" dirty="0"/>
          </a:p>
        </p:txBody>
      </p:sp>
    </p:spTree>
    <p:extLst>
      <p:ext uri="{BB962C8B-B14F-4D97-AF65-F5344CB8AC3E}">
        <p14:creationId xmlns:p14="http://schemas.microsoft.com/office/powerpoint/2010/main" val="12512550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Insight in Action</a:t>
            </a:r>
            <a:endParaRPr lang="en-US" dirty="0"/>
          </a:p>
        </p:txBody>
      </p:sp>
      <p:sp>
        <p:nvSpPr>
          <p:cNvPr id="3" name="Content Placeholder 2"/>
          <p:cNvSpPr>
            <a:spLocks noGrp="1"/>
          </p:cNvSpPr>
          <p:nvPr>
            <p:ph idx="1"/>
          </p:nvPr>
        </p:nvSpPr>
        <p:spPr/>
        <p:txBody>
          <a:bodyPr/>
          <a:lstStyle/>
          <a:p>
            <a:r>
              <a:rPr lang="en-US" dirty="0" smtClean="0"/>
              <a:t>Your patience please while we load the </a:t>
            </a:r>
            <a:r>
              <a:rPr lang="en-US" dirty="0" smtClean="0">
                <a:hlinkClick r:id="rId2"/>
              </a:rPr>
              <a:t>demo</a:t>
            </a:r>
            <a:r>
              <a:rPr lang="en-US" dirty="0" smtClean="0"/>
              <a:t> </a:t>
            </a:r>
            <a:endParaRPr lang="en-US" dirty="0"/>
          </a:p>
        </p:txBody>
      </p:sp>
    </p:spTree>
    <p:extLst>
      <p:ext uri="{BB962C8B-B14F-4D97-AF65-F5344CB8AC3E}">
        <p14:creationId xmlns:p14="http://schemas.microsoft.com/office/powerpoint/2010/main" val="63020675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Insight</a:t>
            </a:r>
            <a:endParaRPr lang="en-US" dirty="0"/>
          </a:p>
        </p:txBody>
      </p:sp>
      <p:sp>
        <p:nvSpPr>
          <p:cNvPr id="3" name="Content Placeholder 2"/>
          <p:cNvSpPr>
            <a:spLocks noGrp="1"/>
          </p:cNvSpPr>
          <p:nvPr>
            <p:ph idx="1"/>
          </p:nvPr>
        </p:nvSpPr>
        <p:spPr>
          <a:xfrm>
            <a:off x="533400" y="1295400"/>
            <a:ext cx="7543800" cy="5029200"/>
          </a:xfrm>
        </p:spPr>
        <p:txBody>
          <a:bodyPr/>
          <a:lstStyle/>
          <a:p>
            <a:r>
              <a:rPr lang="en-US" dirty="0" smtClean="0"/>
              <a:t>Insight tool is still too limited for most users</a:t>
            </a:r>
          </a:p>
          <a:p>
            <a:pPr lvl="1"/>
            <a:r>
              <a:rPr lang="en-US" dirty="0" smtClean="0"/>
              <a:t>Dependencies create large barriers to entry</a:t>
            </a:r>
          </a:p>
          <a:p>
            <a:pPr lvl="1"/>
            <a:r>
              <a:rPr lang="en-US" dirty="0" smtClean="0"/>
              <a:t>Cannot monitor 3</a:t>
            </a:r>
            <a:r>
              <a:rPr lang="en-US" baseline="30000" dirty="0" smtClean="0"/>
              <a:t>rd</a:t>
            </a:r>
            <a:r>
              <a:rPr lang="en-US" dirty="0" smtClean="0"/>
              <a:t> party transfers</a:t>
            </a:r>
          </a:p>
          <a:p>
            <a:pPr lvl="1"/>
            <a:r>
              <a:rPr lang="en-US" dirty="0" smtClean="0"/>
              <a:t>Still requires users to *watch* the flow</a:t>
            </a:r>
          </a:p>
          <a:p>
            <a:r>
              <a:rPr lang="en-US" dirty="0" smtClean="0"/>
              <a:t>Solution: Install in DMZs to monitor scheduled transfers</a:t>
            </a:r>
          </a:p>
          <a:p>
            <a:pPr lvl="1"/>
            <a:r>
              <a:rPr lang="en-US" dirty="0" smtClean="0"/>
              <a:t>Provide a UI to the NOC with better alarming</a:t>
            </a:r>
          </a:p>
          <a:p>
            <a:pPr lvl="2"/>
            <a:r>
              <a:rPr lang="en-US" dirty="0" smtClean="0"/>
              <a:t>This would include reporting and analysis to find trends</a:t>
            </a:r>
          </a:p>
          <a:p>
            <a:pPr lvl="1"/>
            <a:r>
              <a:rPr lang="en-US" dirty="0" smtClean="0"/>
              <a:t>Give users access to real time visualization or post transfer reports in plain language</a:t>
            </a:r>
          </a:p>
          <a:p>
            <a:pPr lvl="2"/>
            <a:r>
              <a:rPr lang="en-US" dirty="0" smtClean="0"/>
              <a:t>Authorization is going to be hard but doable.</a:t>
            </a:r>
          </a:p>
          <a:p>
            <a:pPr lvl="1"/>
            <a:endParaRPr lang="en-US" dirty="0" smtClean="0"/>
          </a:p>
          <a:p>
            <a:endParaRPr lang="en-US" dirty="0" smtClean="0"/>
          </a:p>
        </p:txBody>
      </p:sp>
    </p:spTree>
    <p:extLst>
      <p:ext uri="{BB962C8B-B14F-4D97-AF65-F5344CB8AC3E}">
        <p14:creationId xmlns:p14="http://schemas.microsoft.com/office/powerpoint/2010/main" val="18492364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Web10g</a:t>
            </a:r>
            <a:endParaRPr lang="en-US" dirty="0"/>
          </a:p>
        </p:txBody>
      </p:sp>
      <p:sp>
        <p:nvSpPr>
          <p:cNvPr id="3" name="Content Placeholder 2"/>
          <p:cNvSpPr>
            <a:spLocks noGrp="1"/>
          </p:cNvSpPr>
          <p:nvPr>
            <p:ph idx="1"/>
          </p:nvPr>
        </p:nvSpPr>
        <p:spPr/>
        <p:txBody>
          <a:bodyPr/>
          <a:lstStyle/>
          <a:p>
            <a:r>
              <a:rPr lang="en-US" dirty="0" smtClean="0"/>
              <a:t>Core code is stable and deployable </a:t>
            </a:r>
          </a:p>
          <a:p>
            <a:r>
              <a:rPr lang="en-US" dirty="0" smtClean="0"/>
              <a:t>Working with teams at Google to prepare for submission to Linux kernel</a:t>
            </a:r>
          </a:p>
          <a:p>
            <a:r>
              <a:rPr lang="en-US" dirty="0" smtClean="0"/>
              <a:t>Tool development is on going</a:t>
            </a:r>
          </a:p>
          <a:p>
            <a:endParaRPr lang="en-US" dirty="0"/>
          </a:p>
          <a:p>
            <a:r>
              <a:rPr lang="en-US" dirty="0" smtClean="0">
                <a:hlinkClick r:id="rId2"/>
              </a:rPr>
              <a:t>http://www.web10g.org</a:t>
            </a:r>
            <a:endParaRPr lang="en-US" dirty="0" smtClean="0"/>
          </a:p>
          <a:p>
            <a:r>
              <a:rPr lang="en-US" dirty="0" smtClean="0"/>
              <a:t>http://</a:t>
            </a:r>
            <a:r>
              <a:rPr lang="en-US" dirty="0" err="1" smtClean="0"/>
              <a:t>github.com</a:t>
            </a:r>
            <a:r>
              <a:rPr lang="en-US" dirty="0" smtClean="0"/>
              <a:t>/rapier1/web10g</a:t>
            </a:r>
          </a:p>
          <a:p>
            <a:r>
              <a:rPr lang="en-US" dirty="0" err="1" smtClean="0"/>
              <a:t>rapier@psc.edu</a:t>
            </a:r>
            <a:endParaRPr lang="en-US" dirty="0"/>
          </a:p>
        </p:txBody>
      </p:sp>
    </p:spTree>
    <p:extLst>
      <p:ext uri="{BB962C8B-B14F-4D97-AF65-F5344CB8AC3E}">
        <p14:creationId xmlns:p14="http://schemas.microsoft.com/office/powerpoint/2010/main" val="29276901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Stack Metrics Matter</a:t>
            </a:r>
            <a:endParaRPr lang="en-US" dirty="0"/>
          </a:p>
        </p:txBody>
      </p:sp>
      <p:sp>
        <p:nvSpPr>
          <p:cNvPr id="3" name="Content Placeholder 2"/>
          <p:cNvSpPr>
            <a:spLocks noGrp="1"/>
          </p:cNvSpPr>
          <p:nvPr>
            <p:ph idx="1"/>
          </p:nvPr>
        </p:nvSpPr>
        <p:spPr>
          <a:xfrm>
            <a:off x="533400" y="1143000"/>
            <a:ext cx="7543800" cy="5181600"/>
          </a:xfrm>
        </p:spPr>
        <p:txBody>
          <a:bodyPr/>
          <a:lstStyle/>
          <a:p>
            <a:r>
              <a:rPr lang="en-US" dirty="0" smtClean="0"/>
              <a:t>All performance problems look the same</a:t>
            </a:r>
          </a:p>
          <a:p>
            <a:pPr lvl="1"/>
            <a:r>
              <a:rPr lang="en-US" dirty="0" smtClean="0"/>
              <a:t>Which complicates diagnosis considerably</a:t>
            </a:r>
          </a:p>
          <a:p>
            <a:pPr lvl="2"/>
            <a:r>
              <a:rPr lang="en-US" dirty="0" smtClean="0"/>
              <a:t>This imparts a significant impediment to workflow</a:t>
            </a:r>
            <a:endParaRPr lang="en-US" dirty="0"/>
          </a:p>
          <a:p>
            <a:pPr lvl="1"/>
            <a:r>
              <a:rPr lang="en-US" dirty="0" smtClean="0"/>
              <a:t>However, the TCP stack ‘knows’ quite a lot</a:t>
            </a:r>
          </a:p>
          <a:p>
            <a:pPr lvl="2"/>
            <a:r>
              <a:rPr lang="en-US" dirty="0" smtClean="0"/>
              <a:t>It has to in order to respond to events properly</a:t>
            </a:r>
          </a:p>
          <a:p>
            <a:pPr lvl="1"/>
            <a:r>
              <a:rPr lang="en-US" dirty="0" smtClean="0"/>
              <a:t>Getting what the stack knows to the user can help identify the cause of poor performance</a:t>
            </a:r>
          </a:p>
          <a:p>
            <a:pPr lvl="2"/>
            <a:r>
              <a:rPr lang="en-US" dirty="0" smtClean="0"/>
              <a:t>Sadly, the stack isn’t instrumented. All we really have is a ‘check engine’ light.</a:t>
            </a:r>
          </a:p>
          <a:p>
            <a:pPr marL="0" indent="0">
              <a:buNone/>
            </a:pPr>
            <a:endParaRPr lang="en-US" dirty="0" smtClean="0"/>
          </a:p>
        </p:txBody>
      </p:sp>
    </p:spTree>
    <p:extLst>
      <p:ext uri="{BB962C8B-B14F-4D97-AF65-F5344CB8AC3E}">
        <p14:creationId xmlns:p14="http://schemas.microsoft.com/office/powerpoint/2010/main" val="29236906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Stack Metrics Matter 2</a:t>
            </a:r>
            <a:endParaRPr lang="en-US" dirty="0"/>
          </a:p>
        </p:txBody>
      </p:sp>
      <p:sp>
        <p:nvSpPr>
          <p:cNvPr id="3" name="Content Placeholder 2"/>
          <p:cNvSpPr>
            <a:spLocks noGrp="1"/>
          </p:cNvSpPr>
          <p:nvPr>
            <p:ph idx="1"/>
          </p:nvPr>
        </p:nvSpPr>
        <p:spPr>
          <a:xfrm>
            <a:off x="533400" y="1143000"/>
            <a:ext cx="7543800" cy="5181600"/>
          </a:xfrm>
        </p:spPr>
        <p:txBody>
          <a:bodyPr/>
          <a:lstStyle/>
          <a:p>
            <a:r>
              <a:rPr lang="en-US" dirty="0" smtClean="0"/>
              <a:t>Poor performance increases costs and decreases productivity</a:t>
            </a:r>
          </a:p>
          <a:p>
            <a:pPr lvl="1"/>
            <a:r>
              <a:rPr lang="en-US" dirty="0" smtClean="0"/>
              <a:t>Resolution of performance problems takes time</a:t>
            </a:r>
          </a:p>
          <a:p>
            <a:pPr lvl="2"/>
            <a:r>
              <a:rPr lang="en-US" dirty="0" smtClean="0"/>
              <a:t>Often because each problem has to be addressed from a position of no information</a:t>
            </a:r>
          </a:p>
          <a:p>
            <a:pPr lvl="2"/>
            <a:r>
              <a:rPr lang="en-US" dirty="0" smtClean="0"/>
              <a:t>The interactive cycle with the user can take days if not weeks to resolve the problem</a:t>
            </a:r>
          </a:p>
          <a:p>
            <a:r>
              <a:rPr lang="en-US" dirty="0" smtClean="0"/>
              <a:t>Stack metrics can give engineers real time real world insight.</a:t>
            </a:r>
          </a:p>
          <a:p>
            <a:pPr lvl="1"/>
            <a:r>
              <a:rPr lang="en-US" dirty="0" smtClean="0"/>
              <a:t>This can reduce user downtime and support staff effort</a:t>
            </a:r>
          </a:p>
          <a:p>
            <a:pPr lvl="2"/>
            <a:endParaRPr lang="en-US" dirty="0" smtClean="0"/>
          </a:p>
          <a:p>
            <a:pPr lvl="1"/>
            <a:endParaRPr lang="en-US" dirty="0" smtClean="0"/>
          </a:p>
        </p:txBody>
      </p:sp>
    </p:spTree>
    <p:extLst>
      <p:ext uri="{BB962C8B-B14F-4D97-AF65-F5344CB8AC3E}">
        <p14:creationId xmlns:p14="http://schemas.microsoft.com/office/powerpoint/2010/main" val="36709841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t>
            </a:r>
            <a:r>
              <a:rPr lang="en-US" dirty="0"/>
              <a:t>G</a:t>
            </a:r>
            <a:r>
              <a:rPr lang="en-US" dirty="0" smtClean="0"/>
              <a:t>et The Metrics</a:t>
            </a:r>
            <a:endParaRPr lang="en-US" dirty="0"/>
          </a:p>
        </p:txBody>
      </p:sp>
      <p:sp>
        <p:nvSpPr>
          <p:cNvPr id="3" name="Content Placeholder 2"/>
          <p:cNvSpPr>
            <a:spLocks noGrp="1"/>
          </p:cNvSpPr>
          <p:nvPr>
            <p:ph idx="1"/>
          </p:nvPr>
        </p:nvSpPr>
        <p:spPr/>
        <p:txBody>
          <a:bodyPr/>
          <a:lstStyle/>
          <a:p>
            <a:r>
              <a:rPr lang="en-US" dirty="0" smtClean="0"/>
              <a:t>Instrument the stack </a:t>
            </a:r>
          </a:p>
          <a:p>
            <a:r>
              <a:rPr lang="en-US" dirty="0" smtClean="0"/>
              <a:t>Bring the metrics out of the kernel</a:t>
            </a:r>
          </a:p>
          <a:p>
            <a:r>
              <a:rPr lang="en-US" dirty="0" smtClean="0"/>
              <a:t>Provide an API</a:t>
            </a:r>
          </a:p>
          <a:p>
            <a:r>
              <a:rPr lang="en-US" dirty="0" smtClean="0"/>
              <a:t>Build tools</a:t>
            </a:r>
          </a:p>
          <a:p>
            <a:r>
              <a:rPr lang="en-US" dirty="0" smtClean="0"/>
              <a:t>Simple!</a:t>
            </a:r>
          </a:p>
          <a:p>
            <a:pPr lvl="2"/>
            <a:endParaRPr lang="en-US" dirty="0" smtClean="0"/>
          </a:p>
        </p:txBody>
      </p:sp>
    </p:spTree>
    <p:extLst>
      <p:ext uri="{BB962C8B-B14F-4D97-AF65-F5344CB8AC3E}">
        <p14:creationId xmlns:p14="http://schemas.microsoft.com/office/powerpoint/2010/main" val="35381702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Web10G: Making it Happen</a:t>
            </a:r>
            <a:endParaRPr lang="en-US" dirty="0"/>
          </a:p>
        </p:txBody>
      </p:sp>
      <p:sp>
        <p:nvSpPr>
          <p:cNvPr id="3" name="Content Placeholder 2"/>
          <p:cNvSpPr>
            <a:spLocks noGrp="1"/>
          </p:cNvSpPr>
          <p:nvPr>
            <p:ph idx="1"/>
          </p:nvPr>
        </p:nvSpPr>
        <p:spPr>
          <a:xfrm>
            <a:off x="533400" y="1295400"/>
            <a:ext cx="7543800" cy="5029200"/>
          </a:xfrm>
        </p:spPr>
        <p:txBody>
          <a:bodyPr/>
          <a:lstStyle/>
          <a:p>
            <a:r>
              <a:rPr lang="en-US" sz="2400" dirty="0" smtClean="0"/>
              <a:t>Instrumentation</a:t>
            </a:r>
          </a:p>
          <a:p>
            <a:pPr lvl="1"/>
            <a:r>
              <a:rPr lang="en-US" sz="2000" dirty="0" smtClean="0"/>
              <a:t>RFC 4898 provides the basis of the KIS</a:t>
            </a:r>
          </a:p>
          <a:p>
            <a:pPr lvl="2"/>
            <a:r>
              <a:rPr lang="en-US" sz="1800" dirty="0" smtClean="0"/>
              <a:t>127+ different metrics based on known and inferred events in the TCP stack. </a:t>
            </a:r>
          </a:p>
          <a:p>
            <a:pPr lvl="2"/>
            <a:r>
              <a:rPr lang="en-US" sz="1800" dirty="0" smtClean="0"/>
              <a:t>Duplicate </a:t>
            </a:r>
            <a:r>
              <a:rPr lang="en-US" sz="1800" dirty="0" err="1" smtClean="0"/>
              <a:t>acks</a:t>
            </a:r>
            <a:r>
              <a:rPr lang="en-US" sz="1800" dirty="0" smtClean="0"/>
              <a:t>, spurious retransmissions, timeouts, congestion window, sack blocks, congestion events, etc.</a:t>
            </a:r>
          </a:p>
          <a:p>
            <a:pPr lvl="1"/>
            <a:r>
              <a:rPr lang="en-US" sz="2000" dirty="0" smtClean="0"/>
              <a:t>Currently supports Reno, BIC, CUBIC, &amp; HTCP.</a:t>
            </a:r>
          </a:p>
          <a:p>
            <a:pPr lvl="1"/>
            <a:r>
              <a:rPr lang="en-US" sz="2000" dirty="0" smtClean="0"/>
              <a:t>Each connection is maintained in a persistent yet stateless </a:t>
            </a:r>
            <a:r>
              <a:rPr lang="en-US" sz="2000" dirty="0" err="1" smtClean="0"/>
              <a:t>struct</a:t>
            </a:r>
            <a:r>
              <a:rPr lang="en-US" sz="2000" dirty="0"/>
              <a:t> </a:t>
            </a:r>
            <a:r>
              <a:rPr lang="en-US" sz="2000" dirty="0" smtClean="0"/>
              <a:t>in kernel memory</a:t>
            </a:r>
          </a:p>
          <a:p>
            <a:pPr lvl="2"/>
            <a:r>
              <a:rPr lang="en-US" sz="1800" dirty="0" smtClean="0"/>
              <a:t>Each instrument contains the *current* value and nothing more. No lifespan data in the kernel. </a:t>
            </a:r>
          </a:p>
          <a:p>
            <a:pPr lvl="1"/>
            <a:r>
              <a:rPr lang="en-US" sz="2000" dirty="0" smtClean="0"/>
              <a:t>Relatively lightweight</a:t>
            </a:r>
          </a:p>
          <a:p>
            <a:pPr lvl="2"/>
            <a:r>
              <a:rPr lang="en-US" sz="1800" dirty="0" smtClean="0"/>
              <a:t>Can support millions of connections</a:t>
            </a:r>
          </a:p>
          <a:p>
            <a:pPr lvl="3"/>
            <a:endParaRPr lang="en-US" dirty="0" smtClean="0"/>
          </a:p>
        </p:txBody>
      </p:sp>
    </p:spTree>
    <p:extLst>
      <p:ext uri="{BB962C8B-B14F-4D97-AF65-F5344CB8AC3E}">
        <p14:creationId xmlns:p14="http://schemas.microsoft.com/office/powerpoint/2010/main" val="40174431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Web10G: Getting to the Data</a:t>
            </a:r>
            <a:endParaRPr lang="en-US" dirty="0"/>
          </a:p>
        </p:txBody>
      </p:sp>
      <p:sp>
        <p:nvSpPr>
          <p:cNvPr id="3" name="Content Placeholder 2"/>
          <p:cNvSpPr>
            <a:spLocks noGrp="1"/>
          </p:cNvSpPr>
          <p:nvPr>
            <p:ph idx="1"/>
          </p:nvPr>
        </p:nvSpPr>
        <p:spPr>
          <a:xfrm>
            <a:off x="533400" y="1295400"/>
            <a:ext cx="7543800" cy="5029200"/>
          </a:xfrm>
        </p:spPr>
        <p:txBody>
          <a:bodyPr/>
          <a:lstStyle/>
          <a:p>
            <a:r>
              <a:rPr lang="en-US" dirty="0" smtClean="0"/>
              <a:t>Need to move the data out of the kernel</a:t>
            </a:r>
          </a:p>
          <a:p>
            <a:pPr lvl="1"/>
            <a:r>
              <a:rPr lang="en-US" dirty="0" smtClean="0"/>
              <a:t>Normally kernel memory is </a:t>
            </a:r>
            <a:r>
              <a:rPr lang="en-US" dirty="0" err="1" smtClean="0"/>
              <a:t>siloed</a:t>
            </a:r>
            <a:r>
              <a:rPr lang="en-US" dirty="0" smtClean="0"/>
              <a:t> from </a:t>
            </a:r>
            <a:r>
              <a:rPr lang="en-US" dirty="0" err="1" smtClean="0"/>
              <a:t>userland</a:t>
            </a:r>
            <a:endParaRPr lang="en-US" dirty="0" smtClean="0"/>
          </a:p>
          <a:p>
            <a:pPr lvl="2"/>
            <a:r>
              <a:rPr lang="en-US" dirty="0" smtClean="0"/>
              <a:t>However, there are methods to access some data</a:t>
            </a:r>
          </a:p>
          <a:p>
            <a:pPr lvl="1"/>
            <a:r>
              <a:rPr lang="en-US" dirty="0" err="1" smtClean="0"/>
              <a:t>Proc</a:t>
            </a:r>
            <a:r>
              <a:rPr lang="en-US" dirty="0" smtClean="0"/>
              <a:t> is slow. Netlink (</a:t>
            </a:r>
            <a:r>
              <a:rPr lang="en-US" dirty="0" err="1" smtClean="0"/>
              <a:t>nl</a:t>
            </a:r>
            <a:r>
              <a:rPr lang="en-US" dirty="0" smtClean="0"/>
              <a:t>) is much faster and very well supported in the </a:t>
            </a:r>
            <a:r>
              <a:rPr lang="en-US" dirty="0"/>
              <a:t>L</a:t>
            </a:r>
            <a:r>
              <a:rPr lang="en-US" dirty="0" smtClean="0"/>
              <a:t>inux kernel</a:t>
            </a:r>
          </a:p>
          <a:p>
            <a:r>
              <a:rPr lang="en-US" dirty="0" smtClean="0"/>
              <a:t>Web10g binary interface developed as DLKM. </a:t>
            </a:r>
          </a:p>
          <a:p>
            <a:pPr lvl="1"/>
            <a:r>
              <a:rPr lang="en-US" dirty="0" smtClean="0"/>
              <a:t>Provides wrappers and entry points into KIS memory </a:t>
            </a:r>
            <a:r>
              <a:rPr lang="en-US" dirty="0" err="1" smtClean="0"/>
              <a:t>structs</a:t>
            </a:r>
            <a:r>
              <a:rPr lang="en-US" dirty="0" smtClean="0"/>
              <a:t> via a generic </a:t>
            </a:r>
            <a:r>
              <a:rPr lang="en-US" dirty="0" err="1" smtClean="0"/>
              <a:t>netlink</a:t>
            </a:r>
            <a:r>
              <a:rPr lang="en-US" dirty="0" smtClean="0"/>
              <a:t> (</a:t>
            </a:r>
            <a:r>
              <a:rPr lang="en-US" dirty="0" err="1" smtClean="0"/>
              <a:t>nl</a:t>
            </a:r>
            <a:r>
              <a:rPr lang="en-US" dirty="0" smtClean="0"/>
              <a:t>) family</a:t>
            </a:r>
          </a:p>
          <a:p>
            <a:r>
              <a:rPr lang="en-US" dirty="0" smtClean="0"/>
              <a:t>Other access methods can be built around </a:t>
            </a:r>
            <a:r>
              <a:rPr lang="en-US" dirty="0" err="1" smtClean="0"/>
              <a:t>nl</a:t>
            </a:r>
            <a:r>
              <a:rPr lang="en-US" dirty="0" smtClean="0"/>
              <a:t> using the Web10G </a:t>
            </a:r>
            <a:r>
              <a:rPr lang="en-US" dirty="0" err="1" smtClean="0"/>
              <a:t>nl</a:t>
            </a:r>
            <a:r>
              <a:rPr lang="en-US" dirty="0" smtClean="0"/>
              <a:t> family. </a:t>
            </a:r>
          </a:p>
        </p:txBody>
      </p:sp>
    </p:spTree>
    <p:extLst>
      <p:ext uri="{BB962C8B-B14F-4D97-AF65-F5344CB8AC3E}">
        <p14:creationId xmlns:p14="http://schemas.microsoft.com/office/powerpoint/2010/main" val="113241504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Web10g: Using the Data</a:t>
            </a:r>
            <a:endParaRPr lang="en-US" dirty="0"/>
          </a:p>
        </p:txBody>
      </p:sp>
      <p:sp>
        <p:nvSpPr>
          <p:cNvPr id="3" name="Content Placeholder 2"/>
          <p:cNvSpPr>
            <a:spLocks noGrp="1"/>
          </p:cNvSpPr>
          <p:nvPr>
            <p:ph idx="1"/>
          </p:nvPr>
        </p:nvSpPr>
        <p:spPr/>
        <p:txBody>
          <a:bodyPr/>
          <a:lstStyle/>
          <a:p>
            <a:r>
              <a:rPr lang="en-US" sz="2400" dirty="0" smtClean="0"/>
              <a:t>User side API developed to interact with </a:t>
            </a:r>
            <a:r>
              <a:rPr lang="en-US" sz="2400" dirty="0" err="1" smtClean="0"/>
              <a:t>netlink</a:t>
            </a:r>
            <a:r>
              <a:rPr lang="en-US" sz="2400" dirty="0" smtClean="0"/>
              <a:t> and process results</a:t>
            </a:r>
          </a:p>
          <a:p>
            <a:pPr lvl="1"/>
            <a:r>
              <a:rPr lang="en-US" sz="2000" dirty="0" smtClean="0"/>
              <a:t>Relatively simple with a small number of calls. </a:t>
            </a:r>
          </a:p>
          <a:p>
            <a:pPr lvl="2"/>
            <a:r>
              <a:rPr lang="en-US" sz="1400" dirty="0" smtClean="0"/>
              <a:t>Example code</a:t>
            </a:r>
          </a:p>
          <a:p>
            <a:pPr marL="1371600" lvl="3" indent="0">
              <a:buNone/>
            </a:pPr>
            <a:r>
              <a:rPr lang="en-US" sz="1400" dirty="0" err="1" smtClean="0">
                <a:latin typeface="Courier"/>
                <a:cs typeface="Courier"/>
              </a:rPr>
              <a:t>Estats_nl_client_init</a:t>
            </a:r>
            <a:r>
              <a:rPr lang="en-US" sz="1400" dirty="0" smtClean="0">
                <a:latin typeface="Courier"/>
                <a:cs typeface="Courier"/>
              </a:rPr>
              <a:t> (&amp;</a:t>
            </a:r>
            <a:r>
              <a:rPr lang="en-US" sz="1400" dirty="0" err="1" smtClean="0">
                <a:latin typeface="Courier"/>
                <a:cs typeface="Courier"/>
              </a:rPr>
              <a:t>client_list</a:t>
            </a:r>
            <a:r>
              <a:rPr lang="en-US" sz="1400" dirty="0" smtClean="0">
                <a:latin typeface="Courier"/>
                <a:cs typeface="Courier"/>
              </a:rPr>
              <a:t>);</a:t>
            </a:r>
          </a:p>
          <a:p>
            <a:pPr marL="1371600" lvl="3" indent="0">
              <a:buNone/>
            </a:pPr>
            <a:r>
              <a:rPr lang="en-US" sz="1400" dirty="0" err="1" smtClean="0">
                <a:latin typeface="Courier"/>
                <a:cs typeface="Courier"/>
              </a:rPr>
              <a:t>Estats_val_data_new</a:t>
            </a:r>
            <a:r>
              <a:rPr lang="en-US" sz="1400" dirty="0" smtClean="0">
                <a:latin typeface="Courier"/>
                <a:cs typeface="Courier"/>
              </a:rPr>
              <a:t>(&amp;</a:t>
            </a:r>
            <a:r>
              <a:rPr lang="en-US" sz="1400" dirty="0" err="1" smtClean="0">
                <a:latin typeface="Courier"/>
                <a:cs typeface="Courier"/>
              </a:rPr>
              <a:t>tcp_data</a:t>
            </a:r>
            <a:r>
              <a:rPr lang="en-US" sz="1400" dirty="0" smtClean="0">
                <a:latin typeface="Courier"/>
                <a:cs typeface="Courier"/>
              </a:rPr>
              <a:t>);</a:t>
            </a:r>
          </a:p>
          <a:p>
            <a:pPr marL="1371600" lvl="3" indent="0">
              <a:buNone/>
            </a:pPr>
            <a:r>
              <a:rPr lang="en-US" sz="1400" dirty="0" err="1" smtClean="0">
                <a:latin typeface="Courier"/>
                <a:cs typeface="Courier"/>
              </a:rPr>
              <a:t>Estats_read_vars</a:t>
            </a:r>
            <a:r>
              <a:rPr lang="en-US" sz="1400" dirty="0" smtClean="0">
                <a:latin typeface="Courier"/>
                <a:cs typeface="Courier"/>
              </a:rPr>
              <a:t>(</a:t>
            </a:r>
            <a:r>
              <a:rPr lang="en-US" sz="1400" dirty="0" err="1" smtClean="0">
                <a:latin typeface="Courier"/>
                <a:cs typeface="Courier"/>
              </a:rPr>
              <a:t>tcp_data</a:t>
            </a:r>
            <a:r>
              <a:rPr lang="en-US" sz="1400" dirty="0" smtClean="0">
                <a:latin typeface="Courier"/>
                <a:cs typeface="Courier"/>
              </a:rPr>
              <a:t>, </a:t>
            </a:r>
            <a:r>
              <a:rPr lang="en-US" sz="1400" dirty="0" err="1" smtClean="0">
                <a:latin typeface="Courier"/>
                <a:cs typeface="Courier"/>
              </a:rPr>
              <a:t>cid</a:t>
            </a:r>
            <a:r>
              <a:rPr lang="en-US" sz="1400" dirty="0" smtClean="0">
                <a:latin typeface="Courier"/>
                <a:cs typeface="Courier"/>
              </a:rPr>
              <a:t>, </a:t>
            </a:r>
            <a:r>
              <a:rPr lang="en-US" sz="1400" dirty="0" err="1" smtClean="0">
                <a:latin typeface="Courier"/>
                <a:cs typeface="Courier"/>
              </a:rPr>
              <a:t>client_list</a:t>
            </a:r>
            <a:r>
              <a:rPr lang="en-US" sz="1400" dirty="0" smtClean="0">
                <a:latin typeface="Courier"/>
                <a:cs typeface="Courier"/>
              </a:rPr>
              <a:t>);</a:t>
            </a:r>
          </a:p>
          <a:p>
            <a:pPr marL="1371600" lvl="3" indent="0">
              <a:buNone/>
            </a:pPr>
            <a:r>
              <a:rPr lang="en-US" sz="1400" dirty="0" smtClean="0">
                <a:latin typeface="Courier"/>
                <a:cs typeface="Courier"/>
              </a:rPr>
              <a:t>{…do stuff with </a:t>
            </a:r>
            <a:r>
              <a:rPr lang="en-US" sz="1400" dirty="0" err="1" smtClean="0">
                <a:latin typeface="Courier"/>
                <a:cs typeface="Courier"/>
              </a:rPr>
              <a:t>tcp_data</a:t>
            </a:r>
            <a:r>
              <a:rPr lang="en-US" sz="1400" dirty="0" smtClean="0">
                <a:latin typeface="Courier"/>
                <a:cs typeface="Courier"/>
              </a:rPr>
              <a:t>…}</a:t>
            </a:r>
          </a:p>
          <a:p>
            <a:pPr marL="1371600" lvl="3" indent="0">
              <a:buNone/>
            </a:pPr>
            <a:r>
              <a:rPr lang="en-US" sz="1400" dirty="0" err="1" smtClean="0">
                <a:latin typeface="Courier"/>
                <a:cs typeface="Courier"/>
              </a:rPr>
              <a:t>Estats_val_data_free</a:t>
            </a:r>
            <a:r>
              <a:rPr lang="en-US" sz="1400" dirty="0" smtClean="0">
                <a:latin typeface="Courier"/>
                <a:cs typeface="Courier"/>
              </a:rPr>
              <a:t>(&amp;</a:t>
            </a:r>
            <a:r>
              <a:rPr lang="en-US" sz="1400" dirty="0" err="1" smtClean="0">
                <a:latin typeface="Courier"/>
                <a:cs typeface="Courier"/>
              </a:rPr>
              <a:t>tcp_data</a:t>
            </a:r>
            <a:r>
              <a:rPr lang="en-US" sz="1400" dirty="0" smtClean="0">
                <a:latin typeface="Courier"/>
                <a:cs typeface="Courier"/>
              </a:rPr>
              <a:t>);</a:t>
            </a:r>
          </a:p>
          <a:p>
            <a:pPr marL="1371600" lvl="3" indent="0">
              <a:buNone/>
            </a:pPr>
            <a:r>
              <a:rPr lang="en-US" sz="1400" dirty="0" err="1" smtClean="0">
                <a:latin typeface="Courier"/>
                <a:cs typeface="Courier"/>
              </a:rPr>
              <a:t>Estats_nl_client_destroy</a:t>
            </a:r>
            <a:r>
              <a:rPr lang="en-US" sz="1400" dirty="0" smtClean="0">
                <a:latin typeface="Courier"/>
                <a:cs typeface="Courier"/>
              </a:rPr>
              <a:t>(&amp;</a:t>
            </a:r>
            <a:r>
              <a:rPr lang="en-US" sz="1400" dirty="0" err="1" smtClean="0">
                <a:latin typeface="Courier"/>
                <a:cs typeface="Courier"/>
              </a:rPr>
              <a:t>client_list</a:t>
            </a:r>
            <a:r>
              <a:rPr lang="en-US" sz="1400" dirty="0" smtClean="0">
                <a:latin typeface="Courier"/>
                <a:cs typeface="Courier"/>
              </a:rPr>
              <a:t>);</a:t>
            </a:r>
            <a:endParaRPr lang="en-US" sz="1400" dirty="0">
              <a:latin typeface="Courier"/>
              <a:cs typeface="Courier"/>
            </a:endParaRPr>
          </a:p>
          <a:p>
            <a:pPr marL="1371600" lvl="3" indent="0">
              <a:buNone/>
            </a:pPr>
            <a:endParaRPr lang="en-US" sz="1200" dirty="0">
              <a:latin typeface="Courier"/>
              <a:cs typeface="Courier"/>
            </a:endParaRPr>
          </a:p>
          <a:p>
            <a:pPr lvl="1"/>
            <a:r>
              <a:rPr lang="en-US" sz="2000" dirty="0" smtClean="0">
                <a:latin typeface="Arial"/>
                <a:cs typeface="Arial"/>
              </a:rPr>
              <a:t>Can be incorporated into almost any existing application or build new tools easily</a:t>
            </a:r>
          </a:p>
          <a:p>
            <a:pPr lvl="1"/>
            <a:r>
              <a:rPr lang="en-US" sz="2000" dirty="0" smtClean="0">
                <a:latin typeface="Arial"/>
                <a:cs typeface="Arial"/>
              </a:rPr>
              <a:t>User only has access to their own connections</a:t>
            </a:r>
          </a:p>
        </p:txBody>
      </p:sp>
    </p:spTree>
    <p:extLst>
      <p:ext uri="{BB962C8B-B14F-4D97-AF65-F5344CB8AC3E}">
        <p14:creationId xmlns:p14="http://schemas.microsoft.com/office/powerpoint/2010/main" val="19583951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Web10g in Pictures</a:t>
            </a:r>
            <a:endParaRPr lang="en-US" dirty="0"/>
          </a:p>
        </p:txBody>
      </p:sp>
      <p:pic>
        <p:nvPicPr>
          <p:cNvPr id="4" name="Content Placeholder 3"/>
          <p:cNvPicPr>
            <a:picLocks noGrp="1" noChangeAspect="1"/>
          </p:cNvPicPr>
          <p:nvPr>
            <p:ph idx="1"/>
          </p:nvPr>
        </p:nvPicPr>
        <p:blipFill>
          <a:blip r:embed="rId2"/>
          <a:srcRect t="3775" b="3775"/>
          <a:stretch>
            <a:fillRect/>
          </a:stretch>
        </p:blipFill>
        <p:spPr>
          <a:xfrm>
            <a:off x="914400" y="1295400"/>
            <a:ext cx="7543800" cy="4800600"/>
          </a:xfrm>
        </p:spPr>
      </p:pic>
    </p:spTree>
    <p:extLst>
      <p:ext uri="{BB962C8B-B14F-4D97-AF65-F5344CB8AC3E}">
        <p14:creationId xmlns:p14="http://schemas.microsoft.com/office/powerpoint/2010/main" val="13920916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Bother?</a:t>
            </a:r>
            <a:endParaRPr lang="en-US" dirty="0"/>
          </a:p>
        </p:txBody>
      </p:sp>
      <p:sp>
        <p:nvSpPr>
          <p:cNvPr id="3" name="Content Placeholder 2"/>
          <p:cNvSpPr>
            <a:spLocks noGrp="1"/>
          </p:cNvSpPr>
          <p:nvPr>
            <p:ph idx="1"/>
          </p:nvPr>
        </p:nvSpPr>
        <p:spPr>
          <a:xfrm>
            <a:off x="533400" y="1295400"/>
            <a:ext cx="7543800" cy="5029200"/>
          </a:xfrm>
        </p:spPr>
        <p:txBody>
          <a:bodyPr/>
          <a:lstStyle/>
          <a:p>
            <a:r>
              <a:rPr lang="en-US" dirty="0" smtClean="0"/>
              <a:t>More information</a:t>
            </a:r>
          </a:p>
          <a:p>
            <a:r>
              <a:rPr lang="en-US" dirty="0" smtClean="0"/>
              <a:t>Better tools</a:t>
            </a:r>
          </a:p>
          <a:p>
            <a:r>
              <a:rPr lang="en-US" dirty="0" smtClean="0"/>
              <a:t>Deeper insight into usage</a:t>
            </a:r>
          </a:p>
          <a:p>
            <a:endParaRPr lang="en-US" dirty="0" smtClean="0"/>
          </a:p>
        </p:txBody>
      </p:sp>
    </p:spTree>
    <p:extLst>
      <p:ext uri="{BB962C8B-B14F-4D97-AF65-F5344CB8AC3E}">
        <p14:creationId xmlns:p14="http://schemas.microsoft.com/office/powerpoint/2010/main" val="4715148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SCPresentationTemplate2010">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PSCPresentationTemplate2010.potx</Template>
  <TotalTime>11654</TotalTime>
  <Words>1049</Words>
  <Application>Microsoft Macintosh PowerPoint</Application>
  <PresentationFormat>On-screen Show (4:3)</PresentationFormat>
  <Paragraphs>116</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PSCPresentationTemplate2010</vt:lpstr>
      <vt:lpstr>Web10G: Stack Metrics for the Rest of Us</vt:lpstr>
      <vt:lpstr>Why Stack Metrics Matter</vt:lpstr>
      <vt:lpstr>Why Stack Metrics Matter 2</vt:lpstr>
      <vt:lpstr>How To Get The Metrics</vt:lpstr>
      <vt:lpstr>Web10G: Making it Happen</vt:lpstr>
      <vt:lpstr>Web10G: Getting to the Data</vt:lpstr>
      <vt:lpstr>Web10g: Using the Data</vt:lpstr>
      <vt:lpstr>Web10g in Pictures</vt:lpstr>
      <vt:lpstr>Why Bother?</vt:lpstr>
      <vt:lpstr>The Insight Tool</vt:lpstr>
      <vt:lpstr>The Insight UI</vt:lpstr>
      <vt:lpstr>The Insight client</vt:lpstr>
      <vt:lpstr>The Insight NOC Tool</vt:lpstr>
      <vt:lpstr>Insight in Action</vt:lpstr>
      <vt:lpstr>Next Steps for Insight</vt:lpstr>
      <vt:lpstr>Status of Web10g</vt:lpstr>
    </vt:vector>
  </TitlesOfParts>
  <Company>Pittsburgh Supercomputing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Albert</dc:creator>
  <cp:lastModifiedBy>Chris Rapier</cp:lastModifiedBy>
  <cp:revision>24</cp:revision>
  <dcterms:created xsi:type="dcterms:W3CDTF">2010-01-28T17:13:42Z</dcterms:created>
  <dcterms:modified xsi:type="dcterms:W3CDTF">2014-10-22T18:24:55Z</dcterms:modified>
</cp:coreProperties>
</file>