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98" r:id="rId1"/>
  </p:sldMasterIdLst>
  <p:notesMasterIdLst>
    <p:notesMasterId r:id="rId20"/>
  </p:notesMasterIdLst>
  <p:handoutMasterIdLst>
    <p:handoutMasterId r:id="rId21"/>
  </p:handoutMasterIdLst>
  <p:sldIdLst>
    <p:sldId id="257" r:id="rId2"/>
    <p:sldId id="271" r:id="rId3"/>
    <p:sldId id="258" r:id="rId4"/>
    <p:sldId id="259" r:id="rId5"/>
    <p:sldId id="260" r:id="rId6"/>
    <p:sldId id="261" r:id="rId7"/>
    <p:sldId id="262" r:id="rId8"/>
    <p:sldId id="263" r:id="rId9"/>
    <p:sldId id="266" r:id="rId10"/>
    <p:sldId id="265" r:id="rId11"/>
    <p:sldId id="264" r:id="rId12"/>
    <p:sldId id="267" r:id="rId13"/>
    <p:sldId id="272" r:id="rId14"/>
    <p:sldId id="273" r:id="rId15"/>
    <p:sldId id="268" r:id="rId16"/>
    <p:sldId id="274" r:id="rId17"/>
    <p:sldId id="269" r:id="rId18"/>
    <p:sldId id="270" r:id="rId19"/>
  </p:sldIdLst>
  <p:sldSz cx="9144000" cy="6858000" type="screen4x3"/>
  <p:notesSz cx="7010400" cy="9296400"/>
  <p:defaultTextStyle>
    <a:defPPr>
      <a:defRPr lang="en-US"/>
    </a:defPPr>
    <a:lvl1pPr algn="l" rtl="0" eaLnBrk="0" fontAlgn="base" hangingPunct="0">
      <a:spcBef>
        <a:spcPct val="0"/>
      </a:spcBef>
      <a:spcAft>
        <a:spcPct val="0"/>
      </a:spcAft>
      <a:defRPr sz="1600" b="1" kern="1200">
        <a:solidFill>
          <a:schemeClr val="tx1"/>
        </a:solidFill>
        <a:latin typeface="Arial" charset="0"/>
        <a:ea typeface="ＭＳ Ｐゴシック" charset="0"/>
        <a:cs typeface="ＭＳ Ｐゴシック" charset="0"/>
      </a:defRPr>
    </a:lvl1pPr>
    <a:lvl2pPr marL="457200" algn="l" rtl="0" eaLnBrk="0" fontAlgn="base" hangingPunct="0">
      <a:spcBef>
        <a:spcPct val="0"/>
      </a:spcBef>
      <a:spcAft>
        <a:spcPct val="0"/>
      </a:spcAft>
      <a:defRPr sz="1600" b="1" kern="1200">
        <a:solidFill>
          <a:schemeClr val="tx1"/>
        </a:solidFill>
        <a:latin typeface="Arial" charset="0"/>
        <a:ea typeface="ＭＳ Ｐゴシック" charset="0"/>
        <a:cs typeface="ＭＳ Ｐゴシック" charset="0"/>
      </a:defRPr>
    </a:lvl2pPr>
    <a:lvl3pPr marL="914400" algn="l" rtl="0" eaLnBrk="0" fontAlgn="base" hangingPunct="0">
      <a:spcBef>
        <a:spcPct val="0"/>
      </a:spcBef>
      <a:spcAft>
        <a:spcPct val="0"/>
      </a:spcAft>
      <a:defRPr sz="1600" b="1" kern="1200">
        <a:solidFill>
          <a:schemeClr val="tx1"/>
        </a:solidFill>
        <a:latin typeface="Arial" charset="0"/>
        <a:ea typeface="ＭＳ Ｐゴシック" charset="0"/>
        <a:cs typeface="ＭＳ Ｐゴシック" charset="0"/>
      </a:defRPr>
    </a:lvl3pPr>
    <a:lvl4pPr marL="1371600" algn="l" rtl="0" eaLnBrk="0" fontAlgn="base" hangingPunct="0">
      <a:spcBef>
        <a:spcPct val="0"/>
      </a:spcBef>
      <a:spcAft>
        <a:spcPct val="0"/>
      </a:spcAft>
      <a:defRPr sz="1600" b="1" kern="1200">
        <a:solidFill>
          <a:schemeClr val="tx1"/>
        </a:solidFill>
        <a:latin typeface="Arial" charset="0"/>
        <a:ea typeface="ＭＳ Ｐゴシック" charset="0"/>
        <a:cs typeface="ＭＳ Ｐゴシック" charset="0"/>
      </a:defRPr>
    </a:lvl4pPr>
    <a:lvl5pPr marL="1828800" algn="l" rtl="0" eaLnBrk="0" fontAlgn="base" hangingPunct="0">
      <a:spcBef>
        <a:spcPct val="0"/>
      </a:spcBef>
      <a:spcAft>
        <a:spcPct val="0"/>
      </a:spcAft>
      <a:defRPr sz="1600" b="1" kern="1200">
        <a:solidFill>
          <a:schemeClr val="tx1"/>
        </a:solidFill>
        <a:latin typeface="Arial" charset="0"/>
        <a:ea typeface="ＭＳ Ｐゴシック" charset="0"/>
        <a:cs typeface="ＭＳ Ｐゴシック" charset="0"/>
      </a:defRPr>
    </a:lvl5pPr>
    <a:lvl6pPr marL="2286000" algn="l" defTabSz="457200" rtl="0" eaLnBrk="1" latinLnBrk="0" hangingPunct="1">
      <a:defRPr sz="1600" b="1" kern="1200">
        <a:solidFill>
          <a:schemeClr val="tx1"/>
        </a:solidFill>
        <a:latin typeface="Arial" charset="0"/>
        <a:ea typeface="ＭＳ Ｐゴシック" charset="0"/>
        <a:cs typeface="ＭＳ Ｐゴシック" charset="0"/>
      </a:defRPr>
    </a:lvl6pPr>
    <a:lvl7pPr marL="2743200" algn="l" defTabSz="457200" rtl="0" eaLnBrk="1" latinLnBrk="0" hangingPunct="1">
      <a:defRPr sz="1600" b="1" kern="1200">
        <a:solidFill>
          <a:schemeClr val="tx1"/>
        </a:solidFill>
        <a:latin typeface="Arial" charset="0"/>
        <a:ea typeface="ＭＳ Ｐゴシック" charset="0"/>
        <a:cs typeface="ＭＳ Ｐゴシック" charset="0"/>
      </a:defRPr>
    </a:lvl7pPr>
    <a:lvl8pPr marL="3200400" algn="l" defTabSz="457200" rtl="0" eaLnBrk="1" latinLnBrk="0" hangingPunct="1">
      <a:defRPr sz="1600" b="1" kern="1200">
        <a:solidFill>
          <a:schemeClr val="tx1"/>
        </a:solidFill>
        <a:latin typeface="Arial" charset="0"/>
        <a:ea typeface="ＭＳ Ｐゴシック" charset="0"/>
        <a:cs typeface="ＭＳ Ｐゴシック" charset="0"/>
      </a:defRPr>
    </a:lvl8pPr>
    <a:lvl9pPr marL="3657600" algn="l" defTabSz="457200" rtl="0" eaLnBrk="1" latinLnBrk="0" hangingPunct="1">
      <a:defRPr sz="1600" b="1"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A0"/>
    <a:srgbClr val="FFD000"/>
    <a:srgbClr val="FFCE33"/>
    <a:srgbClr val="FFDA3F"/>
    <a:srgbClr val="782FAF"/>
    <a:srgbClr val="E47225"/>
    <a:srgbClr val="197AAB"/>
    <a:srgbClr val="E49224"/>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196" autoAdjust="0"/>
  </p:normalViewPr>
  <p:slideViewPr>
    <p:cSldViewPr snapToObjects="1">
      <p:cViewPr varScale="1">
        <p:scale>
          <a:sx n="92" d="100"/>
          <a:sy n="92" d="100"/>
        </p:scale>
        <p:origin x="-872" y="-96"/>
      </p:cViewPr>
      <p:guideLst>
        <p:guide orient="horz" pos="2160"/>
        <p:guide pos="2880"/>
      </p:guideLst>
    </p:cSldViewPr>
  </p:slideViewPr>
  <p:notesTextViewPr>
    <p:cViewPr>
      <p:scale>
        <a:sx n="100" d="100"/>
        <a:sy n="100" d="100"/>
      </p:scale>
      <p:origin x="0" y="0"/>
    </p:cViewPr>
  </p:notesTextViewPr>
  <p:notesViewPr>
    <p:cSldViewPr snapToObject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2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2846" tIns="46423" rIns="92846" bIns="46423" numCol="1" anchor="t" anchorCtr="0" compatLnSpc="1">
            <a:prstTxWarp prst="textNoShape">
              <a:avLst/>
            </a:prstTxWarp>
          </a:bodyPr>
          <a:lstStyle>
            <a:lvl1pPr defTabSz="928688" eaLnBrk="1" hangingPunct="1">
              <a:defRPr sz="1200" b="0">
                <a:latin typeface="Arial Unicode MS" pitchFamily="34" charset="-128"/>
                <a:ea typeface="+mn-ea"/>
                <a:cs typeface="+mn-cs"/>
              </a:defRPr>
            </a:lvl1pPr>
          </a:lstStyle>
          <a:p>
            <a:pPr>
              <a:defRPr/>
            </a:pPr>
            <a:endParaRPr lang="en-US"/>
          </a:p>
        </p:txBody>
      </p:sp>
      <p:sp>
        <p:nvSpPr>
          <p:cNvPr id="337923"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2846" tIns="46423" rIns="92846" bIns="46423" numCol="1" anchor="t" anchorCtr="0" compatLnSpc="1">
            <a:prstTxWarp prst="textNoShape">
              <a:avLst/>
            </a:prstTxWarp>
          </a:bodyPr>
          <a:lstStyle>
            <a:lvl1pPr algn="r" defTabSz="928688" eaLnBrk="1" hangingPunct="1">
              <a:defRPr sz="1200" b="0">
                <a:latin typeface="Arial Unicode MS" pitchFamily="34" charset="-128"/>
                <a:ea typeface="+mn-ea"/>
                <a:cs typeface="+mn-cs"/>
              </a:defRPr>
            </a:lvl1pPr>
          </a:lstStyle>
          <a:p>
            <a:pPr>
              <a:defRPr/>
            </a:pPr>
            <a:endParaRPr lang="en-US"/>
          </a:p>
        </p:txBody>
      </p:sp>
      <p:sp>
        <p:nvSpPr>
          <p:cNvPr id="337924"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2846" tIns="46423" rIns="92846" bIns="46423" numCol="1" anchor="b" anchorCtr="0" compatLnSpc="1">
            <a:prstTxWarp prst="textNoShape">
              <a:avLst/>
            </a:prstTxWarp>
          </a:bodyPr>
          <a:lstStyle>
            <a:lvl1pPr defTabSz="928688" eaLnBrk="1" hangingPunct="1">
              <a:defRPr sz="1200" b="0">
                <a:latin typeface="Arial Unicode MS" pitchFamily="34" charset="-128"/>
                <a:ea typeface="+mn-ea"/>
                <a:cs typeface="+mn-cs"/>
              </a:defRPr>
            </a:lvl1pPr>
          </a:lstStyle>
          <a:p>
            <a:pPr>
              <a:defRPr/>
            </a:pPr>
            <a:endParaRPr lang="en-US"/>
          </a:p>
        </p:txBody>
      </p:sp>
      <p:sp>
        <p:nvSpPr>
          <p:cNvPr id="337925"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2846" tIns="46423" rIns="92846" bIns="46423" numCol="1" anchor="b" anchorCtr="0" compatLnSpc="1">
            <a:prstTxWarp prst="textNoShape">
              <a:avLst/>
            </a:prstTxWarp>
          </a:bodyPr>
          <a:lstStyle>
            <a:lvl1pPr algn="r" defTabSz="928688" eaLnBrk="1" hangingPunct="1">
              <a:defRPr sz="1200" b="0">
                <a:latin typeface="Arial Unicode MS" charset="0"/>
              </a:defRPr>
            </a:lvl1pPr>
          </a:lstStyle>
          <a:p>
            <a:fld id="{C669055E-7ADD-7641-AF48-1C248D6B98C5}" type="slidenum">
              <a:rPr lang="en-US"/>
              <a:pPr/>
              <a:t>‹#›</a:t>
            </a:fld>
            <a:endParaRPr lang="en-US"/>
          </a:p>
        </p:txBody>
      </p:sp>
    </p:spTree>
    <p:extLst>
      <p:ext uri="{BB962C8B-B14F-4D97-AF65-F5344CB8AC3E}">
        <p14:creationId xmlns:p14="http://schemas.microsoft.com/office/powerpoint/2010/main" val="712538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0834"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93156" tIns="46579" rIns="93156" bIns="46579" numCol="1" anchor="t" anchorCtr="0" compatLnSpc="1">
            <a:prstTxWarp prst="textNoShape">
              <a:avLst/>
            </a:prstTxWarp>
          </a:bodyPr>
          <a:lstStyle>
            <a:lvl1pPr defTabSz="931863" eaLnBrk="1" hangingPunct="1">
              <a:defRPr sz="1300" b="0">
                <a:latin typeface="Arial Unicode MS" pitchFamily="34" charset="-128"/>
                <a:ea typeface="+mn-ea"/>
                <a:cs typeface="+mn-cs"/>
              </a:defRPr>
            </a:lvl1pPr>
          </a:lstStyle>
          <a:p>
            <a:pPr>
              <a:defRPr/>
            </a:pPr>
            <a:endParaRPr lang="en-US"/>
          </a:p>
        </p:txBody>
      </p:sp>
      <p:sp>
        <p:nvSpPr>
          <p:cNvPr id="120835" name="Rectangle 3"/>
          <p:cNvSpPr>
            <a:spLocks noGrp="1" noChangeArrowheads="1"/>
          </p:cNvSpPr>
          <p:nvPr>
            <p:ph type="dt" idx="1"/>
          </p:nvPr>
        </p:nvSpPr>
        <p:spPr bwMode="auto">
          <a:xfrm>
            <a:off x="3970338" y="0"/>
            <a:ext cx="3038475" cy="463550"/>
          </a:xfrm>
          <a:prstGeom prst="rect">
            <a:avLst/>
          </a:prstGeom>
          <a:noFill/>
          <a:ln w="9525">
            <a:noFill/>
            <a:miter lim="800000"/>
            <a:headEnd/>
            <a:tailEnd/>
          </a:ln>
          <a:effectLst/>
        </p:spPr>
        <p:txBody>
          <a:bodyPr vert="horz" wrap="square" lIns="93156" tIns="46579" rIns="93156" bIns="46579" numCol="1" anchor="t" anchorCtr="0" compatLnSpc="1">
            <a:prstTxWarp prst="textNoShape">
              <a:avLst/>
            </a:prstTxWarp>
          </a:bodyPr>
          <a:lstStyle>
            <a:lvl1pPr algn="r" defTabSz="931863" eaLnBrk="1" hangingPunct="1">
              <a:defRPr sz="1300" b="0">
                <a:latin typeface="Arial Unicode MS" pitchFamily="34" charset="-128"/>
                <a:ea typeface="+mn-ea"/>
                <a:cs typeface="+mn-cs"/>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20837" name="Rectangle 5"/>
          <p:cNvSpPr>
            <a:spLocks noGrp="1" noChangeArrowheads="1"/>
          </p:cNvSpPr>
          <p:nvPr>
            <p:ph type="body" sz="quarter" idx="3"/>
          </p:nvPr>
        </p:nvSpPr>
        <p:spPr bwMode="auto">
          <a:xfrm>
            <a:off x="700088" y="4416425"/>
            <a:ext cx="5610225" cy="4181475"/>
          </a:xfrm>
          <a:prstGeom prst="rect">
            <a:avLst/>
          </a:prstGeom>
          <a:noFill/>
          <a:ln w="9525">
            <a:noFill/>
            <a:miter lim="800000"/>
            <a:headEnd/>
            <a:tailEnd/>
          </a:ln>
          <a:effectLst/>
        </p:spPr>
        <p:txBody>
          <a:bodyPr vert="horz" wrap="square" lIns="93156" tIns="46579" rIns="93156" bIns="4657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20838" name="Rectangle 6"/>
          <p:cNvSpPr>
            <a:spLocks noGrp="1" noChangeArrowheads="1"/>
          </p:cNvSpPr>
          <p:nvPr>
            <p:ph type="ftr" sz="quarter" idx="4"/>
          </p:nvPr>
        </p:nvSpPr>
        <p:spPr bwMode="auto">
          <a:xfrm>
            <a:off x="0" y="8831263"/>
            <a:ext cx="3038475" cy="463550"/>
          </a:xfrm>
          <a:prstGeom prst="rect">
            <a:avLst/>
          </a:prstGeom>
          <a:noFill/>
          <a:ln w="9525">
            <a:noFill/>
            <a:miter lim="800000"/>
            <a:headEnd/>
            <a:tailEnd/>
          </a:ln>
          <a:effectLst/>
        </p:spPr>
        <p:txBody>
          <a:bodyPr vert="horz" wrap="square" lIns="93156" tIns="46579" rIns="93156" bIns="46579" numCol="1" anchor="b" anchorCtr="0" compatLnSpc="1">
            <a:prstTxWarp prst="textNoShape">
              <a:avLst/>
            </a:prstTxWarp>
          </a:bodyPr>
          <a:lstStyle>
            <a:lvl1pPr defTabSz="931863" eaLnBrk="1" hangingPunct="1">
              <a:defRPr sz="1300" b="0">
                <a:latin typeface="Arial Unicode MS" pitchFamily="34" charset="-128"/>
                <a:ea typeface="+mn-ea"/>
                <a:cs typeface="+mn-cs"/>
              </a:defRPr>
            </a:lvl1pPr>
          </a:lstStyle>
          <a:p>
            <a:pPr>
              <a:defRPr/>
            </a:pPr>
            <a:endParaRPr lang="en-US"/>
          </a:p>
        </p:txBody>
      </p:sp>
      <p:sp>
        <p:nvSpPr>
          <p:cNvPr id="120839" name="Rectangle 7"/>
          <p:cNvSpPr>
            <a:spLocks noGrp="1" noChangeArrowheads="1"/>
          </p:cNvSpPr>
          <p:nvPr>
            <p:ph type="sldNum" sz="quarter" idx="5"/>
          </p:nvPr>
        </p:nvSpPr>
        <p:spPr bwMode="auto">
          <a:xfrm>
            <a:off x="3970338" y="8831263"/>
            <a:ext cx="3038475" cy="463550"/>
          </a:xfrm>
          <a:prstGeom prst="rect">
            <a:avLst/>
          </a:prstGeom>
          <a:noFill/>
          <a:ln w="9525">
            <a:noFill/>
            <a:miter lim="800000"/>
            <a:headEnd/>
            <a:tailEnd/>
          </a:ln>
          <a:effectLst/>
        </p:spPr>
        <p:txBody>
          <a:bodyPr vert="horz" wrap="square" lIns="93156" tIns="46579" rIns="93156" bIns="46579" numCol="1" anchor="b" anchorCtr="0" compatLnSpc="1">
            <a:prstTxWarp prst="textNoShape">
              <a:avLst/>
            </a:prstTxWarp>
          </a:bodyPr>
          <a:lstStyle>
            <a:lvl1pPr algn="r" defTabSz="931863" eaLnBrk="1" hangingPunct="1">
              <a:defRPr sz="1300" b="0">
                <a:latin typeface="Arial Unicode MS" charset="0"/>
              </a:defRPr>
            </a:lvl1pPr>
          </a:lstStyle>
          <a:p>
            <a:fld id="{03C11995-CD13-5240-AD82-899E3C700D00}" type="slidenum">
              <a:rPr lang="en-US"/>
              <a:pPr/>
              <a:t>‹#›</a:t>
            </a:fld>
            <a:endParaRPr lang="en-US"/>
          </a:p>
        </p:txBody>
      </p:sp>
    </p:spTree>
    <p:extLst>
      <p:ext uri="{BB962C8B-B14F-4D97-AF65-F5344CB8AC3E}">
        <p14:creationId xmlns:p14="http://schemas.microsoft.com/office/powerpoint/2010/main" val="3121192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Unicode MS" pitchFamily="34" charset="-128"/>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Unicode MS" pitchFamily="34" charset="-128"/>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Unicode MS" pitchFamily="34" charset="-128"/>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Unicode MS" pitchFamily="34" charset="-128"/>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Unicode MS" pitchFamily="34" charset="-128"/>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Arial Unicode MS" charset="0"/>
              <a:ea typeface="ＭＳ Ｐゴシック" charset="0"/>
              <a:cs typeface="ＭＳ Ｐゴシック" charset="0"/>
            </a:endParaRPr>
          </a:p>
        </p:txBody>
      </p:sp>
      <p:sp>
        <p:nvSpPr>
          <p:cNvPr id="163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sz="1600" b="1">
                <a:solidFill>
                  <a:schemeClr val="tx1"/>
                </a:solidFill>
                <a:latin typeface="Arial" charset="0"/>
                <a:ea typeface="ＭＳ Ｐゴシック" charset="0"/>
                <a:cs typeface="ＭＳ Ｐゴシック" charset="0"/>
              </a:defRPr>
            </a:lvl1pPr>
            <a:lvl2pPr marL="37931725" indent="-37474525" defTabSz="931863">
              <a:defRPr sz="1600" b="1">
                <a:solidFill>
                  <a:schemeClr val="tx1"/>
                </a:solidFill>
                <a:latin typeface="Arial" charset="0"/>
                <a:ea typeface="ＭＳ Ｐゴシック" charset="0"/>
              </a:defRPr>
            </a:lvl2pPr>
            <a:lvl3pPr>
              <a:defRPr sz="1600" b="1">
                <a:solidFill>
                  <a:schemeClr val="tx1"/>
                </a:solidFill>
                <a:latin typeface="Arial" charset="0"/>
                <a:ea typeface="ＭＳ Ｐゴシック" charset="0"/>
              </a:defRPr>
            </a:lvl3pPr>
            <a:lvl4pPr>
              <a:defRPr sz="1600" b="1">
                <a:solidFill>
                  <a:schemeClr val="tx1"/>
                </a:solidFill>
                <a:latin typeface="Arial" charset="0"/>
                <a:ea typeface="ＭＳ Ｐゴシック" charset="0"/>
              </a:defRPr>
            </a:lvl4pPr>
            <a:lvl5pPr>
              <a:defRPr sz="1600" b="1">
                <a:solidFill>
                  <a:schemeClr val="tx1"/>
                </a:solidFill>
                <a:latin typeface="Arial" charset="0"/>
                <a:ea typeface="ＭＳ Ｐゴシック" charset="0"/>
              </a:defRPr>
            </a:lvl5pPr>
            <a:lvl6pPr marL="457200" eaLnBrk="0" fontAlgn="base" hangingPunct="0">
              <a:spcBef>
                <a:spcPct val="0"/>
              </a:spcBef>
              <a:spcAft>
                <a:spcPct val="0"/>
              </a:spcAft>
              <a:defRPr sz="1600" b="1">
                <a:solidFill>
                  <a:schemeClr val="tx1"/>
                </a:solidFill>
                <a:latin typeface="Arial" charset="0"/>
                <a:ea typeface="ＭＳ Ｐゴシック" charset="0"/>
              </a:defRPr>
            </a:lvl6pPr>
            <a:lvl7pPr marL="914400" eaLnBrk="0" fontAlgn="base" hangingPunct="0">
              <a:spcBef>
                <a:spcPct val="0"/>
              </a:spcBef>
              <a:spcAft>
                <a:spcPct val="0"/>
              </a:spcAft>
              <a:defRPr sz="1600" b="1">
                <a:solidFill>
                  <a:schemeClr val="tx1"/>
                </a:solidFill>
                <a:latin typeface="Arial" charset="0"/>
                <a:ea typeface="ＭＳ Ｐゴシック" charset="0"/>
              </a:defRPr>
            </a:lvl7pPr>
            <a:lvl8pPr marL="1371600" eaLnBrk="0" fontAlgn="base" hangingPunct="0">
              <a:spcBef>
                <a:spcPct val="0"/>
              </a:spcBef>
              <a:spcAft>
                <a:spcPct val="0"/>
              </a:spcAft>
              <a:defRPr sz="1600" b="1">
                <a:solidFill>
                  <a:schemeClr val="tx1"/>
                </a:solidFill>
                <a:latin typeface="Arial" charset="0"/>
                <a:ea typeface="ＭＳ Ｐゴシック" charset="0"/>
              </a:defRPr>
            </a:lvl8pPr>
            <a:lvl9pPr marL="1828800" eaLnBrk="0" fontAlgn="base" hangingPunct="0">
              <a:spcBef>
                <a:spcPct val="0"/>
              </a:spcBef>
              <a:spcAft>
                <a:spcPct val="0"/>
              </a:spcAft>
              <a:defRPr sz="1600" b="1">
                <a:solidFill>
                  <a:schemeClr val="tx1"/>
                </a:solidFill>
                <a:latin typeface="Arial" charset="0"/>
                <a:ea typeface="ＭＳ Ｐゴシック" charset="0"/>
              </a:defRPr>
            </a:lvl9pPr>
          </a:lstStyle>
          <a:p>
            <a:fld id="{33E4C9B1-F67E-724E-88A4-D1A7295F7A8E}" type="slidenum">
              <a:rPr lang="en-US" sz="1300" b="0">
                <a:latin typeface="Arial Unicode MS" charset="0"/>
              </a:rPr>
              <a:pPr/>
              <a:t>1</a:t>
            </a:fld>
            <a:endParaRPr lang="en-US" sz="1300" b="0">
              <a:latin typeface="Arial Unicode MS"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impact of IPv6</a:t>
            </a:r>
            <a:r>
              <a:rPr lang="en-US" baseline="0" dirty="0" smtClean="0"/>
              <a:t> is largely going to be determined by two factors. The ability of the network hardware to effectively handle IPv6 and the size of the packets. Most router and switch hardware being used in current HPN environments handle IPv6 as efficiently as IPv4. As IPv6 adds an additional 20 bytes to the header there is greater overhead than you</a:t>
            </a:r>
            <a:r>
              <a:rPr lang="fr-FR" baseline="0" dirty="0" smtClean="0"/>
              <a:t>’</a:t>
            </a:r>
            <a:r>
              <a:rPr lang="en-US" baseline="0" dirty="0" smtClean="0"/>
              <a:t>d see with IPv4. A literature search indicates that one would only see a statistically significant impact when the average packet size is under 256 bytes (when compared to IPv4 on the same path). Some consideration may need to be taken in highly interactive applications that rely on small packets but large flows should not be affected.  A Cisco White Paper from 2007 explored the impact on several platforms and published the results here http://</a:t>
            </a:r>
            <a:r>
              <a:rPr lang="en-US" baseline="0" dirty="0" err="1" smtClean="0"/>
              <a:t>www.cisco.com</a:t>
            </a:r>
            <a:r>
              <a:rPr lang="en-US" baseline="0" dirty="0" smtClean="0"/>
              <a:t>/web/strategy/docs/</a:t>
            </a:r>
            <a:r>
              <a:rPr lang="en-US" baseline="0" dirty="0" err="1" smtClean="0"/>
              <a:t>gov</a:t>
            </a:r>
            <a:r>
              <a:rPr lang="en-US" baseline="0" dirty="0" smtClean="0"/>
              <a:t>/IPv6perf_wp1f.pdf</a:t>
            </a:r>
          </a:p>
          <a:p>
            <a:endParaRPr lang="en-US" baseline="0" dirty="0" smtClean="0"/>
          </a:p>
          <a:p>
            <a:r>
              <a:rPr lang="en-US" baseline="0" dirty="0" smtClean="0"/>
              <a:t>This is not to say that no one has experienced a problem with IPv6 </a:t>
            </a:r>
            <a:r>
              <a:rPr lang="en-US" baseline="0" dirty="0" err="1" smtClean="0"/>
              <a:t>vs</a:t>
            </a:r>
            <a:r>
              <a:rPr lang="en-US" baseline="0" dirty="0" smtClean="0"/>
              <a:t> IPv4. On dual stack machines DNS responsiveness can be degraded depending on the lookup order of ipv6 </a:t>
            </a:r>
            <a:r>
              <a:rPr lang="en-US" baseline="0" dirty="0" err="1" smtClean="0"/>
              <a:t>vs</a:t>
            </a:r>
            <a:r>
              <a:rPr lang="en-US" baseline="0" dirty="0" smtClean="0"/>
              <a:t> ipv4. Additionally, if the ipv6 path is not fully compliant users may experience increased latency due to encapsulation and de-encapsulation at each ipv4 tunnel. However, for most network tasks on scientific high performance networks the impact should be minimal. </a:t>
            </a:r>
            <a:br>
              <a:rPr lang="en-US" baseline="0" dirty="0" smtClean="0"/>
            </a:br>
            <a:r>
              <a:rPr lang="en-US" baseline="0" dirty="0" smtClean="0"/>
              <a:t/>
            </a:r>
            <a:br>
              <a:rPr lang="en-US" baseline="0" dirty="0" smtClean="0"/>
            </a:br>
            <a:r>
              <a:rPr lang="en-US" baseline="0" dirty="0" smtClean="0"/>
              <a:t>Lastly, IPv6 exists on a lower layer of the OSI model than TCP. As such, it does not and cannot address any of the issues that occur as part and parcel of TCP. The primary goal of IPv6 is to address the limitations of IPv4 and not any of the protocols that ride on top of the IP layer. Changes to layer 3 can impact layer 4 but it’s not the goal.  </a:t>
            </a:r>
            <a:endParaRPr lang="en-US" dirty="0"/>
          </a:p>
        </p:txBody>
      </p:sp>
      <p:sp>
        <p:nvSpPr>
          <p:cNvPr id="4" name="Slide Number Placeholder 3"/>
          <p:cNvSpPr>
            <a:spLocks noGrp="1"/>
          </p:cNvSpPr>
          <p:nvPr>
            <p:ph type="sldNum" sz="quarter" idx="10"/>
          </p:nvPr>
        </p:nvSpPr>
        <p:spPr/>
        <p:txBody>
          <a:bodyPr/>
          <a:lstStyle/>
          <a:p>
            <a:fld id="{03C11995-CD13-5240-AD82-899E3C700D00}" type="slidenum">
              <a:rPr lang="en-US" smtClean="0"/>
              <a:pPr/>
              <a:t>10</a:t>
            </a:fld>
            <a:endParaRPr lang="en-US"/>
          </a:p>
        </p:txBody>
      </p:sp>
    </p:spTree>
    <p:extLst>
      <p:ext uri="{BB962C8B-B14F-4D97-AF65-F5344CB8AC3E}">
        <p14:creationId xmlns:p14="http://schemas.microsoft.com/office/powerpoint/2010/main" val="32438784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science DMZ is,</a:t>
            </a:r>
            <a:r>
              <a:rPr lang="en-US" baseline="0" dirty="0" smtClean="0"/>
              <a:t> for all intents and purposes, a requirement for an efficient scientific workflow in collaborative environments. Essentially a Science DMZ is a secure </a:t>
            </a:r>
            <a:r>
              <a:rPr lang="en-US" baseline="0" dirty="0" err="1" smtClean="0"/>
              <a:t>subnetwork</a:t>
            </a:r>
            <a:r>
              <a:rPr lang="en-US" baseline="0" dirty="0" smtClean="0"/>
              <a:t> that does *not* pass through a </a:t>
            </a:r>
            <a:r>
              <a:rPr lang="en-US" baseline="0" dirty="0" err="1" smtClean="0"/>
              <a:t>stateful</a:t>
            </a:r>
            <a:r>
              <a:rPr lang="en-US" baseline="0" dirty="0" smtClean="0"/>
              <a:t> firewall and is tuned for high performance networking. The goal is to create a fast path for data into the local infrastructure without exposing sensitive infrastructure. Once data enters the DMZ it would pass through local firewalls to the compute resources. </a:t>
            </a:r>
          </a:p>
          <a:p>
            <a:endParaRPr lang="en-US" baseline="0" dirty="0" smtClean="0"/>
          </a:p>
          <a:p>
            <a:r>
              <a:rPr lang="en-US" baseline="0" dirty="0" smtClean="0"/>
              <a:t>The fact that </a:t>
            </a:r>
            <a:r>
              <a:rPr lang="en-US" baseline="0" dirty="0" err="1" smtClean="0"/>
              <a:t>perfSonar</a:t>
            </a:r>
            <a:r>
              <a:rPr lang="en-US" baseline="0" dirty="0" smtClean="0"/>
              <a:t> engages in active testing has two implications. The first is that the results can only tell you about the health of the network path between the </a:t>
            </a:r>
            <a:r>
              <a:rPr lang="en-US" baseline="0" dirty="0" err="1" smtClean="0"/>
              <a:t>perfSonar</a:t>
            </a:r>
            <a:r>
              <a:rPr lang="en-US" baseline="0" dirty="0" smtClean="0"/>
              <a:t> hosts and only in terms of how well they respond to </a:t>
            </a:r>
            <a:r>
              <a:rPr lang="en-US" baseline="0" dirty="0" err="1" smtClean="0"/>
              <a:t>perfSonar</a:t>
            </a:r>
            <a:r>
              <a:rPr lang="en-US" baseline="0" dirty="0" smtClean="0"/>
              <a:t> tests. It</a:t>
            </a:r>
            <a:r>
              <a:rPr lang="fr-FR" baseline="0" dirty="0" smtClean="0"/>
              <a:t>’</a:t>
            </a:r>
            <a:r>
              <a:rPr lang="en-US" baseline="0" dirty="0" smtClean="0"/>
              <a:t>s an important tool but it’s not a real world test. Second, regularly scheduled tests can and *will* interfere with any other traffic on the network during test periods. How impactful this interference is depends largely the average amount of traffic seen on that path. In other words – having a bwctl test scheduled every four hours on a highly used path is probably a bad idea. That being said, </a:t>
            </a:r>
            <a:r>
              <a:rPr lang="en-US" baseline="0" dirty="0" err="1" smtClean="0"/>
              <a:t>perfSonar</a:t>
            </a:r>
            <a:r>
              <a:rPr lang="en-US" baseline="0" dirty="0" smtClean="0"/>
              <a:t> deployment should be taken as a given. </a:t>
            </a:r>
          </a:p>
          <a:p>
            <a:endParaRPr lang="en-US" dirty="0"/>
          </a:p>
        </p:txBody>
      </p:sp>
      <p:sp>
        <p:nvSpPr>
          <p:cNvPr id="4" name="Slide Number Placeholder 3"/>
          <p:cNvSpPr>
            <a:spLocks noGrp="1"/>
          </p:cNvSpPr>
          <p:nvPr>
            <p:ph type="sldNum" sz="quarter" idx="10"/>
          </p:nvPr>
        </p:nvSpPr>
        <p:spPr/>
        <p:txBody>
          <a:bodyPr/>
          <a:lstStyle/>
          <a:p>
            <a:fld id="{03C11995-CD13-5240-AD82-899E3C700D00}" type="slidenum">
              <a:rPr lang="en-US" smtClean="0"/>
              <a:pPr/>
              <a:t>11</a:t>
            </a:fld>
            <a:endParaRPr lang="en-US"/>
          </a:p>
        </p:txBody>
      </p:sp>
    </p:spTree>
    <p:extLst>
      <p:ext uri="{BB962C8B-B14F-4D97-AF65-F5344CB8AC3E}">
        <p14:creationId xmlns:p14="http://schemas.microsoft.com/office/powerpoint/2010/main" val="20758655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Web10G</a:t>
            </a:r>
            <a:r>
              <a:rPr lang="en-US" baseline="0" dirty="0" smtClean="0"/>
              <a:t> is a follow on project to Web100. Web100 also provided a large number of TCP measurements to the user. However, It never met it’s final goal of  inclusion in the Linux kernel mainline. This was primarily due to overhead caused writing the metrics to the /</a:t>
            </a:r>
            <a:r>
              <a:rPr lang="en-US" baseline="0" dirty="0" err="1" smtClean="0"/>
              <a:t>proc</a:t>
            </a:r>
            <a:r>
              <a:rPr lang="en-US" baseline="0" dirty="0" smtClean="0"/>
              <a:t> </a:t>
            </a:r>
            <a:r>
              <a:rPr lang="en-US" baseline="0" dirty="0" err="1" smtClean="0"/>
              <a:t>filesystem</a:t>
            </a:r>
            <a:r>
              <a:rPr lang="en-US" baseline="0" dirty="0" smtClean="0"/>
              <a:t>. It simply wasn’t fat enough to be used on production servers. However, Web100 did give the computing world receive buffer </a:t>
            </a:r>
            <a:r>
              <a:rPr lang="en-US" baseline="0" dirty="0" err="1" smtClean="0"/>
              <a:t>autotuning</a:t>
            </a:r>
            <a:r>
              <a:rPr lang="en-US" baseline="0" dirty="0" smtClean="0"/>
              <a:t> which ended up being a prerequisite to the effective roll out of high speed networking to commodity and home users.  Web100 also formed the basis of a number of network diagnostic tools like NPAD and NDT. Web10G is, essentially, a rewrite of Web100 from the ground up – both to make it RFC 4898 compliant and remove the /</a:t>
            </a:r>
            <a:r>
              <a:rPr lang="en-US" baseline="0" dirty="0" err="1" smtClean="0"/>
              <a:t>proc</a:t>
            </a:r>
            <a:r>
              <a:rPr lang="en-US" baseline="0" dirty="0" smtClean="0"/>
              <a:t> bottleneck by switching to </a:t>
            </a:r>
            <a:r>
              <a:rPr lang="en-US" baseline="0" dirty="0" err="1" smtClean="0"/>
              <a:t>netlink</a:t>
            </a:r>
            <a:r>
              <a:rPr lang="en-US" baseline="0" dirty="0" smtClean="0"/>
              <a:t> for bringing the metrics out of kernel space. </a:t>
            </a:r>
            <a:endParaRPr lang="en-US" dirty="0"/>
          </a:p>
        </p:txBody>
      </p:sp>
      <p:sp>
        <p:nvSpPr>
          <p:cNvPr id="4" name="Slide Number Placeholder 3"/>
          <p:cNvSpPr>
            <a:spLocks noGrp="1"/>
          </p:cNvSpPr>
          <p:nvPr>
            <p:ph type="sldNum" sz="quarter" idx="10"/>
          </p:nvPr>
        </p:nvSpPr>
        <p:spPr/>
        <p:txBody>
          <a:bodyPr/>
          <a:lstStyle/>
          <a:p>
            <a:fld id="{03C11995-CD13-5240-AD82-899E3C700D00}" type="slidenum">
              <a:rPr lang="en-US" smtClean="0"/>
              <a:pPr/>
              <a:t>12</a:t>
            </a:fld>
            <a:endParaRPr lang="en-US"/>
          </a:p>
        </p:txBody>
      </p:sp>
    </p:spTree>
    <p:extLst>
      <p:ext uri="{BB962C8B-B14F-4D97-AF65-F5344CB8AC3E}">
        <p14:creationId xmlns:p14="http://schemas.microsoft.com/office/powerpoint/2010/main" val="42423193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Insight</a:t>
            </a:r>
            <a:r>
              <a:rPr lang="en-US" baseline="0" dirty="0" smtClean="0"/>
              <a:t> is an application that hooks into a local hosts Web10G metrics by way of a </a:t>
            </a:r>
            <a:r>
              <a:rPr lang="en-US" baseline="0" dirty="0" err="1" smtClean="0"/>
              <a:t>websocket</a:t>
            </a:r>
            <a:r>
              <a:rPr lang="en-US" baseline="0" dirty="0" smtClean="0"/>
              <a:t> server. The goal is to present the user with a visual weather map of their own connections with the ability to report on failing connections to a NOC automatically. The basic usage scenario assumes that a researcher is transferring data sets to or from their own system. The enable the local insight listener and then navigate to a webpage hosted by their NOC that provides the user interface and control mechanisms for the local listener. By default common user connections (HTTP, IMAP, POP, </a:t>
            </a:r>
            <a:r>
              <a:rPr lang="en-US" baseline="0" dirty="0" err="1" smtClean="0"/>
              <a:t>etc</a:t>
            </a:r>
            <a:r>
              <a:rPr lang="en-US" baseline="0" dirty="0" smtClean="0"/>
              <a:t>) are filtered so it only shows the network connections of most interest in terms of scientific workflow. The user then has a visual representation of the health of their transfer based on information such as throughput, retransmits, congestion events, and so forth. If the user feels that the connection is not performing adequately they can chose that the NOC receive snapshots of the connection every so often (as defined by the NOC). The NOC would then have a longitudinal record of the metrics of the actual connection in question. With this information a network engineer should be able to achieve a deeper understanding of why that connection is failing in context of the user. </a:t>
            </a:r>
            <a:br>
              <a:rPr lang="en-US" baseline="0" dirty="0" smtClean="0"/>
            </a:br>
            <a:r>
              <a:rPr lang="en-US" baseline="0" dirty="0" smtClean="0"/>
              <a:t/>
            </a:r>
            <a:br>
              <a:rPr lang="en-US" baseline="0" dirty="0" smtClean="0"/>
            </a:br>
            <a:r>
              <a:rPr lang="en-US" baseline="0" dirty="0" smtClean="0"/>
              <a:t>Of course, this does depend on the user having a Web10G enabled kernel. This should not be as much of a problem once Web10G is adopted by Linux mainline.  Later versions of Insight will have the ability to monitor 3</a:t>
            </a:r>
            <a:r>
              <a:rPr lang="en-US" baseline="30000" dirty="0" smtClean="0"/>
              <a:t>rd</a:t>
            </a:r>
            <a:r>
              <a:rPr lang="en-US" baseline="0" dirty="0" smtClean="0"/>
              <a:t> party transfers (</a:t>
            </a:r>
            <a:r>
              <a:rPr lang="en-US" baseline="0" dirty="0" err="1" smtClean="0"/>
              <a:t>GridFTP</a:t>
            </a:r>
            <a:r>
              <a:rPr lang="en-US" baseline="0" dirty="0" smtClean="0"/>
              <a:t>) by having the client reside directly on the transfer hosts in the Science DMZ. </a:t>
            </a:r>
            <a:endParaRPr lang="en-US" dirty="0"/>
          </a:p>
        </p:txBody>
      </p:sp>
      <p:sp>
        <p:nvSpPr>
          <p:cNvPr id="4" name="Slide Number Placeholder 3"/>
          <p:cNvSpPr>
            <a:spLocks noGrp="1"/>
          </p:cNvSpPr>
          <p:nvPr>
            <p:ph type="sldNum" sz="quarter" idx="10"/>
          </p:nvPr>
        </p:nvSpPr>
        <p:spPr/>
        <p:txBody>
          <a:bodyPr/>
          <a:lstStyle/>
          <a:p>
            <a:fld id="{03C11995-CD13-5240-AD82-899E3C700D00}" type="slidenum">
              <a:rPr lang="en-US" smtClean="0"/>
              <a:pPr/>
              <a:t>13</a:t>
            </a:fld>
            <a:endParaRPr lang="en-US"/>
          </a:p>
        </p:txBody>
      </p:sp>
    </p:spTree>
    <p:extLst>
      <p:ext uri="{BB962C8B-B14F-4D97-AF65-F5344CB8AC3E}">
        <p14:creationId xmlns:p14="http://schemas.microsoft.com/office/powerpoint/2010/main" val="25916767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Web10G</a:t>
            </a:r>
            <a:r>
              <a:rPr lang="en-US" baseline="0" dirty="0" smtClean="0"/>
              <a:t> can provide a veritable flood of metrics (127 per connection at millisecond resolution). The problem is that engineers (and researchers) are often at a loss of how to make use of these metrics once it moves past bandwidth and retransmits. When presented with more than a hundred different metrics it’s human nature to simply disregard unfamiliar ones. As such, it’s likely going to be very important to have an algorithmic method to process the incoming metrics based on the relationships between them and over time.</a:t>
            </a:r>
          </a:p>
          <a:p>
            <a:endParaRPr lang="en-US" dirty="0" smtClean="0"/>
          </a:p>
          <a:p>
            <a:r>
              <a:rPr lang="en-US" dirty="0" smtClean="0"/>
              <a:t>For</a:t>
            </a:r>
            <a:r>
              <a:rPr lang="en-US" baseline="0" dirty="0" smtClean="0"/>
              <a:t> a very long time network researchers have been gathering measurements and metrics. Often times these are basic measurements used to determine aggregate usage of a network path, RTT, failure rates, and the like. These are of use in that they determine when a path is saturated or may be experiencing persistent problems. However, after a lot of work the community has essentially determined that we simply can’t use those metrics to heuristically determine the health of any individual connection along that path. The reason for this is that it’s almost impossible to know what the initial conditions actually are. For example, a 1 failing 1 Gb/s connection can look very similar to a relatively healthy DSL link (think about the Mathis equation in terms of sensitivity to packet loss). Basically without the initial conditions there are too many unknowns to solve for. However, with SDN we now have the ability to create VLANs with known initial conditions (BW and RTT). With this information in hand we can use gathered metrics to determine the health of a TCP connection in near real time (dependent on the polling interval of the metric). The question is what should happen once a poorly performing connection is identified? With dynamic networking like SDN it would be possible to automatically build a new path between the hosts. However, engineers often express deep discomfort with this idea. </a:t>
            </a:r>
            <a:br>
              <a:rPr lang="en-US" baseline="0" dirty="0" smtClean="0"/>
            </a:br>
            <a:r>
              <a:rPr lang="en-US" baseline="0" dirty="0" smtClean="0"/>
              <a:t/>
            </a:r>
            <a:br>
              <a:rPr lang="en-US" baseline="0" dirty="0" smtClean="0"/>
            </a:br>
            <a:endParaRPr lang="en-US" dirty="0"/>
          </a:p>
        </p:txBody>
      </p:sp>
      <p:sp>
        <p:nvSpPr>
          <p:cNvPr id="4" name="Slide Number Placeholder 3"/>
          <p:cNvSpPr>
            <a:spLocks noGrp="1"/>
          </p:cNvSpPr>
          <p:nvPr>
            <p:ph type="sldNum" sz="quarter" idx="10"/>
          </p:nvPr>
        </p:nvSpPr>
        <p:spPr/>
        <p:txBody>
          <a:bodyPr/>
          <a:lstStyle/>
          <a:p>
            <a:fld id="{03C11995-CD13-5240-AD82-899E3C700D00}" type="slidenum">
              <a:rPr lang="en-US" smtClean="0"/>
              <a:pPr/>
              <a:t>14</a:t>
            </a:fld>
            <a:endParaRPr lang="en-US"/>
          </a:p>
        </p:txBody>
      </p:sp>
    </p:spTree>
    <p:extLst>
      <p:ext uri="{BB962C8B-B14F-4D97-AF65-F5344CB8AC3E}">
        <p14:creationId xmlns:p14="http://schemas.microsoft.com/office/powerpoint/2010/main" val="14921850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Networking,</a:t>
            </a:r>
            <a:r>
              <a:rPr lang="en-US" baseline="0" dirty="0" smtClean="0"/>
              <a:t> even high performance networking, has become a utility service like electricity or water. We don’t expect every person that plugs in a toaster to be an electrician and we shouldn’t expect network users to be network engineers either. It is the job of the network support staff to make networking services as transparent as possible to the researchers. The first step is to educate the researcher about the tools available to them and providing instruction on how to use those tools. A case in point is the use of SSH (SCP or </a:t>
            </a:r>
            <a:r>
              <a:rPr lang="en-US" baseline="0" dirty="0" err="1" smtClean="0"/>
              <a:t>rsync</a:t>
            </a:r>
            <a:r>
              <a:rPr lang="en-US" baseline="0" dirty="0" smtClean="0"/>
              <a:t>) for file transfers. It’s still relatively common for researchers to transfer large data sets using a default installation of SSH. They’ve used it before, they know how it works, and they are comfortable with it. However, it’s slow on LFNs because of an undersized internal flow control buffer. Admins should make sure that HPN-SSH is available for their use – it’s significantly faster, provides a method for a non-encrypted data stream after an encrypted authentication, has a threaded cipher for encrypted transfers and so forth. Likewise, admins should make sure that </a:t>
            </a:r>
            <a:r>
              <a:rPr lang="en-US" baseline="0" dirty="0" err="1" smtClean="0"/>
              <a:t>GridFTP</a:t>
            </a:r>
            <a:r>
              <a:rPr lang="en-US" baseline="0" dirty="0" smtClean="0"/>
              <a:t> servers are on well connected properly configured host with adequate fast media. Importantly, you should encourage the use of </a:t>
            </a:r>
            <a:r>
              <a:rPr lang="en-US" baseline="0" dirty="0" err="1" smtClean="0"/>
              <a:t>GridFTP</a:t>
            </a:r>
            <a:r>
              <a:rPr lang="en-US" baseline="0" dirty="0" smtClean="0"/>
              <a:t> and other advanced transport services whenever possible. </a:t>
            </a:r>
            <a:br>
              <a:rPr lang="en-US" baseline="0" dirty="0" smtClean="0"/>
            </a:br>
            <a:r>
              <a:rPr lang="en-US" baseline="0" dirty="0" smtClean="0"/>
              <a:t/>
            </a:r>
            <a:br>
              <a:rPr lang="en-US" baseline="0" dirty="0" smtClean="0"/>
            </a:br>
            <a:r>
              <a:rPr lang="en-US" baseline="0" dirty="0" smtClean="0"/>
              <a:t>Invariably problems will arise. What is critical, in terms of the scientific workflow, is to address the problems as quickly as possible. Often this means collecting information of varying levels of detail from the users. </a:t>
            </a:r>
            <a:r>
              <a:rPr lang="en-US" baseline="0" dirty="0" smtClean="0"/>
              <a:t>NOCs and engineers must have a base level of information to start the diagnosis. Now, this information may be as basic as the expected versus observed </a:t>
            </a:r>
            <a:r>
              <a:rPr lang="en-US" baseline="0" dirty="0" err="1" smtClean="0"/>
              <a:t>behaviour</a:t>
            </a:r>
            <a:r>
              <a:rPr lang="en-US" baseline="0" dirty="0" smtClean="0"/>
              <a:t> or a traceroute. </a:t>
            </a:r>
            <a:r>
              <a:rPr lang="en-US" baseline="0" dirty="0" smtClean="0"/>
              <a:t>Unfortunately this is often where significant delays are encountered as emails are sent back and forth between the NOC and the user. It’s not uncommon for it to take well more than a day to gather the most basic information. If anything more complicated than a traceroute is required (say a tcpdump, Iperf run, </a:t>
            </a:r>
            <a:r>
              <a:rPr lang="en-US" baseline="0" dirty="0" err="1" smtClean="0"/>
              <a:t>etc</a:t>
            </a:r>
            <a:r>
              <a:rPr lang="en-US" baseline="0" dirty="0" smtClean="0"/>
              <a:t>) it may take more than a week assuming that it is possible at all. </a:t>
            </a:r>
            <a:br>
              <a:rPr lang="en-US" baseline="0" dirty="0" smtClean="0"/>
            </a:br>
            <a:r>
              <a:rPr lang="en-US" baseline="0" dirty="0" smtClean="0"/>
              <a:t/>
            </a:r>
            <a:br>
              <a:rPr lang="en-US" baseline="0" dirty="0" smtClean="0"/>
            </a:br>
            <a:r>
              <a:rPr lang="en-US" baseline="0" dirty="0" smtClean="0"/>
              <a:t>As such it’s important for the front line support staff to know how to speak to the users and be able to quickly triage problems. Staff should always seek to eliminate the basic potential problems first – undersized receive buffer, congestion on the path, misconfigured application, firewall problems, etc. Only after the basics have been eliminated should you move on to less likely sources of trouble. This is akin to have a help desk operator asking you if the computer is plugged in – it probably is but if it isn’t you’ll spend hours on a something that should have been a 30 second fix. </a:t>
            </a:r>
            <a:endParaRPr lang="en-US" dirty="0"/>
          </a:p>
        </p:txBody>
      </p:sp>
      <p:sp>
        <p:nvSpPr>
          <p:cNvPr id="4" name="Slide Number Placeholder 3"/>
          <p:cNvSpPr>
            <a:spLocks noGrp="1"/>
          </p:cNvSpPr>
          <p:nvPr>
            <p:ph type="sldNum" sz="quarter" idx="10"/>
          </p:nvPr>
        </p:nvSpPr>
        <p:spPr/>
        <p:txBody>
          <a:bodyPr/>
          <a:lstStyle/>
          <a:p>
            <a:fld id="{03C11995-CD13-5240-AD82-899E3C700D00}" type="slidenum">
              <a:rPr lang="en-US" smtClean="0"/>
              <a:pPr/>
              <a:t>15</a:t>
            </a:fld>
            <a:endParaRPr lang="en-US"/>
          </a:p>
        </p:txBody>
      </p:sp>
    </p:spTree>
    <p:extLst>
      <p:ext uri="{BB962C8B-B14F-4D97-AF65-F5344CB8AC3E}">
        <p14:creationId xmlns:p14="http://schemas.microsoft.com/office/powerpoint/2010/main" val="21325825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a:t>
            </a:r>
            <a:r>
              <a:rPr lang="en-US" baseline="0" dirty="0" smtClean="0"/>
              <a:t> are two major tools used for transferring datasets in an HPN environment; </a:t>
            </a:r>
            <a:r>
              <a:rPr lang="en-US" baseline="0" dirty="0" err="1" smtClean="0"/>
              <a:t>GridFTP</a:t>
            </a:r>
            <a:r>
              <a:rPr lang="en-US" baseline="0" dirty="0" smtClean="0"/>
              <a:t> and HPN-SSH. </a:t>
            </a:r>
            <a:r>
              <a:rPr lang="en-US" baseline="0" dirty="0" err="1" smtClean="0"/>
              <a:t>GridFTP</a:t>
            </a:r>
            <a:r>
              <a:rPr lang="en-US" baseline="0" dirty="0" smtClean="0"/>
              <a:t> is widely used and well supported in the HPC/HPN community with almost every major research center supporting at least one </a:t>
            </a:r>
            <a:r>
              <a:rPr lang="en-US" baseline="0" dirty="0" err="1" smtClean="0"/>
              <a:t>GridFTP</a:t>
            </a:r>
            <a:r>
              <a:rPr lang="en-US" baseline="0" dirty="0" smtClean="0"/>
              <a:t> node. One of the major advantages of </a:t>
            </a:r>
            <a:r>
              <a:rPr lang="en-US" baseline="0" dirty="0" err="1" smtClean="0"/>
              <a:t>GridFTP</a:t>
            </a:r>
            <a:r>
              <a:rPr lang="en-US" baseline="0" dirty="0" smtClean="0"/>
              <a:t> is the support for 3</a:t>
            </a:r>
            <a:r>
              <a:rPr lang="en-US" baseline="30000" dirty="0" smtClean="0"/>
              <a:t>rd</a:t>
            </a:r>
            <a:r>
              <a:rPr lang="en-US" baseline="0" dirty="0" smtClean="0"/>
              <a:t> party transfers – a user can tell two remote </a:t>
            </a:r>
            <a:r>
              <a:rPr lang="en-US" baseline="0" dirty="0" err="1" smtClean="0"/>
              <a:t>GridFTP</a:t>
            </a:r>
            <a:r>
              <a:rPr lang="en-US" baseline="0" dirty="0" smtClean="0"/>
              <a:t> nodes to transfer data without having to issue the command directly on the nodes in question. This is a major advantage in a scheduled job environment. It’s also very secure and built with performance in mind. The problem with </a:t>
            </a:r>
            <a:r>
              <a:rPr lang="en-US" baseline="0" dirty="0" err="1" smtClean="0"/>
              <a:t>GridFTP</a:t>
            </a:r>
            <a:r>
              <a:rPr lang="en-US" baseline="0" dirty="0" smtClean="0"/>
              <a:t> is that it requires a significant investment of time and resources to install and properly maintain. The build process can be difficult and configuration is, at times confusing. These considerations often make it unfeasible for smaller institutions and invariably outside of the domain of a single researcher trying to get their data to a storage node. </a:t>
            </a:r>
            <a:br>
              <a:rPr lang="en-US" baseline="0" dirty="0" smtClean="0"/>
            </a:br>
            <a:r>
              <a:rPr lang="en-US" baseline="0" dirty="0" smtClean="0"/>
              <a:t/>
            </a:r>
            <a:br>
              <a:rPr lang="en-US" baseline="0" dirty="0" smtClean="0"/>
            </a:br>
            <a:r>
              <a:rPr lang="en-US" baseline="0" dirty="0" smtClean="0"/>
              <a:t>Many researchers often resort to using SCP and SSH (either on their own or as the transport layer in </a:t>
            </a:r>
            <a:r>
              <a:rPr lang="en-US" baseline="0" dirty="0" err="1" smtClean="0"/>
              <a:t>rsync</a:t>
            </a:r>
            <a:r>
              <a:rPr lang="en-US" baseline="0" dirty="0" smtClean="0"/>
              <a:t>). However, the most widely used implementation of SSH, </a:t>
            </a:r>
            <a:r>
              <a:rPr lang="en-US" baseline="0" dirty="0" err="1" smtClean="0"/>
              <a:t>OpenSSH</a:t>
            </a:r>
            <a:r>
              <a:rPr lang="en-US" baseline="0" dirty="0" smtClean="0"/>
              <a:t>, is not built with high performance in mind. The problem stems from the fact that SSH is a multiplexed protocol. You can have multiple data channels existing inside of a single TCP connection. This requires the use of a flow control mechanism which, in the case of </a:t>
            </a:r>
            <a:r>
              <a:rPr lang="en-US" baseline="0" dirty="0" err="1" smtClean="0"/>
              <a:t>OpenSSH</a:t>
            </a:r>
            <a:r>
              <a:rPr lang="en-US" baseline="0" dirty="0" smtClean="0"/>
              <a:t> is implemented as a receive buffer. The end result is the effective receive buffer of the TCP connection ends up being the minimum of the SSH receive buffer and the TCP receive buffer. </a:t>
            </a:r>
            <a:r>
              <a:rPr lang="en-US" baseline="0" dirty="0" err="1" smtClean="0"/>
              <a:t>OpenSSH</a:t>
            </a:r>
            <a:r>
              <a:rPr lang="en-US" baseline="0" dirty="0" smtClean="0"/>
              <a:t> has imposed a maximum receive buffer size of 2MB (which is a step up from the 64KB it used to be). This ends up being drastically undersized for HPN purposes. HPN-SSH was developed to dynamically grow the SSH buffer with the TCP receive buffer thereby removing a significant performance bottleneck. HPN-SSH also implements a ‘NULL cipher switch’. This allows SSH to switch to passing data in the clear but only *after* fully encrypted authentication takes place. This drastically reduces load on the CPU at both ends of the connection which eliminates another potential bottleneck. HPN-SSH maintains the message authentication cipher in order to protect against data corruption in transit. Lastly, standard SSH is highly linear in its execution and, as such, the process ends up being bound to a single core. This can result in an underutilization of available resources when encryption is required. HPN-SSH developed a multithreaded AES-CTR cipher that separates the key generation process from the rest of the dataflow. So when full security is required the load can be balanced across multiple CPU cores. This helps prevent the SSH process form being CPU bound.</a:t>
            </a:r>
          </a:p>
          <a:p>
            <a:endParaRPr lang="en-US" baseline="0" dirty="0" smtClean="0"/>
          </a:p>
          <a:p>
            <a:r>
              <a:rPr lang="en-US" baseline="0" dirty="0" smtClean="0"/>
              <a:t>Ideally users should have access to *both* </a:t>
            </a:r>
            <a:r>
              <a:rPr lang="en-US" baseline="0" dirty="0" err="1" smtClean="0"/>
              <a:t>GridFTP</a:t>
            </a:r>
            <a:r>
              <a:rPr lang="en-US" baseline="0" dirty="0" smtClean="0"/>
              <a:t> and HPN-SSH. If users cannot make use of </a:t>
            </a:r>
            <a:r>
              <a:rPr lang="en-US" baseline="0" dirty="0" err="1" smtClean="0"/>
              <a:t>GridFTP</a:t>
            </a:r>
            <a:r>
              <a:rPr lang="en-US" baseline="0" dirty="0" smtClean="0"/>
              <a:t> they should be strongly encouraged to use HPN-SSH. </a:t>
            </a:r>
            <a:br>
              <a:rPr lang="en-US" baseline="0" dirty="0" smtClean="0"/>
            </a:br>
            <a:r>
              <a:rPr lang="en-US" baseline="0" dirty="0" smtClean="0"/>
              <a:t/>
            </a:r>
            <a:br>
              <a:rPr lang="en-US" baseline="0" dirty="0" smtClean="0"/>
            </a:br>
            <a:r>
              <a:rPr lang="en-US" baseline="0" dirty="0" smtClean="0"/>
              <a:t>This being said </a:t>
            </a:r>
            <a:r>
              <a:rPr lang="en-US" baseline="0" dirty="0" err="1" smtClean="0"/>
              <a:t>GridFTP</a:t>
            </a:r>
            <a:r>
              <a:rPr lang="en-US" baseline="0" dirty="0" smtClean="0"/>
              <a:t> and HPN-SSH are not, by any means, the only data transfer tools available to users. Several organizations have developed transfer tools specific to the needs of their community. Examples would include </a:t>
            </a:r>
            <a:r>
              <a:rPr lang="en-US" baseline="0" dirty="0" err="1" smtClean="0"/>
              <a:t>GeneTorrent</a:t>
            </a:r>
            <a:r>
              <a:rPr lang="en-US" baseline="0" dirty="0" smtClean="0"/>
              <a:t>, </a:t>
            </a:r>
            <a:r>
              <a:rPr lang="en-US" baseline="0" dirty="0" err="1" smtClean="0"/>
              <a:t>DistCp</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03C11995-CD13-5240-AD82-899E3C700D00}" type="slidenum">
              <a:rPr lang="en-US" smtClean="0"/>
              <a:pPr/>
              <a:t>16</a:t>
            </a:fld>
            <a:endParaRPr lang="en-US"/>
          </a:p>
        </p:txBody>
      </p:sp>
    </p:spTree>
    <p:extLst>
      <p:ext uri="{BB962C8B-B14F-4D97-AF65-F5344CB8AC3E}">
        <p14:creationId xmlns:p14="http://schemas.microsoft.com/office/powerpoint/2010/main" val="22464981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03C11995-CD13-5240-AD82-899E3C700D00}" type="slidenum">
              <a:rPr lang="en-US" smtClean="0"/>
              <a:pPr/>
              <a:t>17</a:t>
            </a:fld>
            <a:endParaRPr lang="en-US"/>
          </a:p>
        </p:txBody>
      </p:sp>
    </p:spTree>
    <p:extLst>
      <p:ext uri="{BB962C8B-B14F-4D97-AF65-F5344CB8AC3E}">
        <p14:creationId xmlns:p14="http://schemas.microsoft.com/office/powerpoint/2010/main" val="8248778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a:t>
            </a:r>
            <a:r>
              <a:rPr lang="en-US" baseline="0" dirty="0" smtClean="0"/>
              <a:t> valuable resource on tuning systems and networks for high performance operations can be found at http://</a:t>
            </a:r>
            <a:r>
              <a:rPr lang="en-US" baseline="0" dirty="0" err="1" smtClean="0"/>
              <a:t>fasterdata.es.net</a:t>
            </a:r>
            <a:r>
              <a:rPr lang="en-US" baseline="0" dirty="0" smtClean="0"/>
              <a:t>/ </a:t>
            </a:r>
          </a:p>
          <a:p>
            <a:r>
              <a:rPr lang="en-US" baseline="0" dirty="0" err="1" smtClean="0"/>
              <a:t>Perfsonar</a:t>
            </a:r>
            <a:r>
              <a:rPr lang="en-US" baseline="0" dirty="0" smtClean="0"/>
              <a:t> information can be found at http://</a:t>
            </a:r>
            <a:r>
              <a:rPr lang="en-US" baseline="0" dirty="0" err="1" smtClean="0"/>
              <a:t>www.perfsonar.net</a:t>
            </a:r>
            <a:endParaRPr lang="en-US" baseline="0" dirty="0" smtClean="0"/>
          </a:p>
          <a:p>
            <a:r>
              <a:rPr lang="en-US" baseline="0" dirty="0" smtClean="0"/>
              <a:t>HPN-SSH is found at http://</a:t>
            </a:r>
            <a:r>
              <a:rPr lang="en-US" baseline="0" dirty="0" err="1" smtClean="0"/>
              <a:t>www.psc.edu</a:t>
            </a:r>
            <a:r>
              <a:rPr lang="en-US" baseline="0" dirty="0" smtClean="0"/>
              <a:t>/networking/projects/</a:t>
            </a:r>
            <a:r>
              <a:rPr lang="en-US" baseline="0" dirty="0" err="1" smtClean="0"/>
              <a:t>hpn-ssh</a:t>
            </a:r>
            <a:r>
              <a:rPr lang="en-US" baseline="0" dirty="0" smtClean="0"/>
              <a:t> and http://</a:t>
            </a:r>
            <a:r>
              <a:rPr lang="en-US" baseline="0" dirty="0" err="1" smtClean="0"/>
              <a:t>sourceforge.net</a:t>
            </a:r>
            <a:r>
              <a:rPr lang="en-US" baseline="0" dirty="0" smtClean="0"/>
              <a:t>/projects/</a:t>
            </a:r>
            <a:r>
              <a:rPr lang="en-US" baseline="0" dirty="0" err="1" smtClean="0"/>
              <a:t>hpnssh</a:t>
            </a:r>
            <a:endParaRPr lang="en-US" baseline="0" dirty="0" smtClean="0"/>
          </a:p>
          <a:p>
            <a:r>
              <a:rPr lang="en-US" baseline="0" dirty="0" err="1" smtClean="0"/>
              <a:t>GridFTP</a:t>
            </a:r>
            <a:r>
              <a:rPr lang="en-US" baseline="0" dirty="0" smtClean="0"/>
              <a:t>, part of the Globus toolkit, is available from http://</a:t>
            </a:r>
            <a:r>
              <a:rPr lang="en-US" baseline="0" dirty="0" err="1" smtClean="0"/>
              <a:t>toolkit.globus.org</a:t>
            </a:r>
            <a:r>
              <a:rPr lang="en-US" baseline="0" dirty="0" smtClean="0"/>
              <a:t>/toolkit/</a:t>
            </a:r>
          </a:p>
          <a:p>
            <a:endParaRPr lang="en-US" dirty="0"/>
          </a:p>
        </p:txBody>
      </p:sp>
      <p:sp>
        <p:nvSpPr>
          <p:cNvPr id="4" name="Slide Number Placeholder 3"/>
          <p:cNvSpPr>
            <a:spLocks noGrp="1"/>
          </p:cNvSpPr>
          <p:nvPr>
            <p:ph type="sldNum" sz="quarter" idx="10"/>
          </p:nvPr>
        </p:nvSpPr>
        <p:spPr/>
        <p:txBody>
          <a:bodyPr/>
          <a:lstStyle/>
          <a:p>
            <a:fld id="{03C11995-CD13-5240-AD82-899E3C700D00}" type="slidenum">
              <a:rPr lang="en-US" smtClean="0"/>
              <a:pPr/>
              <a:t>18</a:t>
            </a:fld>
            <a:endParaRPr lang="en-US"/>
          </a:p>
        </p:txBody>
      </p:sp>
    </p:spTree>
    <p:extLst>
      <p:ext uri="{BB962C8B-B14F-4D97-AF65-F5344CB8AC3E}">
        <p14:creationId xmlns:p14="http://schemas.microsoft.com/office/powerpoint/2010/main" val="6631216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Scientific</a:t>
            </a:r>
            <a:r>
              <a:rPr lang="en-US" baseline="0" dirty="0" smtClean="0"/>
              <a:t> research has always relied on reliable access to data. In a growing number of fields, from genomics to literary analysis, the corpus of data has not only been growing exponentially, but the physical location of the data is often geographically dispersed over vast distances. As such, it is often a requirement that researchers have access to high performance networks in order to migrate data to compute and visualization resources. In order to meet this requirement network engineers have to consider the network at every layer – the physical path, the nature of IP transport, the demands and restrictions of the protocol, potential inefficiencies in the application, and even the I/O constraints of the local compute infrastructure (from firewalls to rotating media speed). This is further complicated by the fact that the primary users of the network may not have the proper background to provide required information to troubleshooters when a problem is encountered. </a:t>
            </a:r>
            <a:endParaRPr lang="en-US" dirty="0"/>
          </a:p>
        </p:txBody>
      </p:sp>
      <p:sp>
        <p:nvSpPr>
          <p:cNvPr id="4" name="Slide Number Placeholder 3"/>
          <p:cNvSpPr>
            <a:spLocks noGrp="1"/>
          </p:cNvSpPr>
          <p:nvPr>
            <p:ph type="sldNum" sz="quarter" idx="10"/>
          </p:nvPr>
        </p:nvSpPr>
        <p:spPr/>
        <p:txBody>
          <a:bodyPr/>
          <a:lstStyle/>
          <a:p>
            <a:fld id="{03C11995-CD13-5240-AD82-899E3C700D00}" type="slidenum">
              <a:rPr lang="en-US" smtClean="0"/>
              <a:pPr/>
              <a:t>2</a:t>
            </a:fld>
            <a:endParaRPr lang="en-US"/>
          </a:p>
        </p:txBody>
      </p:sp>
    </p:spTree>
    <p:extLst>
      <p:ext uri="{BB962C8B-B14F-4D97-AF65-F5344CB8AC3E}">
        <p14:creationId xmlns:p14="http://schemas.microsoft.com/office/powerpoint/2010/main" val="34205051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i="0" u="none" strike="noStrike" kern="1200" dirty="0" smtClean="0">
                <a:solidFill>
                  <a:schemeClr val="tx1"/>
                </a:solidFill>
                <a:effectLst/>
                <a:latin typeface="Arial Unicode MS" pitchFamily="34" charset="-128"/>
                <a:ea typeface="ＭＳ Ｐゴシック" charset="-128"/>
                <a:cs typeface="ＭＳ Ｐゴシック" charset="-128"/>
              </a:rPr>
              <a:t>It’s important to start with the basics. While the assumption can be made that</a:t>
            </a:r>
            <a:r>
              <a:rPr lang="en-US" sz="1200" b="0" i="0" u="none" strike="noStrike" kern="1200" baseline="0" dirty="0" smtClean="0">
                <a:solidFill>
                  <a:schemeClr val="tx1"/>
                </a:solidFill>
                <a:effectLst/>
                <a:latin typeface="Arial Unicode MS" pitchFamily="34" charset="-128"/>
                <a:ea typeface="ＭＳ Ｐゴシック" charset="-128"/>
                <a:cs typeface="ＭＳ Ｐゴシック" charset="-128"/>
              </a:rPr>
              <a:t> everyone knows about BDP, ACK </a:t>
            </a:r>
            <a:r>
              <a:rPr lang="en-US" sz="1200" b="0" i="0" u="none" strike="noStrike" kern="1200" baseline="0" dirty="0" err="1" smtClean="0">
                <a:solidFill>
                  <a:schemeClr val="tx1"/>
                </a:solidFill>
                <a:effectLst/>
                <a:latin typeface="Arial Unicode MS" pitchFamily="34" charset="-128"/>
                <a:ea typeface="ＭＳ Ｐゴシック" charset="-128"/>
                <a:cs typeface="ＭＳ Ｐゴシック" charset="-128"/>
              </a:rPr>
              <a:t>behaviour</a:t>
            </a:r>
            <a:r>
              <a:rPr lang="en-US" sz="1200" b="0" i="0" u="none" strike="noStrike" kern="1200" baseline="0" dirty="0" smtClean="0">
                <a:solidFill>
                  <a:schemeClr val="tx1"/>
                </a:solidFill>
                <a:effectLst/>
                <a:latin typeface="Arial Unicode MS" pitchFamily="34" charset="-128"/>
                <a:ea typeface="ＭＳ Ｐゴシック" charset="-128"/>
                <a:cs typeface="ＭＳ Ｐゴシック" charset="-128"/>
              </a:rPr>
              <a:t>, buffer sizes, and loss rates these are often overlooked by enough people to make it worth reviewing. This is especially true considering how much of an impact these characteristics have on performance. </a:t>
            </a:r>
            <a:endParaRPr lang="en-US" sz="1200" b="0" i="0" u="none" strike="noStrike" kern="1200" dirty="0" smtClean="0">
              <a:solidFill>
                <a:schemeClr val="tx1"/>
              </a:solidFill>
              <a:effectLst/>
              <a:latin typeface="Arial Unicode MS" pitchFamily="34" charset="-128"/>
              <a:ea typeface="ＭＳ Ｐゴシック" charset="-128"/>
              <a:cs typeface="ＭＳ Ｐゴシック" charset="-128"/>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i="0" u="none" strike="noStrike" kern="1200" dirty="0" smtClean="0">
                <a:solidFill>
                  <a:schemeClr val="tx1"/>
                </a:solidFill>
                <a:effectLst/>
                <a:latin typeface="Arial Unicode MS" pitchFamily="34" charset="-128"/>
                <a:ea typeface="ＭＳ Ｐゴシック" charset="-128"/>
                <a:cs typeface="ＭＳ Ｐゴシック" charset="-128"/>
              </a:rPr>
              <a:t/>
            </a:r>
            <a:br>
              <a:rPr lang="en-US" sz="1200" b="0" i="0" u="none" strike="noStrike" kern="1200" dirty="0" smtClean="0">
                <a:solidFill>
                  <a:schemeClr val="tx1"/>
                </a:solidFill>
                <a:effectLst/>
                <a:latin typeface="Arial Unicode MS" pitchFamily="34" charset="-128"/>
                <a:ea typeface="ＭＳ Ｐゴシック" charset="-128"/>
                <a:cs typeface="ＭＳ Ｐゴシック" charset="-128"/>
              </a:rPr>
            </a:br>
            <a:r>
              <a:rPr lang="en-US" sz="1200" b="0" i="0" u="none" strike="noStrike" kern="1200" dirty="0" smtClean="0">
                <a:solidFill>
                  <a:schemeClr val="tx1"/>
                </a:solidFill>
                <a:effectLst/>
                <a:latin typeface="Arial Unicode MS" pitchFamily="34" charset="-128"/>
                <a:ea typeface="ＭＳ Ｐゴシック" charset="-128"/>
                <a:cs typeface="ＭＳ Ｐゴシック" charset="-128"/>
              </a:rPr>
              <a:t>The first definition of a long fat network (LFN) is described in RFC 1072 as a path where the bandwidth delay product exceeded 12500B. Why? Because when the BDP started to exceed that number TCP started to have performance problems. Advances in congestion control algorithms have significantly increased the amount of outstanding data that TCP can comfortably deal with. As such, the dividing line between LFN and non-LFN networks is not necessarily quantifiable as it has become a moving target. Generally</a:t>
            </a:r>
            <a:r>
              <a:rPr lang="en-US" sz="1200" b="0" i="0" u="none" strike="noStrike" kern="1200" baseline="0" dirty="0" smtClean="0">
                <a:solidFill>
                  <a:schemeClr val="tx1"/>
                </a:solidFill>
                <a:effectLst/>
                <a:latin typeface="Arial Unicode MS" pitchFamily="34" charset="-128"/>
                <a:ea typeface="ＭＳ Ｐゴシック" charset="-128"/>
                <a:cs typeface="ＭＳ Ｐゴシック" charset="-128"/>
              </a:rPr>
              <a:t> speaking an LFN should be thought of as any path with a bandwidth delay product (BDP) sufficiently large enough to have a notable impact on overall performance. </a:t>
            </a:r>
            <a:endParaRPr lang="en-US" dirty="0" smtClean="0">
              <a:effectLst/>
            </a:endParaRPr>
          </a:p>
          <a:p>
            <a:r>
              <a:rPr lang="en-US" dirty="0" smtClean="0"/>
              <a:t/>
            </a:r>
            <a:br>
              <a:rPr lang="en-US" dirty="0" smtClean="0"/>
            </a:br>
            <a:r>
              <a:rPr lang="en-US" dirty="0" smtClean="0"/>
              <a:t>High performance</a:t>
            </a:r>
            <a:r>
              <a:rPr lang="en-US" baseline="0" dirty="0" smtClean="0"/>
              <a:t> networks (HPN) may or may not be LFNs depending on the path characteristics. For example, an </a:t>
            </a:r>
            <a:r>
              <a:rPr lang="en-US" baseline="0" dirty="0" err="1" smtClean="0"/>
              <a:t>infiniband</a:t>
            </a:r>
            <a:r>
              <a:rPr lang="en-US" baseline="0" dirty="0" smtClean="0"/>
              <a:t> infrastructure within a data center is a high performance network but doesn’t have the BDP associated with a LFN. Generally speaking HPNs are carrier and research grade network infrastructure and should be thought of as a distinct class from consumer level networks (even though the HPN of 5 years ago is consumer grade now).  </a:t>
            </a:r>
            <a:br>
              <a:rPr lang="en-US" baseline="0" dirty="0" smtClean="0"/>
            </a:br>
            <a:r>
              <a:rPr lang="en-US" baseline="0" dirty="0" smtClean="0"/>
              <a:t/>
            </a:r>
            <a:br>
              <a:rPr lang="en-US" baseline="0" dirty="0" smtClean="0"/>
            </a:br>
            <a:r>
              <a:rPr lang="en-US" baseline="0" dirty="0" smtClean="0"/>
              <a:t>Understanding BDP is critical in order to achieve network optimization for high throughput applications. It’s imperative that the receive side TCP buffer is close to the BDP of the path. If the receive buffer is undersized significant performance penalties may be imposed. </a:t>
            </a:r>
            <a:endParaRPr lang="en-US" dirty="0"/>
          </a:p>
        </p:txBody>
      </p:sp>
      <p:sp>
        <p:nvSpPr>
          <p:cNvPr id="4" name="Slide Number Placeholder 3"/>
          <p:cNvSpPr>
            <a:spLocks noGrp="1"/>
          </p:cNvSpPr>
          <p:nvPr>
            <p:ph type="sldNum" sz="quarter" idx="10"/>
          </p:nvPr>
        </p:nvSpPr>
        <p:spPr/>
        <p:txBody>
          <a:bodyPr/>
          <a:lstStyle/>
          <a:p>
            <a:fld id="{03C11995-CD13-5240-AD82-899E3C700D00}" type="slidenum">
              <a:rPr lang="en-US" smtClean="0"/>
              <a:pPr/>
              <a:t>3</a:t>
            </a:fld>
            <a:endParaRPr lang="en-US"/>
          </a:p>
        </p:txBody>
      </p:sp>
    </p:spTree>
    <p:extLst>
      <p:ext uri="{BB962C8B-B14F-4D97-AF65-F5344CB8AC3E}">
        <p14:creationId xmlns:p14="http://schemas.microsoft.com/office/powerpoint/2010/main" val="19903321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ACKs</a:t>
            </a:r>
            <a:r>
              <a:rPr lang="en-US" baseline="0" dirty="0" smtClean="0"/>
              <a:t> are multipurpose tools in TCP. Not only do they confirm that the data has been received they also inform the sender how much more data the receiver can accept. Every packet sent includes a sequence number. The initial sequence number is randomly assigned but increments by the amount of the payload in each datagram sent. For example, an initial sequence number might be 39 and the payload is 700 bytes in size. When the receiver gets this packet it will generate an ACK with an acknowledgement number of 739. This indicates to the sender that it received all 700 bytes of the payload. As the number of packet sent in each RTT increases the sequence number of the ACK will be the total of all the packet payloads received. If the receiver gets a packet with an out of order sequence number it will </a:t>
            </a:r>
            <a:r>
              <a:rPr lang="en-US" baseline="0" dirty="0" err="1" smtClean="0"/>
              <a:t>ack</a:t>
            </a:r>
            <a:r>
              <a:rPr lang="en-US" baseline="0" dirty="0" smtClean="0"/>
              <a:t> the *last* sequential sequence number. If the senders get 3 duplicate ACKs in a row it will retransmit the data. How much data is resent depends on the use of SACK </a:t>
            </a:r>
            <a:r>
              <a:rPr lang="en-US" baseline="0" dirty="0" err="1" smtClean="0"/>
              <a:t>vs</a:t>
            </a:r>
            <a:r>
              <a:rPr lang="en-US" baseline="0" dirty="0" smtClean="0"/>
              <a:t> ACK. SACK will only retransmit the missing data as opposed to all of the data since the last received ACK number. </a:t>
            </a:r>
            <a:br>
              <a:rPr lang="en-US" baseline="0" dirty="0" smtClean="0"/>
            </a:br>
            <a:r>
              <a:rPr lang="en-US" baseline="0" dirty="0" smtClean="0"/>
              <a:t/>
            </a:r>
            <a:br>
              <a:rPr lang="en-US" baseline="0" dirty="0" smtClean="0"/>
            </a:br>
            <a:r>
              <a:rPr lang="en-US" baseline="0" dirty="0" smtClean="0"/>
              <a:t>TCP has two main mechanisms to indicate that the sender should delay sending more data – the receive buffer and the receive window. The buffer and the window are related in that the maximum size of the window is determined by the buffer. The window exists as a stack mechanism - specifically in that while it is informed by the receive buffer it has it’s own mechanism to determine how much space to advertise. This mechanism, known as congestion control, typically relies on an additive increase and multiplicative decrease (AIMD) algorithm. Different algorithms tweak the rate of addition and decrease in order to meet design criteria (friendliness, recovery speed, </a:t>
            </a:r>
            <a:r>
              <a:rPr lang="en-US" baseline="0" dirty="0" err="1" smtClean="0"/>
              <a:t>etc</a:t>
            </a:r>
            <a:r>
              <a:rPr lang="en-US" baseline="0" dirty="0" smtClean="0"/>
              <a:t>). The receive buffer is driven by how quickly the host system and associated application can draw data off of the incoming data buffer. They have overlapping influence such that the minimum of the two values dictate how much outstanding data is allowed on the path. In most real world situation the value of the receive buffer is of primary importance. This isn’t to say that a misconfigured system or middle box might not artificially limit the receive window (usually through a rewritten window scale) but in practice the receive buffer tends to be more problematic in HPN environments. </a:t>
            </a:r>
            <a:endParaRPr lang="en-US" dirty="0"/>
          </a:p>
        </p:txBody>
      </p:sp>
      <p:sp>
        <p:nvSpPr>
          <p:cNvPr id="4" name="Slide Number Placeholder 3"/>
          <p:cNvSpPr>
            <a:spLocks noGrp="1"/>
          </p:cNvSpPr>
          <p:nvPr>
            <p:ph type="sldNum" sz="quarter" idx="10"/>
          </p:nvPr>
        </p:nvSpPr>
        <p:spPr/>
        <p:txBody>
          <a:bodyPr/>
          <a:lstStyle/>
          <a:p>
            <a:fld id="{03C11995-CD13-5240-AD82-899E3C700D00}" type="slidenum">
              <a:rPr lang="en-US" smtClean="0"/>
              <a:pPr/>
              <a:t>4</a:t>
            </a:fld>
            <a:endParaRPr lang="en-US"/>
          </a:p>
        </p:txBody>
      </p:sp>
    </p:spTree>
    <p:extLst>
      <p:ext uri="{BB962C8B-B14F-4D97-AF65-F5344CB8AC3E}">
        <p14:creationId xmlns:p14="http://schemas.microsoft.com/office/powerpoint/2010/main" val="17176047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Imagine that you are trying to water a garden with a watering can you are filling from a hose.</a:t>
            </a:r>
            <a:r>
              <a:rPr lang="en-US" baseline="0" dirty="0" smtClean="0"/>
              <a:t> A friend of yours is controlling the faucet (the sender) and you (the receiver) tells him to turn on the hose. Initially you don’t know how much water (data) will come out of the hose so you tell him to open the faucet a small amount (a packet). After a moment he turns off the faucet and waits for you to tell him to start it up again (ACK). Each time you do he opens up the faucet more and more (slow start). When your watering can is full you tell him to turn off the hose so you can empty it. If you have a tiny watering can you’ll spend most of your time without the faucet being opened. If you have a large watering can the faucet is fully open for much longer periods of time before you need to tell him to wait. Ideally you want a watering can (receive buffer) that holds as much water as there is water in the hose between the faucet and the nozzle (the BDP).  The internet really is a series of tubes. </a:t>
            </a:r>
          </a:p>
          <a:p>
            <a:endParaRPr lang="en-US" dirty="0"/>
          </a:p>
        </p:txBody>
      </p:sp>
      <p:sp>
        <p:nvSpPr>
          <p:cNvPr id="4" name="Slide Number Placeholder 3"/>
          <p:cNvSpPr>
            <a:spLocks noGrp="1"/>
          </p:cNvSpPr>
          <p:nvPr>
            <p:ph type="sldNum" sz="quarter" idx="10"/>
          </p:nvPr>
        </p:nvSpPr>
        <p:spPr/>
        <p:txBody>
          <a:bodyPr/>
          <a:lstStyle/>
          <a:p>
            <a:fld id="{03C11995-CD13-5240-AD82-899E3C700D00}" type="slidenum">
              <a:rPr lang="en-US" smtClean="0"/>
              <a:pPr/>
              <a:t>5</a:t>
            </a:fld>
            <a:endParaRPr lang="en-US"/>
          </a:p>
        </p:txBody>
      </p:sp>
    </p:spTree>
    <p:extLst>
      <p:ext uri="{BB962C8B-B14F-4D97-AF65-F5344CB8AC3E}">
        <p14:creationId xmlns:p14="http://schemas.microsoft.com/office/powerpoint/2010/main" val="11942959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a:t>
            </a:r>
            <a:r>
              <a:rPr lang="en-US" baseline="0" dirty="0" smtClean="0"/>
              <a:t> are a number of guides for maximizing TCP performance through the adjustment of system control parameters on the host. http://</a:t>
            </a:r>
            <a:r>
              <a:rPr lang="en-US" baseline="0" dirty="0" err="1" smtClean="0"/>
              <a:t>www.psc.edu</a:t>
            </a:r>
            <a:r>
              <a:rPr lang="en-US" baseline="0" dirty="0" smtClean="0"/>
              <a:t>/</a:t>
            </a:r>
            <a:r>
              <a:rPr lang="en-US" baseline="0" dirty="0" err="1" smtClean="0"/>
              <a:t>index.php</a:t>
            </a:r>
            <a:r>
              <a:rPr lang="en-US" baseline="0" dirty="0" smtClean="0"/>
              <a:t>/networking/641-tcp-tune is a good place to start but the suggested values are still undersized for very long very fat networks (VLVFN) such as a 10Gb link between NYC, NY and Beijing. http://</a:t>
            </a:r>
            <a:r>
              <a:rPr lang="en-US" baseline="0" dirty="0" err="1" smtClean="0"/>
              <a:t>fasterdata.es.net</a:t>
            </a:r>
            <a:r>
              <a:rPr lang="en-US" baseline="0" dirty="0" smtClean="0"/>
              <a:t>/host-tuning/</a:t>
            </a:r>
            <a:r>
              <a:rPr lang="en-US" baseline="0" dirty="0" err="1" smtClean="0"/>
              <a:t>linux</a:t>
            </a:r>
            <a:r>
              <a:rPr lang="en-US" baseline="0" dirty="0" smtClean="0"/>
              <a:t>/ has more current values. </a:t>
            </a:r>
            <a:br>
              <a:rPr lang="en-US" baseline="0" dirty="0" smtClean="0"/>
            </a:br>
            <a:r>
              <a:rPr lang="en-US" baseline="0" dirty="0" smtClean="0"/>
              <a:t/>
            </a:r>
            <a:br>
              <a:rPr lang="en-US" baseline="0" dirty="0" smtClean="0"/>
            </a:br>
            <a:r>
              <a:rPr lang="en-US" baseline="0" dirty="0" smtClean="0"/>
              <a:t>Nothing is that simple though. While a 10Gb connection with 250ms RTT requires a 320MB buffer it’s unlikely that any transfer would have all of the 10Gb/s path to itself. This means it will encounter congestion (or I/O contention on the hosts). While it is possible to set a receive buffer to 320MB there is little practical need for it on a shared link. Generally speaking it makes more sense to set the maximum receive buffer to a value that corresponds to between 32MB and 64MB on LFNs. </a:t>
            </a:r>
            <a:endParaRPr lang="en-US" dirty="0"/>
          </a:p>
        </p:txBody>
      </p:sp>
      <p:sp>
        <p:nvSpPr>
          <p:cNvPr id="4" name="Slide Number Placeholder 3"/>
          <p:cNvSpPr>
            <a:spLocks noGrp="1"/>
          </p:cNvSpPr>
          <p:nvPr>
            <p:ph type="sldNum" sz="quarter" idx="10"/>
          </p:nvPr>
        </p:nvSpPr>
        <p:spPr/>
        <p:txBody>
          <a:bodyPr/>
          <a:lstStyle/>
          <a:p>
            <a:fld id="{03C11995-CD13-5240-AD82-899E3C700D00}" type="slidenum">
              <a:rPr lang="en-US" smtClean="0"/>
              <a:pPr/>
              <a:t>6</a:t>
            </a:fld>
            <a:endParaRPr lang="en-US"/>
          </a:p>
        </p:txBody>
      </p:sp>
    </p:spTree>
    <p:extLst>
      <p:ext uri="{BB962C8B-B14F-4D97-AF65-F5344CB8AC3E}">
        <p14:creationId xmlns:p14="http://schemas.microsoft.com/office/powerpoint/2010/main" val="30418860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Mathis Formula can be found in http://</a:t>
            </a:r>
            <a:r>
              <a:rPr lang="en-US" dirty="0" err="1" smtClean="0"/>
              <a:t>www.psc.edu</a:t>
            </a:r>
            <a:r>
              <a:rPr lang="en-US" dirty="0" smtClean="0"/>
              <a:t>/networking/papers/model_ccr97.ps and an updated, more</a:t>
            </a:r>
            <a:r>
              <a:rPr lang="en-US" baseline="0" dirty="0" smtClean="0"/>
              <a:t> accurate formula can be found in http://</a:t>
            </a:r>
            <a:r>
              <a:rPr lang="en-US" baseline="0" dirty="0" err="1" smtClean="0"/>
              <a:t>www.acm.org</a:t>
            </a:r>
            <a:r>
              <a:rPr lang="en-US" baseline="0" dirty="0" smtClean="0"/>
              <a:t>/</a:t>
            </a:r>
            <a:r>
              <a:rPr lang="en-US" baseline="0" dirty="0" err="1" smtClean="0"/>
              <a:t>sigcomm</a:t>
            </a:r>
            <a:r>
              <a:rPr lang="en-US" baseline="0" dirty="0" smtClean="0"/>
              <a:t>/sigcomm98/</a:t>
            </a:r>
            <a:r>
              <a:rPr lang="en-US" baseline="0" dirty="0" err="1" smtClean="0"/>
              <a:t>tp</a:t>
            </a:r>
            <a:r>
              <a:rPr lang="en-US" baseline="0" dirty="0" smtClean="0"/>
              <a:t>/paper25.pdf but that formula is significantly more complicated. </a:t>
            </a:r>
            <a:br>
              <a:rPr lang="en-US" baseline="0" dirty="0" smtClean="0"/>
            </a:br>
            <a:r>
              <a:rPr lang="en-US" baseline="0" dirty="0" smtClean="0"/>
              <a:t/>
            </a:r>
            <a:br>
              <a:rPr lang="en-US" baseline="0" dirty="0" smtClean="0"/>
            </a:br>
            <a:r>
              <a:rPr lang="en-US" baseline="0" dirty="0" smtClean="0"/>
              <a:t>As you can see from the acceptable loss rate packet size is an important consideration. The primary reason being that 6 1500 byte packets are needed for each 9k packet. Reducing the number of packets reduces the probability of loss. Fewer packets also mean less compute power required to process the headers. Additional, 9K packets have less overhead (40 bytes as opposed to 240bytes). </a:t>
            </a:r>
            <a:br>
              <a:rPr lang="en-US" baseline="0" dirty="0" smtClean="0"/>
            </a:br>
            <a:r>
              <a:rPr lang="en-US" baseline="0" dirty="0" smtClean="0"/>
              <a:t/>
            </a:r>
            <a:br>
              <a:rPr lang="en-US" baseline="0" dirty="0" smtClean="0"/>
            </a:br>
            <a:r>
              <a:rPr lang="en-US" baseline="0" dirty="0" smtClean="0"/>
              <a:t>Slow start increases the number of segments per RTT exponentially 1, 2, 4, 8, etc. Congestion- avoidance increases atomically per RTT 1, 2, 3, 4… Dropping into slow start and congestion avoidance can impose a huge penalty and the amount of time it takes to recover is directly dependent on the bandwidth and RTT. The higher either are the more time it will take to recover. </a:t>
            </a:r>
          </a:p>
        </p:txBody>
      </p:sp>
      <p:sp>
        <p:nvSpPr>
          <p:cNvPr id="4" name="Slide Number Placeholder 3"/>
          <p:cNvSpPr>
            <a:spLocks noGrp="1"/>
          </p:cNvSpPr>
          <p:nvPr>
            <p:ph type="sldNum" sz="quarter" idx="10"/>
          </p:nvPr>
        </p:nvSpPr>
        <p:spPr/>
        <p:txBody>
          <a:bodyPr/>
          <a:lstStyle/>
          <a:p>
            <a:fld id="{03C11995-CD13-5240-AD82-899E3C700D00}" type="slidenum">
              <a:rPr lang="en-US" smtClean="0"/>
              <a:pPr/>
              <a:t>7</a:t>
            </a:fld>
            <a:endParaRPr lang="en-US"/>
          </a:p>
        </p:txBody>
      </p:sp>
    </p:spTree>
    <p:extLst>
      <p:ext uri="{BB962C8B-B14F-4D97-AF65-F5344CB8AC3E}">
        <p14:creationId xmlns:p14="http://schemas.microsoft.com/office/powerpoint/2010/main" val="740672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Being that TCP is becomes more sensitive to loss as bandwidth and RTT increases minimizing loss and congestion events is critical. However, p</a:t>
            </a:r>
            <a:r>
              <a:rPr lang="en-US" dirty="0" smtClean="0"/>
              <a:t>acket loss is an</a:t>
            </a:r>
            <a:r>
              <a:rPr lang="en-US" baseline="0" dirty="0" smtClean="0"/>
              <a:t> unavoidable part of any network. No matter how well designed it is a statistical inevitability that loss will be seen given a large enough number of TCP packets. However, excessive loss can be engineered out of a network and, at the same time, the impact of any existing loss can be minimized through the use of more modern TCP stacks and protocols. What counts as current? To have CUBIC enabled by default you should be using at least 2.6.19 which shouldn’t be a problem as that kernel was released around 2007. However, CUBIC is not your only choice in terms of congestion control algorithms. Different algorithms have different qualities that may or may not be beneficial depending on the path characteristics. It’s not a bad idea to compare a standardized transfer using the different algorithms to determine which might be best for your needs. Hat being said, CUBIC is reasonable choice. </a:t>
            </a:r>
            <a:br>
              <a:rPr lang="en-US" baseline="0" dirty="0" smtClean="0"/>
            </a:br>
            <a:r>
              <a:rPr lang="en-US" baseline="0" dirty="0" smtClean="0"/>
              <a:t/>
            </a:r>
            <a:br>
              <a:rPr lang="en-US" baseline="0" dirty="0" smtClean="0"/>
            </a:br>
            <a:r>
              <a:rPr lang="en-US" baseline="0" dirty="0" smtClean="0"/>
              <a:t>Proportional Rate Reduction is also going to be beneficial when one experiences a burst of losses. If too many losses are experienced in a short period of time the effective congestion window will fall below </a:t>
            </a:r>
            <a:r>
              <a:rPr lang="en-US" baseline="0" dirty="0" err="1" smtClean="0"/>
              <a:t>ssthresh</a:t>
            </a:r>
            <a:r>
              <a:rPr lang="en-US" baseline="0" dirty="0" smtClean="0"/>
              <a:t>. PRR works by trying to limit the reduction in window size so as to keep in within the bounds of the congestion control algorithm but above </a:t>
            </a:r>
            <a:r>
              <a:rPr lang="en-US" baseline="0" dirty="0" err="1" smtClean="0"/>
              <a:t>ssthresh</a:t>
            </a:r>
            <a:r>
              <a:rPr lang="en-US" baseline="0" dirty="0" smtClean="0"/>
              <a:t>. This was introduced in 3.2.</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Controlled Delay, a mechanism to fight against </a:t>
            </a:r>
            <a:r>
              <a:rPr lang="en-US" baseline="0" dirty="0" err="1" smtClean="0"/>
              <a:t>BufferBloat</a:t>
            </a:r>
            <a:r>
              <a:rPr lang="en-US" baseline="0" dirty="0" smtClean="0"/>
              <a:t> was introduced in 3.5. This revision also saw the introduction of TCP Early Retransmit which, under some circumstances allows the stack to avoid the </a:t>
            </a:r>
            <a:r>
              <a:rPr lang="en-US" baseline="0" dirty="0" err="1" smtClean="0"/>
              <a:t>Retransmisison</a:t>
            </a:r>
            <a:r>
              <a:rPr lang="en-US" baseline="0" dirty="0" smtClean="0"/>
              <a:t> Time Out (RTO) which can be costly in some environments. </a:t>
            </a:r>
            <a:br>
              <a:rPr lang="en-US" baseline="0" dirty="0" smtClean="0"/>
            </a:br>
            <a:r>
              <a:rPr lang="en-US" baseline="0" dirty="0" smtClean="0"/>
              <a:t/>
            </a:r>
            <a:br>
              <a:rPr lang="en-US" baseline="0" dirty="0" smtClean="0"/>
            </a:br>
            <a:r>
              <a:rPr lang="en-US" baseline="0" dirty="0" smtClean="0"/>
              <a:t>In other words, if you aren’t actively managing every aspect of your kernel’s TCP stack (including applying patches to older versions) upgrading to more recent kernels is often in an organization’s best interest. Obviously, the kernel has to be able to support other required functionality (drivers, modules, </a:t>
            </a:r>
            <a:r>
              <a:rPr lang="en-US" baseline="0" dirty="0" err="1" smtClean="0"/>
              <a:t>etc</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03C11995-CD13-5240-AD82-899E3C700D00}" type="slidenum">
              <a:rPr lang="en-US" smtClean="0"/>
              <a:pPr/>
              <a:t>8</a:t>
            </a:fld>
            <a:endParaRPr lang="en-US"/>
          </a:p>
        </p:txBody>
      </p:sp>
    </p:spTree>
    <p:extLst>
      <p:ext uri="{BB962C8B-B14F-4D97-AF65-F5344CB8AC3E}">
        <p14:creationId xmlns:p14="http://schemas.microsoft.com/office/powerpoint/2010/main" val="42005466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With</a:t>
            </a:r>
            <a:r>
              <a:rPr lang="en-US" baseline="0" dirty="0" smtClean="0"/>
              <a:t> parallel streams you essentially split the potential impact of loss across multiple less sensitive streams. For example, if one has 5 x 1 Gb/s streams the maximum acceptable loss rate per stream is approximately 1:10x7 packets. If any individual stream experiences a loss event it is, in all likelihood, independent of the other streams. So while one of the five streams may enter slow start the others may not be similarly effected – in effect 80% of your throughput won’t be impacted by a loss on one of the component streams. On the other hand, a single 5Gb/s stream has a maximum acceptable loss rate of approximately 1:10^9 packets. The chance of encountering performance impacting loss is 100 times more likely and reentering slow start, since it</a:t>
            </a:r>
            <a:r>
              <a:rPr lang="fr-FR" baseline="0" dirty="0" smtClean="0"/>
              <a:t>’</a:t>
            </a:r>
            <a:r>
              <a:rPr lang="en-US" baseline="0" dirty="0" smtClean="0"/>
              <a:t>s a single stream, will have a significantly higher impact on throughput. In essence, multiple streams allows one to spread the risk of loss over multiple more robust streams. </a:t>
            </a:r>
          </a:p>
          <a:p>
            <a:endParaRPr lang="en-US" baseline="0" dirty="0" smtClean="0"/>
          </a:p>
          <a:p>
            <a:r>
              <a:rPr lang="en-US" dirty="0" smtClean="0"/>
              <a:t>UDT</a:t>
            </a:r>
            <a:r>
              <a:rPr lang="en-US" baseline="0" dirty="0" smtClean="0"/>
              <a:t> is quite well suited for a bulk data transfers over high speed networks because it avoids some of the problems associated with TCP in LFNs. Through the use of rate based flow control (controlling </a:t>
            </a:r>
            <a:r>
              <a:rPr lang="en-US" baseline="0" dirty="0" err="1" smtClean="0"/>
              <a:t>interpacket</a:t>
            </a:r>
            <a:r>
              <a:rPr lang="en-US" baseline="0" dirty="0" smtClean="0"/>
              <a:t> timing) along with novel approaches to AIMD during congestion, and a more aggressive approach to scaling up to the network limits UDT can be much more efficient that TCP. So why isn’t everyone using it? A lot of ‘WAN Accelerator’ services actually are using UDT. Additionally it’s also an option in </a:t>
            </a:r>
            <a:r>
              <a:rPr lang="en-US" baseline="0" dirty="0" err="1" smtClean="0"/>
              <a:t>GridFTP</a:t>
            </a:r>
            <a:r>
              <a:rPr lang="en-US" baseline="0" dirty="0" smtClean="0"/>
              <a:t> to make use of UDT. An excellent paper on UDT can be found at http://</a:t>
            </a:r>
            <a:r>
              <a:rPr lang="en-US" baseline="0" dirty="0" err="1" smtClean="0"/>
              <a:t>www.sciencedirect.com</a:t>
            </a:r>
            <a:r>
              <a:rPr lang="en-US" baseline="0" dirty="0" smtClean="0"/>
              <a:t>/science/article/</a:t>
            </a:r>
            <a:r>
              <a:rPr lang="en-US" baseline="0" dirty="0" err="1" smtClean="0"/>
              <a:t>pii</a:t>
            </a:r>
            <a:r>
              <a:rPr lang="en-US" baseline="0" dirty="0" smtClean="0"/>
              <a:t>/S1389128606003057</a:t>
            </a:r>
            <a:endParaRPr lang="en-US" dirty="0"/>
          </a:p>
        </p:txBody>
      </p:sp>
      <p:sp>
        <p:nvSpPr>
          <p:cNvPr id="4" name="Slide Number Placeholder 3"/>
          <p:cNvSpPr>
            <a:spLocks noGrp="1"/>
          </p:cNvSpPr>
          <p:nvPr>
            <p:ph type="sldNum" sz="quarter" idx="10"/>
          </p:nvPr>
        </p:nvSpPr>
        <p:spPr/>
        <p:txBody>
          <a:bodyPr/>
          <a:lstStyle/>
          <a:p>
            <a:fld id="{03C11995-CD13-5240-AD82-899E3C700D00}" type="slidenum">
              <a:rPr lang="en-US" smtClean="0"/>
              <a:pPr/>
              <a:t>9</a:t>
            </a:fld>
            <a:endParaRPr lang="en-US"/>
          </a:p>
        </p:txBody>
      </p:sp>
    </p:spTree>
    <p:extLst>
      <p:ext uri="{BB962C8B-B14F-4D97-AF65-F5344CB8AC3E}">
        <p14:creationId xmlns:p14="http://schemas.microsoft.com/office/powerpoint/2010/main" val="2798294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POWERPT_ex1"/>
          <p:cNvPicPr>
            <a:picLocks noChangeAspect="1" noChangeArrowheads="1"/>
          </p:cNvPicPr>
          <p:nvPr/>
        </p:nvPicPr>
        <p:blipFill>
          <a:blip r:embed="rId2">
            <a:extLst>
              <a:ext uri="{28A0092B-C50C-407E-A947-70E740481C1C}">
                <a14:useLocalDpi xmlns:a14="http://schemas.microsoft.com/office/drawing/2010/main" val="0"/>
              </a:ext>
            </a:extLst>
          </a:blip>
          <a:srcRect b="94130"/>
          <a:stretch>
            <a:fillRect/>
          </a:stretch>
        </p:blipFill>
        <p:spPr bwMode="auto">
          <a:xfrm>
            <a:off x="0" y="2209800"/>
            <a:ext cx="91440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5"/>
          <p:cNvSpPr>
            <a:spLocks noChangeArrowheads="1"/>
          </p:cNvSpPr>
          <p:nvPr/>
        </p:nvSpPr>
        <p:spPr bwMode="auto">
          <a:xfrm>
            <a:off x="152400" y="6477000"/>
            <a:ext cx="2133600" cy="152400"/>
          </a:xfrm>
          <a:prstGeom prst="rect">
            <a:avLst/>
          </a:prstGeom>
          <a:noFill/>
          <a:ln w="9525">
            <a:noFill/>
            <a:miter lim="800000"/>
            <a:headEnd/>
            <a:tailEnd/>
          </a:ln>
        </p:spPr>
        <p:txBody>
          <a:bodyPr/>
          <a:lstStyle/>
          <a:p>
            <a:pPr>
              <a:lnSpc>
                <a:spcPct val="90000"/>
              </a:lnSpc>
            </a:pPr>
            <a:r>
              <a:rPr lang="en-US" sz="800" b="0" i="1">
                <a:solidFill>
                  <a:srgbClr val="197AAB"/>
                </a:solidFill>
              </a:rPr>
              <a:t>© 2010 Pittsburgh Supercomputing Center</a:t>
            </a:r>
          </a:p>
        </p:txBody>
      </p:sp>
      <p:pic>
        <p:nvPicPr>
          <p:cNvPr id="6" name="Picture 11" descr="PSClogo_secondar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3600" y="1155700"/>
            <a:ext cx="2895600"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6259" name="Rectangle 3"/>
          <p:cNvSpPr>
            <a:spLocks noGrp="1" noChangeArrowheads="1"/>
          </p:cNvSpPr>
          <p:nvPr>
            <p:ph type="ctrTitle"/>
          </p:nvPr>
        </p:nvSpPr>
        <p:spPr>
          <a:xfrm>
            <a:off x="1066800" y="2209800"/>
            <a:ext cx="7010400" cy="1143000"/>
          </a:xfrm>
        </p:spPr>
        <p:txBody>
          <a:bodyPr/>
          <a:lstStyle>
            <a:lvl1pPr algn="ctr">
              <a:defRPr/>
            </a:lvl1pPr>
          </a:lstStyle>
          <a:p>
            <a:r>
              <a:rPr lang="en-US" smtClean="0"/>
              <a:t>Click to edit Master title style</a:t>
            </a:r>
            <a:endParaRPr lang="en-US" dirty="0"/>
          </a:p>
        </p:txBody>
      </p:sp>
      <p:sp>
        <p:nvSpPr>
          <p:cNvPr id="96260" name="Rectangle 4"/>
          <p:cNvSpPr>
            <a:spLocks noGrp="1" noChangeArrowheads="1"/>
          </p:cNvSpPr>
          <p:nvPr>
            <p:ph type="subTitle" idx="1"/>
          </p:nvPr>
        </p:nvSpPr>
        <p:spPr>
          <a:xfrm>
            <a:off x="1600200" y="3810000"/>
            <a:ext cx="6172200" cy="1752600"/>
          </a:xfrm>
        </p:spPr>
        <p:txBody>
          <a:bodyPr/>
          <a:lstStyle>
            <a:lvl1pPr marL="0" indent="0" algn="ctr">
              <a:buFontTx/>
              <a:buNone/>
              <a:defRPr/>
            </a:lvl1pPr>
          </a:lstStyle>
          <a:p>
            <a:r>
              <a:rPr lang="en-US" smtClean="0"/>
              <a:t>Click to edit Master subtitle style</a:t>
            </a:r>
            <a:endParaRPr lang="en-US" dirty="0"/>
          </a:p>
        </p:txBody>
      </p:sp>
    </p:spTree>
    <p:extLst>
      <p:ext uri="{BB962C8B-B14F-4D97-AF65-F5344CB8AC3E}">
        <p14:creationId xmlns:p14="http://schemas.microsoft.com/office/powerpoint/2010/main" val="3271651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3017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228600"/>
            <a:ext cx="1905000"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228600"/>
            <a:ext cx="556260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12087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80312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897483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524000"/>
            <a:ext cx="36957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81500" y="1524000"/>
            <a:ext cx="36957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99233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07789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8796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3245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296743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1890142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2" descr="POWERPT_ex1"/>
          <p:cNvPicPr>
            <a:picLocks noChangeAspect="1" noChangeArrowheads="1"/>
          </p:cNvPicPr>
          <p:nvPr/>
        </p:nvPicPr>
        <p:blipFill>
          <a:blip r:embed="rId13">
            <a:extLst>
              <a:ext uri="{28A0092B-C50C-407E-A947-70E740481C1C}">
                <a14:useLocalDpi xmlns:a14="http://schemas.microsoft.com/office/drawing/2010/main" val="0"/>
              </a:ext>
            </a:extLst>
          </a:blip>
          <a:srcRect b="94130"/>
          <a:stretch>
            <a:fillRect/>
          </a:stretch>
        </p:blipFill>
        <p:spPr bwMode="auto">
          <a:xfrm>
            <a:off x="0" y="6096000"/>
            <a:ext cx="9144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5240" name="Rectangle 8"/>
          <p:cNvSpPr>
            <a:spLocks noChangeArrowheads="1"/>
          </p:cNvSpPr>
          <p:nvPr/>
        </p:nvSpPr>
        <p:spPr bwMode="auto">
          <a:xfrm>
            <a:off x="152400" y="6477000"/>
            <a:ext cx="2133600" cy="152400"/>
          </a:xfrm>
          <a:prstGeom prst="rect">
            <a:avLst/>
          </a:prstGeom>
          <a:noFill/>
          <a:ln w="9525">
            <a:noFill/>
            <a:miter lim="800000"/>
            <a:headEnd/>
            <a:tailEnd/>
          </a:ln>
        </p:spPr>
        <p:txBody>
          <a:bodyPr/>
          <a:lstStyle/>
          <a:p>
            <a:pPr>
              <a:lnSpc>
                <a:spcPct val="90000"/>
              </a:lnSpc>
            </a:pPr>
            <a:r>
              <a:rPr lang="en-US" sz="800" b="0" i="1">
                <a:solidFill>
                  <a:srgbClr val="197AAB"/>
                </a:solidFill>
              </a:rPr>
              <a:t>© 2010 Pittsburgh Supercomputing Center</a:t>
            </a:r>
          </a:p>
        </p:txBody>
      </p:sp>
      <p:sp>
        <p:nvSpPr>
          <p:cNvPr id="1028" name="Rectangle 5"/>
          <p:cNvSpPr>
            <a:spLocks noGrp="1" noChangeArrowheads="1"/>
          </p:cNvSpPr>
          <p:nvPr>
            <p:ph type="title"/>
          </p:nvPr>
        </p:nvSpPr>
        <p:spPr bwMode="auto">
          <a:xfrm>
            <a:off x="533400" y="228600"/>
            <a:ext cx="7620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a:p>
        </p:txBody>
      </p:sp>
      <p:sp>
        <p:nvSpPr>
          <p:cNvPr id="1029" name="Rectangle 6"/>
          <p:cNvSpPr>
            <a:spLocks noGrp="1" noChangeArrowheads="1"/>
          </p:cNvSpPr>
          <p:nvPr>
            <p:ph type="body" idx="1"/>
          </p:nvPr>
        </p:nvSpPr>
        <p:spPr bwMode="auto">
          <a:xfrm>
            <a:off x="533400" y="1524000"/>
            <a:ext cx="75438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030" name="Picture 11" descr="PSClogo_secondary"/>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467600" y="6324600"/>
            <a:ext cx="1447800"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81" r:id="rId1"/>
    <p:sldLayoutId id="2147483971" r:id="rId2"/>
    <p:sldLayoutId id="2147483972" r:id="rId3"/>
    <p:sldLayoutId id="2147483973" r:id="rId4"/>
    <p:sldLayoutId id="2147483974" r:id="rId5"/>
    <p:sldLayoutId id="2147483975" r:id="rId6"/>
    <p:sldLayoutId id="2147483976" r:id="rId7"/>
    <p:sldLayoutId id="2147483977" r:id="rId8"/>
    <p:sldLayoutId id="2147483978" r:id="rId9"/>
    <p:sldLayoutId id="2147483979" r:id="rId10"/>
    <p:sldLayoutId id="2147483980" r:id="rId11"/>
  </p:sldLayoutIdLst>
  <p:txStyles>
    <p:titleStyle>
      <a:lvl1pPr algn="l" rtl="0" eaLnBrk="1" fontAlgn="base" hangingPunct="1">
        <a:spcBef>
          <a:spcPct val="0"/>
        </a:spcBef>
        <a:spcAft>
          <a:spcPct val="0"/>
        </a:spcAft>
        <a:defRPr sz="2800">
          <a:solidFill>
            <a:srgbClr val="197AAB"/>
          </a:solidFill>
          <a:latin typeface="+mj-lt"/>
          <a:ea typeface="+mj-ea"/>
          <a:cs typeface="ＭＳ Ｐゴシック" charset="-128"/>
        </a:defRPr>
      </a:lvl1pPr>
      <a:lvl2pPr algn="l" rtl="0" eaLnBrk="1" fontAlgn="base" hangingPunct="1">
        <a:spcBef>
          <a:spcPct val="0"/>
        </a:spcBef>
        <a:spcAft>
          <a:spcPct val="0"/>
        </a:spcAft>
        <a:defRPr sz="2800">
          <a:solidFill>
            <a:srgbClr val="197AAB"/>
          </a:solidFill>
          <a:latin typeface="Arial" charset="0"/>
          <a:ea typeface="ＭＳ Ｐゴシック" pitchFamily="1" charset="-128"/>
          <a:cs typeface="ＭＳ Ｐゴシック" charset="-128"/>
        </a:defRPr>
      </a:lvl2pPr>
      <a:lvl3pPr algn="l" rtl="0" eaLnBrk="1" fontAlgn="base" hangingPunct="1">
        <a:spcBef>
          <a:spcPct val="0"/>
        </a:spcBef>
        <a:spcAft>
          <a:spcPct val="0"/>
        </a:spcAft>
        <a:defRPr sz="2800">
          <a:solidFill>
            <a:srgbClr val="197AAB"/>
          </a:solidFill>
          <a:latin typeface="Arial" charset="0"/>
          <a:ea typeface="ＭＳ Ｐゴシック" pitchFamily="1" charset="-128"/>
          <a:cs typeface="ＭＳ Ｐゴシック" charset="-128"/>
        </a:defRPr>
      </a:lvl3pPr>
      <a:lvl4pPr algn="l" rtl="0" eaLnBrk="1" fontAlgn="base" hangingPunct="1">
        <a:spcBef>
          <a:spcPct val="0"/>
        </a:spcBef>
        <a:spcAft>
          <a:spcPct val="0"/>
        </a:spcAft>
        <a:defRPr sz="2800">
          <a:solidFill>
            <a:srgbClr val="197AAB"/>
          </a:solidFill>
          <a:latin typeface="Arial" charset="0"/>
          <a:ea typeface="ＭＳ Ｐゴシック" pitchFamily="1" charset="-128"/>
          <a:cs typeface="ＭＳ Ｐゴシック" charset="-128"/>
        </a:defRPr>
      </a:lvl4pPr>
      <a:lvl5pPr algn="l" rtl="0" eaLnBrk="1" fontAlgn="base" hangingPunct="1">
        <a:spcBef>
          <a:spcPct val="0"/>
        </a:spcBef>
        <a:spcAft>
          <a:spcPct val="0"/>
        </a:spcAft>
        <a:defRPr sz="2800">
          <a:solidFill>
            <a:srgbClr val="197AAB"/>
          </a:solidFill>
          <a:latin typeface="Arial" charset="0"/>
          <a:ea typeface="ＭＳ Ｐゴシック" pitchFamily="1" charset="-128"/>
          <a:cs typeface="ＭＳ Ｐゴシック" charset="-128"/>
        </a:defRPr>
      </a:lvl5pPr>
      <a:lvl6pPr marL="457200" algn="l" rtl="0" eaLnBrk="1" fontAlgn="base" hangingPunct="1">
        <a:spcBef>
          <a:spcPct val="0"/>
        </a:spcBef>
        <a:spcAft>
          <a:spcPct val="0"/>
        </a:spcAft>
        <a:defRPr sz="2800">
          <a:solidFill>
            <a:srgbClr val="197AAB"/>
          </a:solidFill>
          <a:latin typeface="Arial" charset="0"/>
          <a:ea typeface="ＭＳ Ｐゴシック" pitchFamily="1" charset="-128"/>
        </a:defRPr>
      </a:lvl6pPr>
      <a:lvl7pPr marL="914400" algn="l" rtl="0" eaLnBrk="1" fontAlgn="base" hangingPunct="1">
        <a:spcBef>
          <a:spcPct val="0"/>
        </a:spcBef>
        <a:spcAft>
          <a:spcPct val="0"/>
        </a:spcAft>
        <a:defRPr sz="2800">
          <a:solidFill>
            <a:srgbClr val="197AAB"/>
          </a:solidFill>
          <a:latin typeface="Arial" charset="0"/>
          <a:ea typeface="ＭＳ Ｐゴシック" pitchFamily="1" charset="-128"/>
        </a:defRPr>
      </a:lvl7pPr>
      <a:lvl8pPr marL="1371600" algn="l" rtl="0" eaLnBrk="1" fontAlgn="base" hangingPunct="1">
        <a:spcBef>
          <a:spcPct val="0"/>
        </a:spcBef>
        <a:spcAft>
          <a:spcPct val="0"/>
        </a:spcAft>
        <a:defRPr sz="2800">
          <a:solidFill>
            <a:srgbClr val="197AAB"/>
          </a:solidFill>
          <a:latin typeface="Arial" charset="0"/>
          <a:ea typeface="ＭＳ Ｐゴシック" pitchFamily="1" charset="-128"/>
        </a:defRPr>
      </a:lvl8pPr>
      <a:lvl9pPr marL="1828800" algn="l" rtl="0" eaLnBrk="1" fontAlgn="base" hangingPunct="1">
        <a:spcBef>
          <a:spcPct val="0"/>
        </a:spcBef>
        <a:spcAft>
          <a:spcPct val="0"/>
        </a:spcAft>
        <a:defRPr sz="2800">
          <a:solidFill>
            <a:srgbClr val="197AAB"/>
          </a:solidFill>
          <a:latin typeface="Arial" charset="0"/>
          <a:ea typeface="ＭＳ Ｐゴシック" pitchFamily="1" charset="-128"/>
        </a:defRPr>
      </a:lvl9pPr>
    </p:titleStyle>
    <p:bodyStyle>
      <a:lvl1pPr marL="342900" indent="-342900" algn="l" rtl="0" eaLnBrk="1" fontAlgn="base" hangingPunct="1">
        <a:spcBef>
          <a:spcPct val="20000"/>
        </a:spcBef>
        <a:spcAft>
          <a:spcPct val="0"/>
        </a:spcAft>
        <a:buChar char="•"/>
        <a:defRPr sz="2800">
          <a:solidFill>
            <a:srgbClr val="197AAB"/>
          </a:solidFill>
          <a:latin typeface="+mn-lt"/>
          <a:ea typeface="+mn-ea"/>
          <a:cs typeface="ＭＳ Ｐゴシック" charset="-128"/>
        </a:defRPr>
      </a:lvl1pPr>
      <a:lvl2pPr marL="742950" indent="-285750" algn="l" rtl="0" eaLnBrk="1" fontAlgn="base" hangingPunct="1">
        <a:spcBef>
          <a:spcPct val="20000"/>
        </a:spcBef>
        <a:spcAft>
          <a:spcPct val="0"/>
        </a:spcAft>
        <a:buChar char="–"/>
        <a:defRPr sz="2400">
          <a:solidFill>
            <a:srgbClr val="197AAB"/>
          </a:solidFill>
          <a:latin typeface="+mn-lt"/>
          <a:ea typeface="+mn-ea"/>
        </a:defRPr>
      </a:lvl2pPr>
      <a:lvl3pPr marL="1143000" indent="-228600" algn="l" rtl="0" eaLnBrk="1" fontAlgn="base" hangingPunct="1">
        <a:spcBef>
          <a:spcPct val="20000"/>
        </a:spcBef>
        <a:spcAft>
          <a:spcPct val="0"/>
        </a:spcAft>
        <a:buChar char="•"/>
        <a:defRPr sz="2000">
          <a:solidFill>
            <a:srgbClr val="197AAB"/>
          </a:solidFill>
          <a:latin typeface="+mn-lt"/>
          <a:ea typeface="+mn-ea"/>
        </a:defRPr>
      </a:lvl3pPr>
      <a:lvl4pPr marL="1600200" indent="-228600" algn="l" rtl="0" eaLnBrk="1" fontAlgn="base" hangingPunct="1">
        <a:spcBef>
          <a:spcPct val="20000"/>
        </a:spcBef>
        <a:spcAft>
          <a:spcPct val="0"/>
        </a:spcAft>
        <a:buChar char="–"/>
        <a:defRPr sz="2000">
          <a:solidFill>
            <a:srgbClr val="197AAB"/>
          </a:solidFill>
          <a:latin typeface="+mn-lt"/>
          <a:ea typeface="+mn-ea"/>
        </a:defRPr>
      </a:lvl4pPr>
      <a:lvl5pPr marL="2057400" indent="-228600" algn="l" rtl="0" eaLnBrk="1" fontAlgn="base" hangingPunct="1">
        <a:spcBef>
          <a:spcPct val="20000"/>
        </a:spcBef>
        <a:spcAft>
          <a:spcPct val="0"/>
        </a:spcAft>
        <a:buChar char="»"/>
        <a:defRPr sz="2000">
          <a:solidFill>
            <a:srgbClr val="197AAB"/>
          </a:solidFill>
          <a:latin typeface="+mn-lt"/>
          <a:ea typeface="+mn-ea"/>
        </a:defRPr>
      </a:lvl5pPr>
      <a:lvl6pPr marL="2514600" indent="-228600" algn="l" rtl="0" eaLnBrk="1" fontAlgn="base" hangingPunct="1">
        <a:spcBef>
          <a:spcPct val="20000"/>
        </a:spcBef>
        <a:spcAft>
          <a:spcPct val="0"/>
        </a:spcAft>
        <a:buChar char="»"/>
        <a:defRPr>
          <a:solidFill>
            <a:srgbClr val="197AAB"/>
          </a:solidFill>
          <a:latin typeface="+mn-lt"/>
          <a:ea typeface="+mn-ea"/>
        </a:defRPr>
      </a:lvl6pPr>
      <a:lvl7pPr marL="2971800" indent="-228600" algn="l" rtl="0" eaLnBrk="1" fontAlgn="base" hangingPunct="1">
        <a:spcBef>
          <a:spcPct val="20000"/>
        </a:spcBef>
        <a:spcAft>
          <a:spcPct val="0"/>
        </a:spcAft>
        <a:buChar char="»"/>
        <a:defRPr>
          <a:solidFill>
            <a:srgbClr val="197AAB"/>
          </a:solidFill>
          <a:latin typeface="+mn-lt"/>
          <a:ea typeface="+mn-ea"/>
        </a:defRPr>
      </a:lvl7pPr>
      <a:lvl8pPr marL="3429000" indent="-228600" algn="l" rtl="0" eaLnBrk="1" fontAlgn="base" hangingPunct="1">
        <a:spcBef>
          <a:spcPct val="20000"/>
        </a:spcBef>
        <a:spcAft>
          <a:spcPct val="0"/>
        </a:spcAft>
        <a:buChar char="»"/>
        <a:defRPr>
          <a:solidFill>
            <a:srgbClr val="197AAB"/>
          </a:solidFill>
          <a:latin typeface="+mn-lt"/>
          <a:ea typeface="+mn-ea"/>
        </a:defRPr>
      </a:lvl8pPr>
      <a:lvl9pPr marL="3886200" indent="-228600" algn="l" rtl="0" eaLnBrk="1" fontAlgn="base" hangingPunct="1">
        <a:spcBef>
          <a:spcPct val="20000"/>
        </a:spcBef>
        <a:spcAft>
          <a:spcPct val="0"/>
        </a:spcAft>
        <a:buChar char="»"/>
        <a:defRPr>
          <a:solidFill>
            <a:srgbClr val="197AAB"/>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ctrTitle"/>
          </p:nvPr>
        </p:nvSpPr>
        <p:spPr/>
        <p:txBody>
          <a:bodyPr/>
          <a:lstStyle/>
          <a:p>
            <a:pPr eaLnBrk="1" hangingPunct="1"/>
            <a:r>
              <a:rPr lang="en-US" sz="3000" dirty="0" smtClean="0">
                <a:latin typeface="Arial" charset="0"/>
                <a:ea typeface="ＭＳ Ｐゴシック" charset="0"/>
                <a:cs typeface="ＭＳ Ｐゴシック" charset="0"/>
              </a:rPr>
              <a:t>TCP Performance and Diagnostics:</a:t>
            </a:r>
            <a:r>
              <a:rPr lang="en-US" dirty="0" smtClean="0">
                <a:latin typeface="Arial" charset="0"/>
                <a:ea typeface="ＭＳ Ｐゴシック" charset="0"/>
                <a:cs typeface="ＭＳ Ｐゴシック" charset="0"/>
              </a:rPr>
              <a:t/>
            </a:r>
            <a:br>
              <a:rPr lang="en-US" dirty="0" smtClean="0">
                <a:latin typeface="Arial" charset="0"/>
                <a:ea typeface="ＭＳ Ｐゴシック" charset="0"/>
                <a:cs typeface="ＭＳ Ｐゴシック" charset="0"/>
              </a:rPr>
            </a:br>
            <a:r>
              <a:rPr lang="en-US" sz="2400" dirty="0" smtClean="0">
                <a:latin typeface="Arial" charset="0"/>
                <a:ea typeface="ＭＳ Ｐゴシック" charset="0"/>
                <a:cs typeface="ＭＳ Ｐゴシック" charset="0"/>
              </a:rPr>
              <a:t>Optimizing for High Performance Networks</a:t>
            </a:r>
            <a:endParaRPr lang="en-US" sz="2400" dirty="0">
              <a:latin typeface="Arial" charset="0"/>
              <a:ea typeface="ＭＳ Ｐゴシック" charset="0"/>
              <a:cs typeface="ＭＳ Ｐゴシック" charset="0"/>
            </a:endParaRPr>
          </a:p>
        </p:txBody>
      </p:sp>
      <p:sp>
        <p:nvSpPr>
          <p:cNvPr id="15363" name="Subtitle 2"/>
          <p:cNvSpPr>
            <a:spLocks noGrp="1"/>
          </p:cNvSpPr>
          <p:nvPr>
            <p:ph type="subTitle" idx="1"/>
          </p:nvPr>
        </p:nvSpPr>
        <p:spPr>
          <a:xfrm>
            <a:off x="2362200" y="4419600"/>
            <a:ext cx="6705600" cy="2286000"/>
          </a:xfrm>
        </p:spPr>
        <p:txBody>
          <a:bodyPr/>
          <a:lstStyle/>
          <a:p>
            <a:pPr algn="r" eaLnBrk="1" hangingPunct="1"/>
            <a:r>
              <a:rPr lang="en-US" sz="2000" dirty="0" smtClean="0">
                <a:latin typeface="Arial" charset="0"/>
                <a:ea typeface="ＭＳ Ｐゴシック" charset="0"/>
                <a:cs typeface="ＭＳ Ｐゴシック" charset="0"/>
              </a:rPr>
              <a:t>Chris Rapier</a:t>
            </a:r>
          </a:p>
          <a:p>
            <a:pPr algn="r" eaLnBrk="1" hangingPunct="1"/>
            <a:r>
              <a:rPr lang="en-US" sz="2000" dirty="0" smtClean="0">
                <a:latin typeface="Arial" charset="0"/>
                <a:ea typeface="ＭＳ Ｐゴシック" charset="0"/>
                <a:cs typeface="ＭＳ Ｐゴシック" charset="0"/>
              </a:rPr>
              <a:t>Pittsburgh Supercomputing Center</a:t>
            </a:r>
            <a:br>
              <a:rPr lang="en-US" sz="2000" dirty="0" smtClean="0">
                <a:latin typeface="Arial" charset="0"/>
                <a:ea typeface="ＭＳ Ｐゴシック" charset="0"/>
                <a:cs typeface="ＭＳ Ｐゴシック" charset="0"/>
              </a:rPr>
            </a:br>
            <a:r>
              <a:rPr lang="en-US" sz="2000" dirty="0" err="1" smtClean="0">
                <a:latin typeface="Arial" charset="0"/>
                <a:ea typeface="ＭＳ Ｐゴシック" charset="0"/>
                <a:cs typeface="ＭＳ Ｐゴシック" charset="0"/>
              </a:rPr>
              <a:t>rapier@psc.edu</a:t>
            </a:r>
            <a:r>
              <a:rPr lang="en-US" dirty="0" smtClean="0">
                <a:latin typeface="Arial" charset="0"/>
                <a:ea typeface="ＭＳ Ｐゴシック" charset="0"/>
                <a:cs typeface="ＭＳ Ｐゴシック" charset="0"/>
              </a:rPr>
              <a:t/>
            </a:r>
            <a:br>
              <a:rPr lang="en-US" dirty="0" smtClean="0">
                <a:latin typeface="Arial" charset="0"/>
                <a:ea typeface="ＭＳ Ｐゴシック" charset="0"/>
                <a:cs typeface="ＭＳ Ｐゴシック" charset="0"/>
              </a:rPr>
            </a:br>
            <a:r>
              <a:rPr lang="en-US" dirty="0" smtClean="0">
                <a:latin typeface="Arial" charset="0"/>
                <a:ea typeface="ＭＳ Ｐゴシック" charset="0"/>
                <a:cs typeface="ＭＳ Ｐゴシック" charset="0"/>
              </a:rPr>
              <a:t/>
            </a:r>
            <a:br>
              <a:rPr lang="en-US" dirty="0" smtClean="0">
                <a:latin typeface="Arial" charset="0"/>
                <a:ea typeface="ＭＳ Ｐゴシック" charset="0"/>
                <a:cs typeface="ＭＳ Ｐゴシック" charset="0"/>
              </a:rPr>
            </a:br>
            <a:r>
              <a:rPr lang="en-US" sz="2000" dirty="0" smtClean="0">
                <a:latin typeface="Arial" charset="0"/>
                <a:ea typeface="ＭＳ Ｐゴシック" charset="0"/>
                <a:cs typeface="ＭＳ Ｐゴシック" charset="0"/>
              </a:rPr>
              <a:t>CANS</a:t>
            </a:r>
          </a:p>
          <a:p>
            <a:pPr algn="r" eaLnBrk="1" hangingPunct="1"/>
            <a:r>
              <a:rPr lang="en-US" sz="2000" dirty="0" smtClean="0">
                <a:latin typeface="Arial" charset="0"/>
                <a:ea typeface="ＭＳ Ｐゴシック" charset="0"/>
                <a:cs typeface="ＭＳ Ｐゴシック" charset="0"/>
              </a:rPr>
              <a:t>16 September 2014</a:t>
            </a:r>
            <a:endParaRPr lang="en-US" sz="2000" dirty="0">
              <a:latin typeface="Arial" charset="0"/>
              <a:ea typeface="ＭＳ Ｐゴシック" charset="0"/>
              <a:cs typeface="ＭＳ Ｐゴシック"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Impact of IPv6 on Performance</a:t>
            </a:r>
            <a:endParaRPr lang="en-US" dirty="0"/>
          </a:p>
        </p:txBody>
      </p:sp>
      <p:sp>
        <p:nvSpPr>
          <p:cNvPr id="3" name="Content Placeholder 2"/>
          <p:cNvSpPr>
            <a:spLocks noGrp="1"/>
          </p:cNvSpPr>
          <p:nvPr>
            <p:ph idx="1"/>
          </p:nvPr>
        </p:nvSpPr>
        <p:spPr>
          <a:xfrm>
            <a:off x="533400" y="1143000"/>
            <a:ext cx="7543800" cy="5181600"/>
          </a:xfrm>
        </p:spPr>
        <p:txBody>
          <a:bodyPr/>
          <a:lstStyle/>
          <a:p>
            <a:r>
              <a:rPr lang="en-US" sz="2400" dirty="0" smtClean="0"/>
              <a:t>IPv6 is part of the HPN environment</a:t>
            </a:r>
          </a:p>
          <a:p>
            <a:r>
              <a:rPr lang="en-US" sz="2400" dirty="0" smtClean="0"/>
              <a:t>Fortunately, it should have little impact on network performance:</a:t>
            </a:r>
          </a:p>
          <a:p>
            <a:pPr lvl="1"/>
            <a:r>
              <a:rPr lang="en-US" sz="2000" dirty="0" smtClean="0"/>
              <a:t>Assuming that your average packet size is more than 256 bytes. </a:t>
            </a:r>
          </a:p>
          <a:p>
            <a:pPr lvl="2"/>
            <a:r>
              <a:rPr lang="en-US" sz="1800" dirty="0" smtClean="0"/>
              <a:t>IPv6 increases the header size to 60 bytes. In a 9k packet this is 0.66% of the datagram as opposed to 4% in IPv4. </a:t>
            </a:r>
          </a:p>
          <a:p>
            <a:pPr lvl="2"/>
            <a:r>
              <a:rPr lang="en-US" sz="1800" dirty="0" smtClean="0"/>
              <a:t>As packet sizes decrease it has more impact but not until the  256 byte threshold.</a:t>
            </a:r>
          </a:p>
          <a:p>
            <a:pPr lvl="1"/>
            <a:r>
              <a:rPr lang="en-US" sz="2200" dirty="0" smtClean="0"/>
              <a:t>And that the path is IPv6 end to end  </a:t>
            </a:r>
            <a:endParaRPr lang="en-US" dirty="0"/>
          </a:p>
          <a:p>
            <a:pPr lvl="1"/>
            <a:r>
              <a:rPr lang="en-US" sz="2200" dirty="0" smtClean="0"/>
              <a:t>And, of course, application performance is dependent on the underlying code. </a:t>
            </a:r>
          </a:p>
          <a:p>
            <a:pPr lvl="2"/>
            <a:r>
              <a:rPr lang="en-US" sz="1800" dirty="0" smtClean="0"/>
              <a:t>Mostly a DNS issue though</a:t>
            </a:r>
          </a:p>
          <a:p>
            <a:pPr lvl="1"/>
            <a:r>
              <a:rPr lang="en-US" sz="2200" dirty="0" smtClean="0"/>
              <a:t>NB: It doesn’t fix any of the problems with TCP</a:t>
            </a:r>
          </a:p>
        </p:txBody>
      </p:sp>
    </p:spTree>
    <p:extLst>
      <p:ext uri="{BB962C8B-B14F-4D97-AF65-F5344CB8AC3E}">
        <p14:creationId xmlns:p14="http://schemas.microsoft.com/office/powerpoint/2010/main" val="6605338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Infrastructure Considerations</a:t>
            </a:r>
            <a:endParaRPr lang="en-US" dirty="0"/>
          </a:p>
        </p:txBody>
      </p:sp>
      <p:sp>
        <p:nvSpPr>
          <p:cNvPr id="3" name="Content Placeholder 2"/>
          <p:cNvSpPr>
            <a:spLocks noGrp="1"/>
          </p:cNvSpPr>
          <p:nvPr>
            <p:ph idx="1"/>
          </p:nvPr>
        </p:nvSpPr>
        <p:spPr/>
        <p:txBody>
          <a:bodyPr/>
          <a:lstStyle/>
          <a:p>
            <a:r>
              <a:rPr lang="en-US" dirty="0" smtClean="0"/>
              <a:t>Firewalls, Deep Packet Inspection, and other </a:t>
            </a:r>
            <a:r>
              <a:rPr lang="en-US" dirty="0" err="1" smtClean="0"/>
              <a:t>middleboxes</a:t>
            </a:r>
            <a:r>
              <a:rPr lang="en-US" dirty="0" smtClean="0"/>
              <a:t> can destroy performance</a:t>
            </a:r>
          </a:p>
          <a:p>
            <a:pPr lvl="1"/>
            <a:r>
              <a:rPr lang="en-US" dirty="0" smtClean="0"/>
              <a:t>Use a Science DMZ if at all possible</a:t>
            </a:r>
          </a:p>
          <a:p>
            <a:r>
              <a:rPr lang="en-US" dirty="0" smtClean="0"/>
              <a:t>You have to know what is happening </a:t>
            </a:r>
          </a:p>
          <a:p>
            <a:pPr lvl="1"/>
            <a:r>
              <a:rPr lang="en-US" dirty="0" smtClean="0"/>
              <a:t>Not just in your network but along the path as a whole</a:t>
            </a:r>
          </a:p>
          <a:p>
            <a:pPr lvl="1"/>
            <a:r>
              <a:rPr lang="en-US" dirty="0" smtClean="0"/>
              <a:t>Internal: SNMP, </a:t>
            </a:r>
            <a:r>
              <a:rPr lang="en-US" dirty="0" err="1" smtClean="0"/>
              <a:t>NetFlow</a:t>
            </a:r>
            <a:r>
              <a:rPr lang="en-US" dirty="0" smtClean="0"/>
              <a:t>, logs, Web10G</a:t>
            </a:r>
          </a:p>
          <a:p>
            <a:pPr lvl="1"/>
            <a:r>
              <a:rPr lang="en-US" dirty="0" smtClean="0"/>
              <a:t>External: </a:t>
            </a:r>
            <a:r>
              <a:rPr lang="en-US" dirty="0" err="1" smtClean="0"/>
              <a:t>perfSonar</a:t>
            </a:r>
            <a:r>
              <a:rPr lang="en-US" dirty="0" smtClean="0"/>
              <a:t> is a key tool</a:t>
            </a:r>
          </a:p>
          <a:p>
            <a:pPr lvl="2"/>
            <a:r>
              <a:rPr lang="en-US" dirty="0" smtClean="0"/>
              <a:t>limited to synthetic benchmarks within the infrastructure</a:t>
            </a:r>
          </a:p>
          <a:p>
            <a:pPr lvl="2"/>
            <a:endParaRPr lang="en-US" dirty="0" smtClean="0"/>
          </a:p>
        </p:txBody>
      </p:sp>
    </p:spTree>
    <p:extLst>
      <p:ext uri="{BB962C8B-B14F-4D97-AF65-F5344CB8AC3E}">
        <p14:creationId xmlns:p14="http://schemas.microsoft.com/office/powerpoint/2010/main" val="26733693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Metrics on the Stack</a:t>
            </a:r>
            <a:endParaRPr lang="en-US" dirty="0"/>
          </a:p>
        </p:txBody>
      </p:sp>
      <p:sp>
        <p:nvSpPr>
          <p:cNvPr id="3" name="Content Placeholder 2"/>
          <p:cNvSpPr>
            <a:spLocks noGrp="1"/>
          </p:cNvSpPr>
          <p:nvPr>
            <p:ph idx="1"/>
          </p:nvPr>
        </p:nvSpPr>
        <p:spPr/>
        <p:txBody>
          <a:bodyPr/>
          <a:lstStyle/>
          <a:p>
            <a:r>
              <a:rPr lang="en-US" dirty="0" smtClean="0"/>
              <a:t>Web10G!</a:t>
            </a:r>
          </a:p>
          <a:p>
            <a:pPr lvl="1"/>
            <a:r>
              <a:rPr lang="en-US" dirty="0" smtClean="0"/>
              <a:t>Joint </a:t>
            </a:r>
            <a:r>
              <a:rPr lang="en-US" dirty="0"/>
              <a:t>project between PSC and Google</a:t>
            </a:r>
          </a:p>
          <a:p>
            <a:pPr lvl="1"/>
            <a:r>
              <a:rPr lang="en-US" dirty="0" smtClean="0"/>
              <a:t>Brings 127 different TCP metrics out of the kernel and to the user (RFC 4898)</a:t>
            </a:r>
          </a:p>
          <a:p>
            <a:pPr lvl="1"/>
            <a:r>
              <a:rPr lang="en-US" dirty="0" smtClean="0"/>
              <a:t>Metrics are provided on a per connection basis</a:t>
            </a:r>
          </a:p>
          <a:p>
            <a:pPr lvl="2"/>
            <a:r>
              <a:rPr lang="en-US" dirty="0" smtClean="0"/>
              <a:t>Detailed look at how the application interacts with the network in real time</a:t>
            </a:r>
            <a:endParaRPr lang="en-US" dirty="0"/>
          </a:p>
          <a:p>
            <a:pPr lvl="2"/>
            <a:r>
              <a:rPr lang="en-US" dirty="0" smtClean="0"/>
              <a:t>Applications can be easily instrumented or 3</a:t>
            </a:r>
            <a:r>
              <a:rPr lang="en-US" baseline="30000" dirty="0" smtClean="0"/>
              <a:t>rd</a:t>
            </a:r>
            <a:r>
              <a:rPr lang="en-US" dirty="0" smtClean="0"/>
              <a:t> party monitor can report on all network applications</a:t>
            </a:r>
            <a:endParaRPr lang="en-US" dirty="0"/>
          </a:p>
          <a:p>
            <a:pPr lvl="1"/>
            <a:r>
              <a:rPr lang="en-US" dirty="0" smtClean="0"/>
              <a:t>Passive monitoring of real world applications</a:t>
            </a:r>
          </a:p>
          <a:p>
            <a:pPr lvl="1"/>
            <a:r>
              <a:rPr lang="en-US" dirty="0" smtClean="0"/>
              <a:t>Foundation for new tools</a:t>
            </a:r>
          </a:p>
        </p:txBody>
      </p:sp>
    </p:spTree>
    <p:extLst>
      <p:ext uri="{BB962C8B-B14F-4D97-AF65-F5344CB8AC3E}">
        <p14:creationId xmlns:p14="http://schemas.microsoft.com/office/powerpoint/2010/main" val="40248064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Web10G: Insight Project</a:t>
            </a:r>
            <a:endParaRPr lang="en-US" dirty="0"/>
          </a:p>
        </p:txBody>
      </p:sp>
      <p:pic>
        <p:nvPicPr>
          <p:cNvPr id="4" name="Content Placeholder 3" descr="Screen Shot 2014-09-04 at 2.00.29 PM.png"/>
          <p:cNvPicPr>
            <a:picLocks noGrp="1" noChangeAspect="1"/>
          </p:cNvPicPr>
          <p:nvPr>
            <p:ph idx="1"/>
          </p:nvPr>
        </p:nvPicPr>
        <p:blipFill>
          <a:blip r:embed="rId3">
            <a:extLst>
              <a:ext uri="{28A0092B-C50C-407E-A947-70E740481C1C}">
                <a14:useLocalDpi xmlns:a14="http://schemas.microsoft.com/office/drawing/2010/main" val="0"/>
              </a:ext>
            </a:extLst>
          </a:blip>
          <a:srcRect l="3340" r="3340"/>
          <a:stretch>
            <a:fillRect/>
          </a:stretch>
        </p:blipFill>
        <p:spPr>
          <a:xfrm>
            <a:off x="508924" y="990599"/>
            <a:ext cx="8406475" cy="5349575"/>
          </a:xfrm>
        </p:spPr>
      </p:pic>
    </p:spTree>
    <p:extLst>
      <p:ext uri="{BB962C8B-B14F-4D97-AF65-F5344CB8AC3E}">
        <p14:creationId xmlns:p14="http://schemas.microsoft.com/office/powerpoint/2010/main" val="1640935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limits of metrics</a:t>
            </a:r>
            <a:endParaRPr lang="en-US" dirty="0"/>
          </a:p>
        </p:txBody>
      </p:sp>
      <p:sp>
        <p:nvSpPr>
          <p:cNvPr id="3" name="Content Placeholder 2"/>
          <p:cNvSpPr>
            <a:spLocks noGrp="1"/>
          </p:cNvSpPr>
          <p:nvPr>
            <p:ph idx="1"/>
          </p:nvPr>
        </p:nvSpPr>
        <p:spPr>
          <a:xfrm>
            <a:off x="533400" y="1295400"/>
            <a:ext cx="7543800" cy="5029200"/>
          </a:xfrm>
        </p:spPr>
        <p:txBody>
          <a:bodyPr/>
          <a:lstStyle/>
          <a:p>
            <a:r>
              <a:rPr lang="en-US" sz="2400" dirty="0" smtClean="0"/>
              <a:t>Metrics are only the beginning, not the goal</a:t>
            </a:r>
          </a:p>
          <a:p>
            <a:pPr lvl="1"/>
            <a:r>
              <a:rPr lang="en-US" sz="2000" dirty="0" smtClean="0"/>
              <a:t>Data doesn’t mean anything if you can’t make sense of it</a:t>
            </a:r>
          </a:p>
          <a:p>
            <a:pPr lvl="2"/>
            <a:r>
              <a:rPr lang="en-US" sz="1600" dirty="0" smtClean="0"/>
              <a:t>The more metrics you have the more difficult it can be to recognize the important ones. </a:t>
            </a:r>
          </a:p>
          <a:p>
            <a:pPr lvl="1"/>
            <a:r>
              <a:rPr lang="en-US" sz="2000" dirty="0" smtClean="0"/>
              <a:t>Heuristic approaches to the identification of poorly performing flows is a hard problem</a:t>
            </a:r>
          </a:p>
          <a:p>
            <a:pPr lvl="2"/>
            <a:r>
              <a:rPr lang="en-US" sz="1800" dirty="0" smtClean="0"/>
              <a:t>If you don’t know the initial characteristics of the path you cannot absolutely determine if you are on a bad 1Gb/s connect or a great DSL line.</a:t>
            </a:r>
          </a:p>
          <a:p>
            <a:pPr lvl="2"/>
            <a:r>
              <a:rPr lang="en-US" sz="1800" dirty="0" smtClean="0"/>
              <a:t>It’s much easier for a path where the initial conditions are known</a:t>
            </a:r>
          </a:p>
          <a:p>
            <a:pPr lvl="3"/>
            <a:r>
              <a:rPr lang="en-US" sz="1800" dirty="0" err="1" smtClean="0"/>
              <a:t>Eg</a:t>
            </a:r>
            <a:r>
              <a:rPr lang="en-US" sz="1800" dirty="0" smtClean="0"/>
              <a:t>. VLANs created via SDN</a:t>
            </a:r>
            <a:r>
              <a:rPr lang="en-US" dirty="0" smtClean="0"/>
              <a:t> for single use</a:t>
            </a:r>
          </a:p>
          <a:p>
            <a:r>
              <a:rPr lang="en-US" sz="2400" dirty="0"/>
              <a:t>With the right heuristics what could we do?</a:t>
            </a:r>
          </a:p>
          <a:p>
            <a:pPr lvl="1"/>
            <a:r>
              <a:rPr lang="en-US" sz="2000" dirty="0"/>
              <a:t>And do we want to do it? </a:t>
            </a:r>
          </a:p>
          <a:p>
            <a:pPr marL="0" indent="0">
              <a:buNone/>
            </a:pPr>
            <a:endParaRPr lang="en-US" sz="3200" dirty="0"/>
          </a:p>
        </p:txBody>
      </p:sp>
    </p:spTree>
    <p:extLst>
      <p:ext uri="{BB962C8B-B14F-4D97-AF65-F5344CB8AC3E}">
        <p14:creationId xmlns:p14="http://schemas.microsoft.com/office/powerpoint/2010/main" val="5447439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Networking and Researchers</a:t>
            </a:r>
            <a:endParaRPr lang="en-US" dirty="0"/>
          </a:p>
        </p:txBody>
      </p:sp>
      <p:sp>
        <p:nvSpPr>
          <p:cNvPr id="3" name="Content Placeholder 2"/>
          <p:cNvSpPr>
            <a:spLocks noGrp="1"/>
          </p:cNvSpPr>
          <p:nvPr>
            <p:ph idx="1"/>
          </p:nvPr>
        </p:nvSpPr>
        <p:spPr>
          <a:xfrm>
            <a:off x="533400" y="1371600"/>
            <a:ext cx="7543800" cy="4953000"/>
          </a:xfrm>
        </p:spPr>
        <p:txBody>
          <a:bodyPr/>
          <a:lstStyle/>
          <a:p>
            <a:r>
              <a:rPr lang="en-US" dirty="0" smtClean="0"/>
              <a:t>The users depend on us to inform them of best practices</a:t>
            </a:r>
          </a:p>
          <a:p>
            <a:pPr lvl="1"/>
            <a:r>
              <a:rPr lang="en-US" dirty="0" smtClean="0"/>
              <a:t>Provide them with the tools they need</a:t>
            </a:r>
          </a:p>
          <a:p>
            <a:pPr lvl="2"/>
            <a:r>
              <a:rPr lang="en-US" dirty="0" smtClean="0"/>
              <a:t>HPN-SSH</a:t>
            </a:r>
          </a:p>
          <a:p>
            <a:pPr lvl="2"/>
            <a:r>
              <a:rPr lang="en-US" dirty="0" smtClean="0"/>
              <a:t>Science DMZs</a:t>
            </a:r>
          </a:p>
          <a:p>
            <a:pPr lvl="2"/>
            <a:r>
              <a:rPr lang="en-US" dirty="0" err="1" smtClean="0"/>
              <a:t>GridFTP</a:t>
            </a:r>
            <a:endParaRPr lang="en-US" dirty="0" smtClean="0"/>
          </a:p>
          <a:p>
            <a:pPr lvl="2"/>
            <a:r>
              <a:rPr lang="en-US" dirty="0" smtClean="0"/>
              <a:t>Responsive NOCs and NOC tools to reduce turnaround</a:t>
            </a:r>
          </a:p>
          <a:p>
            <a:pPr lvl="1"/>
            <a:r>
              <a:rPr lang="en-US" dirty="0" smtClean="0"/>
              <a:t>Educate users about how to file a trouble ticket</a:t>
            </a:r>
          </a:p>
          <a:p>
            <a:pPr lvl="2"/>
            <a:r>
              <a:rPr lang="en-US" dirty="0" smtClean="0"/>
              <a:t>Turn around on collecting initial information can take days – anything you can do to reduce this delay helps</a:t>
            </a:r>
          </a:p>
          <a:p>
            <a:pPr lvl="1"/>
            <a:r>
              <a:rPr lang="en-US" dirty="0" smtClean="0"/>
              <a:t>Educate your staff on how to work with users</a:t>
            </a:r>
          </a:p>
        </p:txBody>
      </p:sp>
    </p:spTree>
    <p:extLst>
      <p:ext uri="{BB962C8B-B14F-4D97-AF65-F5344CB8AC3E}">
        <p14:creationId xmlns:p14="http://schemas.microsoft.com/office/powerpoint/2010/main" val="40440681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HPN-SSH and </a:t>
            </a:r>
            <a:r>
              <a:rPr lang="en-US" dirty="0" err="1" smtClean="0"/>
              <a:t>GridFTP</a:t>
            </a:r>
            <a:endParaRPr lang="en-US" dirty="0"/>
          </a:p>
        </p:txBody>
      </p:sp>
      <p:sp>
        <p:nvSpPr>
          <p:cNvPr id="3" name="Content Placeholder 2"/>
          <p:cNvSpPr>
            <a:spLocks noGrp="1"/>
          </p:cNvSpPr>
          <p:nvPr>
            <p:ph idx="1"/>
          </p:nvPr>
        </p:nvSpPr>
        <p:spPr>
          <a:xfrm>
            <a:off x="533400" y="1219200"/>
            <a:ext cx="7543800" cy="5105400"/>
          </a:xfrm>
        </p:spPr>
        <p:txBody>
          <a:bodyPr/>
          <a:lstStyle/>
          <a:p>
            <a:r>
              <a:rPr lang="en-US" sz="2000" dirty="0" err="1" smtClean="0"/>
              <a:t>GridFTP</a:t>
            </a:r>
            <a:endParaRPr lang="en-US" sz="2000" dirty="0" smtClean="0"/>
          </a:p>
          <a:p>
            <a:pPr lvl="1"/>
            <a:r>
              <a:rPr lang="en-US" sz="1800" dirty="0" smtClean="0"/>
              <a:t>An FTP like file transfer tool built with HPC needs in mind</a:t>
            </a:r>
          </a:p>
          <a:p>
            <a:pPr lvl="2"/>
            <a:r>
              <a:rPr lang="en-US" sz="1600" dirty="0" smtClean="0"/>
              <a:t>Supports 3</a:t>
            </a:r>
            <a:r>
              <a:rPr lang="en-US" sz="1600" baseline="30000" dirty="0" smtClean="0"/>
              <a:t>rd</a:t>
            </a:r>
            <a:r>
              <a:rPr lang="en-US" sz="1600" dirty="0" smtClean="0"/>
              <a:t> party transfers.</a:t>
            </a:r>
          </a:p>
          <a:p>
            <a:pPr lvl="2"/>
            <a:r>
              <a:rPr lang="en-US" sz="1600" dirty="0" smtClean="0"/>
              <a:t>Well Supported</a:t>
            </a:r>
          </a:p>
          <a:p>
            <a:pPr lvl="2"/>
            <a:r>
              <a:rPr lang="en-US" sz="1600" dirty="0" smtClean="0"/>
              <a:t>Flexible</a:t>
            </a:r>
          </a:p>
          <a:p>
            <a:pPr lvl="2"/>
            <a:r>
              <a:rPr lang="en-US" sz="1600" dirty="0" smtClean="0"/>
              <a:t>Striped transfers using multiple TCP connections</a:t>
            </a:r>
          </a:p>
          <a:p>
            <a:pPr lvl="2"/>
            <a:r>
              <a:rPr lang="en-US" sz="1600" dirty="0" smtClean="0"/>
              <a:t>Can be hard to install, configure, and maintain</a:t>
            </a:r>
          </a:p>
          <a:p>
            <a:r>
              <a:rPr lang="en-US" sz="2000" dirty="0" smtClean="0"/>
              <a:t>HPN-SSH</a:t>
            </a:r>
          </a:p>
          <a:p>
            <a:pPr lvl="1"/>
            <a:r>
              <a:rPr lang="en-US" sz="1800" dirty="0" smtClean="0"/>
              <a:t>Set of patches to </a:t>
            </a:r>
            <a:r>
              <a:rPr lang="en-US" sz="1800" dirty="0" err="1" smtClean="0"/>
              <a:t>OpenSSH</a:t>
            </a:r>
            <a:r>
              <a:rPr lang="en-US" sz="1800" dirty="0" smtClean="0"/>
              <a:t> that dramatically improves performance</a:t>
            </a:r>
          </a:p>
          <a:p>
            <a:pPr lvl="2"/>
            <a:r>
              <a:rPr lang="en-US" sz="1600" dirty="0" smtClean="0"/>
              <a:t>Lightweight and familiar to most users</a:t>
            </a:r>
          </a:p>
          <a:p>
            <a:pPr lvl="2"/>
            <a:r>
              <a:rPr lang="en-US" sz="1600" dirty="0" smtClean="0"/>
              <a:t>As much as two orders of magnitude faster than </a:t>
            </a:r>
            <a:r>
              <a:rPr lang="en-US" sz="1600" dirty="0" err="1" smtClean="0"/>
              <a:t>OpenSSH</a:t>
            </a:r>
            <a:endParaRPr lang="en-US" sz="1600" dirty="0" smtClean="0"/>
          </a:p>
          <a:p>
            <a:pPr lvl="2"/>
            <a:r>
              <a:rPr lang="en-US" sz="1600" dirty="0" smtClean="0"/>
              <a:t>Multithreaded AES-CTR cipher </a:t>
            </a:r>
          </a:p>
          <a:p>
            <a:pPr lvl="2"/>
            <a:r>
              <a:rPr lang="en-US" sz="1600" dirty="0" smtClean="0"/>
              <a:t>Optional switch to NULL cipher post </a:t>
            </a:r>
            <a:r>
              <a:rPr lang="en-US" sz="1600" dirty="0" err="1" smtClean="0"/>
              <a:t>auth</a:t>
            </a:r>
            <a:r>
              <a:rPr lang="en-US" sz="1600" dirty="0" smtClean="0"/>
              <a:t> to decrease CPU load</a:t>
            </a:r>
          </a:p>
        </p:txBody>
      </p:sp>
    </p:spTree>
    <p:extLst>
      <p:ext uri="{BB962C8B-B14F-4D97-AF65-F5344CB8AC3E}">
        <p14:creationId xmlns:p14="http://schemas.microsoft.com/office/powerpoint/2010/main" val="7454127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Tying it all together</a:t>
            </a:r>
            <a:endParaRPr lang="en-US" dirty="0"/>
          </a:p>
        </p:txBody>
      </p:sp>
      <p:sp>
        <p:nvSpPr>
          <p:cNvPr id="3" name="Content Placeholder 2"/>
          <p:cNvSpPr>
            <a:spLocks noGrp="1"/>
          </p:cNvSpPr>
          <p:nvPr>
            <p:ph idx="1"/>
          </p:nvPr>
        </p:nvSpPr>
        <p:spPr/>
        <p:txBody>
          <a:bodyPr/>
          <a:lstStyle/>
          <a:p>
            <a:r>
              <a:rPr lang="en-US" sz="2400" dirty="0" smtClean="0"/>
              <a:t>Pay attention to the basics</a:t>
            </a:r>
          </a:p>
          <a:p>
            <a:pPr lvl="1"/>
            <a:r>
              <a:rPr lang="en-US" sz="2000" dirty="0" smtClean="0"/>
              <a:t>High latency is a major determinant of TCP </a:t>
            </a:r>
            <a:r>
              <a:rPr lang="en-US" sz="2000" dirty="0" err="1" smtClean="0"/>
              <a:t>behaviour</a:t>
            </a:r>
            <a:endParaRPr lang="en-US" sz="2000" dirty="0" smtClean="0"/>
          </a:p>
          <a:p>
            <a:pPr lvl="1"/>
            <a:r>
              <a:rPr lang="en-US" sz="2000" dirty="0" smtClean="0"/>
              <a:t>Loss is unavoidable but can be minimized</a:t>
            </a:r>
          </a:p>
          <a:p>
            <a:pPr lvl="1"/>
            <a:r>
              <a:rPr lang="en-US" sz="2000" dirty="0" smtClean="0"/>
              <a:t>BDP must inform TCP options</a:t>
            </a:r>
          </a:p>
          <a:p>
            <a:r>
              <a:rPr lang="en-US" sz="2400" dirty="0" smtClean="0"/>
              <a:t>Know your path</a:t>
            </a:r>
          </a:p>
          <a:p>
            <a:pPr lvl="1"/>
            <a:r>
              <a:rPr lang="en-US" sz="2000" dirty="0" smtClean="0"/>
              <a:t>Metrics and measurements are critical to providing rapid response to problems</a:t>
            </a:r>
          </a:p>
          <a:p>
            <a:r>
              <a:rPr lang="en-US" sz="2400" dirty="0" smtClean="0"/>
              <a:t>Work with your users</a:t>
            </a:r>
          </a:p>
          <a:p>
            <a:pPr lvl="1"/>
            <a:r>
              <a:rPr lang="en-US" sz="2000" dirty="0" smtClean="0"/>
              <a:t>Provide the best possible tools</a:t>
            </a:r>
          </a:p>
          <a:p>
            <a:pPr lvl="1"/>
            <a:r>
              <a:rPr lang="en-US" sz="2000" dirty="0" smtClean="0"/>
              <a:t>Educate them and your front line support staff</a:t>
            </a:r>
          </a:p>
          <a:p>
            <a:endParaRPr lang="en-US" dirty="0"/>
          </a:p>
        </p:txBody>
      </p:sp>
    </p:spTree>
    <p:extLst>
      <p:ext uri="{BB962C8B-B14F-4D97-AF65-F5344CB8AC3E}">
        <p14:creationId xmlns:p14="http://schemas.microsoft.com/office/powerpoint/2010/main" val="37877888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t>
            </a:r>
            <a:endParaRPr lang="en-US" dirty="0"/>
          </a:p>
        </p:txBody>
      </p:sp>
      <p:sp>
        <p:nvSpPr>
          <p:cNvPr id="3" name="Content Placeholder 2"/>
          <p:cNvSpPr>
            <a:spLocks noGrp="1"/>
          </p:cNvSpPr>
          <p:nvPr>
            <p:ph idx="1"/>
          </p:nvPr>
        </p:nvSpPr>
        <p:spPr/>
        <p:txBody>
          <a:bodyPr/>
          <a:lstStyle/>
          <a:p>
            <a:r>
              <a:rPr lang="en-US" dirty="0" smtClean="0"/>
              <a:t>Web10g: </a:t>
            </a:r>
          </a:p>
          <a:p>
            <a:pPr lvl="1"/>
            <a:r>
              <a:rPr lang="en-US" dirty="0" smtClean="0"/>
              <a:t>www.web10g.org</a:t>
            </a:r>
          </a:p>
          <a:p>
            <a:r>
              <a:rPr lang="en-US" dirty="0" smtClean="0"/>
              <a:t>HPN-SSH: </a:t>
            </a:r>
          </a:p>
          <a:p>
            <a:pPr lvl="1"/>
            <a:r>
              <a:rPr lang="en-US" dirty="0" err="1" smtClean="0"/>
              <a:t>www.psc.edu</a:t>
            </a:r>
            <a:r>
              <a:rPr lang="en-US" dirty="0" smtClean="0"/>
              <a:t>/networking/projects/</a:t>
            </a:r>
            <a:r>
              <a:rPr lang="en-US" dirty="0" err="1" smtClean="0"/>
              <a:t>hpn-ssh</a:t>
            </a:r>
            <a:endParaRPr lang="en-US" dirty="0" smtClean="0"/>
          </a:p>
          <a:p>
            <a:r>
              <a:rPr lang="en-US" dirty="0"/>
              <a:t>r</a:t>
            </a:r>
            <a:r>
              <a:rPr lang="en-US" dirty="0" smtClean="0"/>
              <a:t>apier@psc.edu</a:t>
            </a:r>
          </a:p>
          <a:p>
            <a:endParaRPr lang="en-US" dirty="0"/>
          </a:p>
        </p:txBody>
      </p:sp>
    </p:spTree>
    <p:extLst>
      <p:ext uri="{BB962C8B-B14F-4D97-AF65-F5344CB8AC3E}">
        <p14:creationId xmlns:p14="http://schemas.microsoft.com/office/powerpoint/2010/main" val="2453913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Scientific Workflow and HPNs</a:t>
            </a:r>
            <a:endParaRPr lang="en-US" dirty="0"/>
          </a:p>
        </p:txBody>
      </p:sp>
      <p:sp>
        <p:nvSpPr>
          <p:cNvPr id="3" name="Content Placeholder 2"/>
          <p:cNvSpPr>
            <a:spLocks noGrp="1"/>
          </p:cNvSpPr>
          <p:nvPr>
            <p:ph idx="1"/>
          </p:nvPr>
        </p:nvSpPr>
        <p:spPr/>
        <p:txBody>
          <a:bodyPr/>
          <a:lstStyle/>
          <a:p>
            <a:r>
              <a:rPr lang="en-US" dirty="0" smtClean="0"/>
              <a:t>Collaboration requires optimized reliable networks</a:t>
            </a:r>
          </a:p>
          <a:p>
            <a:pPr lvl="1"/>
            <a:r>
              <a:rPr lang="en-US" dirty="0" smtClean="0"/>
              <a:t>The scientific work flow often depends on the transfer of massive data sets</a:t>
            </a:r>
          </a:p>
          <a:p>
            <a:pPr lvl="2"/>
            <a:r>
              <a:rPr lang="en-US" dirty="0" smtClean="0"/>
              <a:t>E.g. 1000 Genomes Public Data set is 232TB</a:t>
            </a:r>
          </a:p>
          <a:p>
            <a:pPr lvl="1"/>
            <a:r>
              <a:rPr lang="en-US" dirty="0" smtClean="0"/>
              <a:t>Data sets will continue to grow in size</a:t>
            </a:r>
          </a:p>
          <a:p>
            <a:pPr lvl="1"/>
            <a:r>
              <a:rPr lang="en-US" dirty="0" smtClean="0"/>
              <a:t>Transferring those data sets to and from compute nodes is critical</a:t>
            </a:r>
          </a:p>
          <a:p>
            <a:pPr lvl="1"/>
            <a:r>
              <a:rPr lang="en-US" dirty="0" smtClean="0"/>
              <a:t>Failures in the network can delay the workflow by days if not longer</a:t>
            </a:r>
          </a:p>
          <a:p>
            <a:pPr marL="0" indent="0">
              <a:buNone/>
            </a:pPr>
            <a:endParaRPr lang="en-US" dirty="0" smtClean="0"/>
          </a:p>
        </p:txBody>
      </p:sp>
    </p:spTree>
    <p:extLst>
      <p:ext uri="{BB962C8B-B14F-4D97-AF65-F5344CB8AC3E}">
        <p14:creationId xmlns:p14="http://schemas.microsoft.com/office/powerpoint/2010/main" val="3359670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Bandwidth Delay Product</a:t>
            </a:r>
            <a:endParaRPr lang="en-US" dirty="0"/>
          </a:p>
        </p:txBody>
      </p:sp>
      <p:sp>
        <p:nvSpPr>
          <p:cNvPr id="3" name="Content Placeholder 2"/>
          <p:cNvSpPr>
            <a:spLocks noGrp="1"/>
          </p:cNvSpPr>
          <p:nvPr>
            <p:ph idx="1"/>
          </p:nvPr>
        </p:nvSpPr>
        <p:spPr/>
        <p:txBody>
          <a:bodyPr/>
          <a:lstStyle/>
          <a:p>
            <a:r>
              <a:rPr lang="en-US" dirty="0" smtClean="0"/>
              <a:t>Bandwidth delay product</a:t>
            </a:r>
          </a:p>
          <a:p>
            <a:pPr lvl="1"/>
            <a:r>
              <a:rPr lang="en-US" dirty="0" smtClean="0"/>
              <a:t>BW * RTT = BDP</a:t>
            </a:r>
          </a:p>
          <a:p>
            <a:pPr lvl="1"/>
            <a:r>
              <a:rPr lang="en-US" dirty="0" smtClean="0"/>
              <a:t>‘carrying’ capacity of the path between endpoints</a:t>
            </a:r>
          </a:p>
          <a:p>
            <a:pPr lvl="2"/>
            <a:r>
              <a:rPr lang="en-US" dirty="0" smtClean="0"/>
              <a:t>Think of it like the water in a hose between the faucet and the nozzle. </a:t>
            </a:r>
          </a:p>
          <a:p>
            <a:pPr lvl="1"/>
            <a:r>
              <a:rPr lang="en-US" dirty="0" smtClean="0"/>
              <a:t>Example: 10Gb path with 250ms RTT</a:t>
            </a:r>
          </a:p>
          <a:p>
            <a:pPr lvl="2"/>
            <a:r>
              <a:rPr lang="en-US" dirty="0" smtClean="0"/>
              <a:t>1280MB/s * .250 s = 320 MB in transit between endpoints. </a:t>
            </a:r>
          </a:p>
          <a:p>
            <a:pPr lvl="1"/>
            <a:r>
              <a:rPr lang="en-US" dirty="0" smtClean="0"/>
              <a:t>In order to maximize utilization you need to keep the path full. </a:t>
            </a:r>
          </a:p>
          <a:p>
            <a:pPr lvl="2"/>
            <a:endParaRPr lang="en-US" dirty="0" smtClean="0"/>
          </a:p>
          <a:p>
            <a:pPr lvl="2"/>
            <a:endParaRPr lang="en-US" dirty="0" smtClean="0"/>
          </a:p>
          <a:p>
            <a:pPr lvl="1"/>
            <a:endParaRPr lang="en-US" dirty="0" smtClean="0"/>
          </a:p>
        </p:txBody>
      </p:sp>
    </p:spTree>
    <p:extLst>
      <p:ext uri="{BB962C8B-B14F-4D97-AF65-F5344CB8AC3E}">
        <p14:creationId xmlns:p14="http://schemas.microsoft.com/office/powerpoint/2010/main" val="1116944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ACKs and Receive Buffers</a:t>
            </a:r>
            <a:endParaRPr lang="en-US" dirty="0"/>
          </a:p>
        </p:txBody>
      </p:sp>
      <p:sp>
        <p:nvSpPr>
          <p:cNvPr id="3" name="Content Placeholder 2"/>
          <p:cNvSpPr>
            <a:spLocks noGrp="1"/>
          </p:cNvSpPr>
          <p:nvPr>
            <p:ph idx="1"/>
          </p:nvPr>
        </p:nvSpPr>
        <p:spPr>
          <a:xfrm>
            <a:off x="583486" y="1147832"/>
            <a:ext cx="7543800" cy="5100568"/>
          </a:xfrm>
        </p:spPr>
        <p:txBody>
          <a:bodyPr/>
          <a:lstStyle/>
          <a:p>
            <a:r>
              <a:rPr lang="en-US" dirty="0" smtClean="0"/>
              <a:t>TCP is a reliable and congestion avoidant protocol because of ACKs</a:t>
            </a:r>
          </a:p>
          <a:p>
            <a:pPr lvl="1"/>
            <a:r>
              <a:rPr lang="en-US" dirty="0" smtClean="0"/>
              <a:t> Reliable:</a:t>
            </a:r>
          </a:p>
          <a:p>
            <a:pPr lvl="2"/>
            <a:r>
              <a:rPr lang="en-US" dirty="0" smtClean="0"/>
              <a:t>Used to inform the sender that the data arrived and ready to receive new data.</a:t>
            </a:r>
          </a:p>
          <a:p>
            <a:pPr lvl="2"/>
            <a:r>
              <a:rPr lang="en-US" dirty="0" smtClean="0"/>
              <a:t>Duplicate </a:t>
            </a:r>
            <a:r>
              <a:rPr lang="en-US" dirty="0" err="1" smtClean="0"/>
              <a:t>acks</a:t>
            </a:r>
            <a:r>
              <a:rPr lang="en-US" dirty="0" smtClean="0"/>
              <a:t> indicates missing data</a:t>
            </a:r>
          </a:p>
          <a:p>
            <a:pPr lvl="1"/>
            <a:r>
              <a:rPr lang="en-US" dirty="0" smtClean="0"/>
              <a:t>Congestion avoidant: Receive buffer &amp; window</a:t>
            </a:r>
          </a:p>
          <a:p>
            <a:pPr lvl="2"/>
            <a:r>
              <a:rPr lang="en-US" dirty="0" smtClean="0"/>
              <a:t>Max receive window size determined by receive buffer</a:t>
            </a:r>
          </a:p>
          <a:p>
            <a:pPr lvl="3"/>
            <a:r>
              <a:rPr lang="en-US" dirty="0" smtClean="0"/>
              <a:t>Modulated by the window scaling option</a:t>
            </a:r>
          </a:p>
          <a:p>
            <a:pPr lvl="2"/>
            <a:r>
              <a:rPr lang="en-US" dirty="0" smtClean="0"/>
              <a:t>Tells the sender exactly how much data it can send at one time. </a:t>
            </a:r>
          </a:p>
          <a:p>
            <a:pPr lvl="2"/>
            <a:r>
              <a:rPr lang="en-US" dirty="0" smtClean="0"/>
              <a:t>The window size increases each RTT until the window is full or congestion is encountered. </a:t>
            </a:r>
          </a:p>
          <a:p>
            <a:pPr lvl="1"/>
            <a:endParaRPr lang="en-US" dirty="0"/>
          </a:p>
        </p:txBody>
      </p:sp>
    </p:spTree>
    <p:extLst>
      <p:ext uri="{BB962C8B-B14F-4D97-AF65-F5344CB8AC3E}">
        <p14:creationId xmlns:p14="http://schemas.microsoft.com/office/powerpoint/2010/main" val="3641332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BDP, Buffers, and ACKs relate</a:t>
            </a:r>
            <a:endParaRPr lang="en-US" dirty="0"/>
          </a:p>
        </p:txBody>
      </p:sp>
      <p:sp>
        <p:nvSpPr>
          <p:cNvPr id="3" name="Content Placeholder 2"/>
          <p:cNvSpPr>
            <a:spLocks noGrp="1"/>
          </p:cNvSpPr>
          <p:nvPr>
            <p:ph idx="1"/>
          </p:nvPr>
        </p:nvSpPr>
        <p:spPr/>
        <p:txBody>
          <a:bodyPr/>
          <a:lstStyle/>
          <a:p>
            <a:r>
              <a:rPr lang="en-US" dirty="0" smtClean="0"/>
              <a:t>The goal is to have as much data in flight as possible. </a:t>
            </a:r>
          </a:p>
          <a:p>
            <a:pPr lvl="1"/>
            <a:r>
              <a:rPr lang="en-US" dirty="0" smtClean="0"/>
              <a:t>The physical maximum is the BDP.</a:t>
            </a:r>
          </a:p>
          <a:p>
            <a:pPr lvl="1"/>
            <a:r>
              <a:rPr lang="en-US" dirty="0"/>
              <a:t>The sender moderates the amount of data being sent based on the ACKs received. </a:t>
            </a:r>
          </a:p>
          <a:p>
            <a:pPr lvl="1"/>
            <a:r>
              <a:rPr lang="en-US" dirty="0" smtClean="0"/>
              <a:t>The maximum allowed in transit before having to  ACK is the minimum of the window and buffer</a:t>
            </a:r>
          </a:p>
          <a:p>
            <a:r>
              <a:rPr lang="en-US" dirty="0" smtClean="0"/>
              <a:t>Ergo: The receive buffer should always be as close to the BDP as possible. </a:t>
            </a:r>
          </a:p>
          <a:p>
            <a:pPr lvl="1"/>
            <a:r>
              <a:rPr lang="en-US" dirty="0" smtClean="0"/>
              <a:t>This also applies to the sender’s send window</a:t>
            </a:r>
          </a:p>
        </p:txBody>
      </p:sp>
    </p:spTree>
    <p:extLst>
      <p:ext uri="{BB962C8B-B14F-4D97-AF65-F5344CB8AC3E}">
        <p14:creationId xmlns:p14="http://schemas.microsoft.com/office/powerpoint/2010/main" val="4130724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Automatic Receive Buffer Tuning</a:t>
            </a:r>
            <a:endParaRPr lang="en-US" dirty="0"/>
          </a:p>
        </p:txBody>
      </p:sp>
      <p:sp>
        <p:nvSpPr>
          <p:cNvPr id="3" name="Content Placeholder 2"/>
          <p:cNvSpPr>
            <a:spLocks noGrp="1"/>
          </p:cNvSpPr>
          <p:nvPr>
            <p:ph idx="1"/>
          </p:nvPr>
        </p:nvSpPr>
        <p:spPr/>
        <p:txBody>
          <a:bodyPr/>
          <a:lstStyle/>
          <a:p>
            <a:r>
              <a:rPr lang="en-US" dirty="0" smtClean="0"/>
              <a:t>No need to tune buffers by hand (sort of)</a:t>
            </a:r>
          </a:p>
          <a:p>
            <a:pPr lvl="1"/>
            <a:r>
              <a:rPr lang="en-US" dirty="0" smtClean="0"/>
              <a:t>This used to be a requirement</a:t>
            </a:r>
          </a:p>
          <a:p>
            <a:pPr lvl="2"/>
            <a:r>
              <a:rPr lang="en-US" dirty="0" smtClean="0"/>
              <a:t>Automatic receive buffer tuning developed at PSC and now part of every major operating system</a:t>
            </a:r>
          </a:p>
          <a:p>
            <a:pPr lvl="1"/>
            <a:r>
              <a:rPr lang="en-US" dirty="0" smtClean="0"/>
              <a:t>The default values are *undersized* for large TCP flows on HPN though</a:t>
            </a:r>
          </a:p>
          <a:p>
            <a:pPr lvl="2"/>
            <a:r>
              <a:rPr lang="en-US" dirty="0" smtClean="0"/>
              <a:t>Usually around 4MB</a:t>
            </a:r>
          </a:p>
          <a:p>
            <a:pPr lvl="3"/>
            <a:r>
              <a:rPr lang="en-US" dirty="0" err="1" smtClean="0"/>
              <a:t>BWmax</a:t>
            </a:r>
            <a:r>
              <a:rPr lang="en-US" dirty="0" smtClean="0"/>
              <a:t> = </a:t>
            </a:r>
            <a:r>
              <a:rPr lang="en-US" dirty="0" err="1" smtClean="0"/>
              <a:t>RcvBuf</a:t>
            </a:r>
            <a:r>
              <a:rPr lang="en-US" dirty="0" smtClean="0"/>
              <a:t> / RTT</a:t>
            </a:r>
          </a:p>
          <a:p>
            <a:pPr lvl="4"/>
            <a:r>
              <a:rPr lang="en-US" dirty="0" smtClean="0"/>
              <a:t>4MB on a 250ms path = 128Mb/s</a:t>
            </a:r>
          </a:p>
          <a:p>
            <a:pPr lvl="2"/>
            <a:r>
              <a:rPr lang="en-US" dirty="0" smtClean="0"/>
              <a:t>For large TCP flows the maximum receive buffer *must* be increased. A lot. </a:t>
            </a:r>
          </a:p>
          <a:p>
            <a:pPr lvl="3"/>
            <a:r>
              <a:rPr lang="en-US" dirty="0" smtClean="0"/>
              <a:t>Don’t forget the send buffer either!</a:t>
            </a:r>
          </a:p>
        </p:txBody>
      </p:sp>
    </p:spTree>
    <p:extLst>
      <p:ext uri="{BB962C8B-B14F-4D97-AF65-F5344CB8AC3E}">
        <p14:creationId xmlns:p14="http://schemas.microsoft.com/office/powerpoint/2010/main" val="1861026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to ACKs</a:t>
            </a:r>
            <a:endParaRPr lang="en-US" dirty="0"/>
          </a:p>
        </p:txBody>
      </p:sp>
      <p:sp>
        <p:nvSpPr>
          <p:cNvPr id="3" name="Content Placeholder 2"/>
          <p:cNvSpPr>
            <a:spLocks noGrp="1"/>
          </p:cNvSpPr>
          <p:nvPr>
            <p:ph idx="1"/>
          </p:nvPr>
        </p:nvSpPr>
        <p:spPr/>
        <p:txBody>
          <a:bodyPr/>
          <a:lstStyle/>
          <a:p>
            <a:r>
              <a:rPr lang="en-US" dirty="0" smtClean="0"/>
              <a:t>ACKs are used to indicate loss </a:t>
            </a:r>
          </a:p>
          <a:p>
            <a:pPr lvl="1"/>
            <a:r>
              <a:rPr lang="en-US" dirty="0" smtClean="0"/>
              <a:t>So how much loss can a given path tolerate?</a:t>
            </a:r>
          </a:p>
          <a:p>
            <a:pPr lvl="2"/>
            <a:r>
              <a:rPr lang="en-US" i="1" dirty="0" smtClean="0"/>
              <a:t>Rate </a:t>
            </a:r>
            <a:r>
              <a:rPr lang="en-US" i="1" dirty="0"/>
              <a:t>&lt;= (MSS/RTT)*(1 / </a:t>
            </a:r>
            <a:r>
              <a:rPr lang="en-US" i="1" dirty="0" err="1"/>
              <a:t>sqrt</a:t>
            </a:r>
            <a:r>
              <a:rPr lang="en-US" i="1" dirty="0"/>
              <a:t>{p}</a:t>
            </a:r>
            <a:r>
              <a:rPr lang="en-US" i="1" dirty="0" smtClean="0"/>
              <a:t>)</a:t>
            </a:r>
          </a:p>
          <a:p>
            <a:pPr lvl="1"/>
            <a:r>
              <a:rPr lang="en-US" dirty="0" smtClean="0"/>
              <a:t>To maintain a single 10Gb/s TCP flow </a:t>
            </a:r>
          </a:p>
          <a:p>
            <a:pPr lvl="2"/>
            <a:r>
              <a:rPr lang="en-US" dirty="0" smtClean="0"/>
              <a:t>9K packets: loss rate of less than 1:10^9</a:t>
            </a:r>
          </a:p>
          <a:p>
            <a:pPr lvl="2"/>
            <a:r>
              <a:rPr lang="en-US" dirty="0" smtClean="0"/>
              <a:t>1500B packets: loss rate of less that 1:10^10</a:t>
            </a:r>
          </a:p>
          <a:p>
            <a:pPr lvl="1"/>
            <a:r>
              <a:rPr lang="en-US" dirty="0" smtClean="0"/>
              <a:t>Excessive loss can drop a connection back into slow start</a:t>
            </a:r>
          </a:p>
          <a:p>
            <a:pPr lvl="2"/>
            <a:r>
              <a:rPr lang="en-US" dirty="0" smtClean="0"/>
              <a:t>Recovery can take a *very* long time in high RTT environments</a:t>
            </a:r>
            <a:endParaRPr lang="en-US" dirty="0"/>
          </a:p>
          <a:p>
            <a:pPr lvl="3"/>
            <a:endParaRPr lang="en-US" dirty="0" smtClean="0"/>
          </a:p>
        </p:txBody>
      </p:sp>
    </p:spTree>
    <p:extLst>
      <p:ext uri="{BB962C8B-B14F-4D97-AF65-F5344CB8AC3E}">
        <p14:creationId xmlns:p14="http://schemas.microsoft.com/office/powerpoint/2010/main" val="40808577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avoid loss</a:t>
            </a:r>
            <a:endParaRPr lang="en-US" dirty="0"/>
          </a:p>
        </p:txBody>
      </p:sp>
      <p:sp>
        <p:nvSpPr>
          <p:cNvPr id="3" name="Content Placeholder 2"/>
          <p:cNvSpPr>
            <a:spLocks noGrp="1"/>
          </p:cNvSpPr>
          <p:nvPr>
            <p:ph idx="1"/>
          </p:nvPr>
        </p:nvSpPr>
        <p:spPr/>
        <p:txBody>
          <a:bodyPr/>
          <a:lstStyle/>
          <a:p>
            <a:r>
              <a:rPr lang="en-US" sz="2400" dirty="0" smtClean="0"/>
              <a:t>You can’t. Loss is unavoidable.</a:t>
            </a:r>
          </a:p>
          <a:p>
            <a:pPr lvl="1"/>
            <a:r>
              <a:rPr lang="en-US" sz="2000" dirty="0" smtClean="0"/>
              <a:t>You can learn to live with it though</a:t>
            </a:r>
          </a:p>
          <a:p>
            <a:pPr lvl="1"/>
            <a:r>
              <a:rPr lang="en-US" sz="2000" dirty="0" smtClean="0"/>
              <a:t>More advanced congestion control algorithms make a difference</a:t>
            </a:r>
          </a:p>
          <a:p>
            <a:pPr lvl="2"/>
            <a:r>
              <a:rPr lang="en-US" sz="1800" dirty="0" smtClean="0"/>
              <a:t>Stop using Reno (especially if you have older installations)</a:t>
            </a:r>
          </a:p>
          <a:p>
            <a:pPr lvl="2"/>
            <a:r>
              <a:rPr lang="en-US" sz="1800" dirty="0" smtClean="0"/>
              <a:t>Default for </a:t>
            </a:r>
            <a:r>
              <a:rPr lang="en-US" sz="1800" dirty="0"/>
              <a:t>L</a:t>
            </a:r>
            <a:r>
              <a:rPr lang="en-US" sz="1800" dirty="0" smtClean="0"/>
              <a:t>inux is now CUBIC</a:t>
            </a:r>
          </a:p>
          <a:p>
            <a:pPr lvl="3"/>
            <a:r>
              <a:rPr lang="en-US" sz="1800" dirty="0" smtClean="0"/>
              <a:t>Other algorithms may be more effective (HTCP, Fast TCP, </a:t>
            </a:r>
            <a:r>
              <a:rPr lang="en-US" sz="1800" dirty="0" err="1" smtClean="0"/>
              <a:t>etc</a:t>
            </a:r>
            <a:r>
              <a:rPr lang="en-US" sz="1800" dirty="0" smtClean="0"/>
              <a:t>) so be sure to test them on your network. </a:t>
            </a:r>
          </a:p>
          <a:p>
            <a:pPr lvl="1"/>
            <a:r>
              <a:rPr lang="en-US" sz="2000" dirty="0" smtClean="0"/>
              <a:t>If using Linux update your kernel</a:t>
            </a:r>
          </a:p>
          <a:p>
            <a:pPr lvl="2"/>
            <a:r>
              <a:rPr lang="en-US" sz="1800" dirty="0" smtClean="0"/>
              <a:t>Proportional Rate Reduction ensures the window size is set as close as possible to </a:t>
            </a:r>
            <a:r>
              <a:rPr lang="en-US" sz="1800" dirty="0" err="1" smtClean="0"/>
              <a:t>SSThresh</a:t>
            </a:r>
            <a:r>
              <a:rPr lang="en-US" sz="1800" dirty="0" smtClean="0"/>
              <a:t> after loss. In a </a:t>
            </a:r>
            <a:r>
              <a:rPr lang="en-US" sz="1800" dirty="0" err="1" smtClean="0"/>
              <a:t>lossy</a:t>
            </a:r>
            <a:r>
              <a:rPr lang="en-US" sz="1800" dirty="0" smtClean="0"/>
              <a:t> network PRR provides a 10% improvement in average latency and recovery timeout reduced by 5%. That’s a win. </a:t>
            </a:r>
          </a:p>
          <a:p>
            <a:pPr lvl="1"/>
            <a:endParaRPr lang="en-US" dirty="0" smtClean="0"/>
          </a:p>
        </p:txBody>
      </p:sp>
    </p:spTree>
    <p:extLst>
      <p:ext uri="{BB962C8B-B14F-4D97-AF65-F5344CB8AC3E}">
        <p14:creationId xmlns:p14="http://schemas.microsoft.com/office/powerpoint/2010/main" val="26439086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Options</a:t>
            </a:r>
            <a:endParaRPr lang="en-US" dirty="0"/>
          </a:p>
        </p:txBody>
      </p:sp>
      <p:sp>
        <p:nvSpPr>
          <p:cNvPr id="3" name="Content Placeholder 2"/>
          <p:cNvSpPr>
            <a:spLocks noGrp="1"/>
          </p:cNvSpPr>
          <p:nvPr>
            <p:ph idx="1"/>
          </p:nvPr>
        </p:nvSpPr>
        <p:spPr/>
        <p:txBody>
          <a:bodyPr/>
          <a:lstStyle/>
          <a:p>
            <a:r>
              <a:rPr lang="en-US" dirty="0" smtClean="0"/>
              <a:t>Don’t use a single high bandwidth stream</a:t>
            </a:r>
          </a:p>
          <a:p>
            <a:pPr lvl="1"/>
            <a:r>
              <a:rPr lang="en-US" dirty="0" smtClean="0"/>
              <a:t>Multiple parallel streams provide insurance against loss without extreme tuning</a:t>
            </a:r>
          </a:p>
          <a:p>
            <a:pPr lvl="2"/>
            <a:r>
              <a:rPr lang="en-US" dirty="0" smtClean="0"/>
              <a:t>A 1Gb/s connection is roughly 100 times less sensitive to loss. </a:t>
            </a:r>
          </a:p>
          <a:p>
            <a:pPr lvl="2"/>
            <a:r>
              <a:rPr lang="en-US" dirty="0" smtClean="0"/>
              <a:t>In the event of loss recovery is significantly faster</a:t>
            </a:r>
          </a:p>
          <a:p>
            <a:r>
              <a:rPr lang="en-US" dirty="0" smtClean="0"/>
              <a:t>Use alternative protocols</a:t>
            </a:r>
          </a:p>
          <a:p>
            <a:pPr lvl="1"/>
            <a:r>
              <a:rPr lang="en-US" dirty="0" smtClean="0"/>
              <a:t>UDP-based Data Transfer Protocol</a:t>
            </a:r>
          </a:p>
          <a:p>
            <a:pPr lvl="2"/>
            <a:r>
              <a:rPr lang="en-US" dirty="0" smtClean="0"/>
              <a:t>A reliable UDP protocol designed for use in high performance environments. </a:t>
            </a:r>
          </a:p>
          <a:p>
            <a:pPr lvl="2"/>
            <a:r>
              <a:rPr lang="en-US" dirty="0" smtClean="0"/>
              <a:t>Optional in </a:t>
            </a:r>
            <a:r>
              <a:rPr lang="en-US" dirty="0" err="1" smtClean="0"/>
              <a:t>GridFTP</a:t>
            </a:r>
            <a:endParaRPr lang="en-US" dirty="0" smtClean="0"/>
          </a:p>
          <a:p>
            <a:pPr lvl="1"/>
            <a:endParaRPr lang="en-US" dirty="0"/>
          </a:p>
        </p:txBody>
      </p:sp>
    </p:spTree>
    <p:extLst>
      <p:ext uri="{BB962C8B-B14F-4D97-AF65-F5344CB8AC3E}">
        <p14:creationId xmlns:p14="http://schemas.microsoft.com/office/powerpoint/2010/main" val="3443146380"/>
      </p:ext>
    </p:extLst>
  </p:cSld>
  <p:clrMapOvr>
    <a:masterClrMapping/>
  </p:clrMapOvr>
</p:sld>
</file>

<file path=ppt/theme/theme1.xml><?xml version="1.0" encoding="utf-8"?>
<a:theme xmlns:a="http://schemas.openxmlformats.org/drawingml/2006/main" name="PSCPresentationTemplate2010">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tx1">
              <a:gamma/>
              <a:shade val="60000"/>
              <a:invGamma/>
            </a:schemeClr>
          </a:prstShdw>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tx1">
              <a:gamma/>
              <a:shade val="60000"/>
              <a:invGamma/>
            </a:schemeClr>
          </a:prstShdw>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PSCPresentationTemplate2010.potx</Template>
  <TotalTime>16139</TotalTime>
  <Words>4327</Words>
  <Application>Microsoft Macintosh PowerPoint</Application>
  <PresentationFormat>On-screen Show (4:3)</PresentationFormat>
  <Paragraphs>203</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PSCPresentationTemplate2010</vt:lpstr>
      <vt:lpstr>TCP Performance and Diagnostics: Optimizing for High Performance Networks</vt:lpstr>
      <vt:lpstr>The Scientific Workflow and HPNs</vt:lpstr>
      <vt:lpstr>The Bandwidth Delay Product</vt:lpstr>
      <vt:lpstr>ACKs and Receive Buffers</vt:lpstr>
      <vt:lpstr>How BDP, Buffers, and ACKs relate</vt:lpstr>
      <vt:lpstr>Automatic Receive Buffer Tuning</vt:lpstr>
      <vt:lpstr>Back to ACKs</vt:lpstr>
      <vt:lpstr>How to avoid loss</vt:lpstr>
      <vt:lpstr>Other Options</vt:lpstr>
      <vt:lpstr>The Impact of IPv6 on Performance</vt:lpstr>
      <vt:lpstr>Infrastructure Considerations</vt:lpstr>
      <vt:lpstr>Metrics on the Stack</vt:lpstr>
      <vt:lpstr>Web10G: Insight Project</vt:lpstr>
      <vt:lpstr>The limits of metrics</vt:lpstr>
      <vt:lpstr>Networking and Researchers</vt:lpstr>
      <vt:lpstr>HPN-SSH and GridFTP</vt:lpstr>
      <vt:lpstr>Tying it all together</vt:lpstr>
      <vt:lpstr>Questions? </vt:lpstr>
    </vt:vector>
  </TitlesOfParts>
  <Company>Pittsburgh Supercomputing Center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Beth Albert</dc:creator>
  <cp:lastModifiedBy>Chris Rapier</cp:lastModifiedBy>
  <cp:revision>81</cp:revision>
  <dcterms:created xsi:type="dcterms:W3CDTF">2010-01-28T17:13:42Z</dcterms:created>
  <dcterms:modified xsi:type="dcterms:W3CDTF">2014-09-09T21:56:24Z</dcterms:modified>
</cp:coreProperties>
</file>